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80" r:id="rId14"/>
    <p:sldId id="281" r:id="rId15"/>
    <p:sldId id="284" r:id="rId16"/>
    <p:sldId id="283" r:id="rId17"/>
    <p:sldId id="268" r:id="rId18"/>
    <p:sldId id="276" r:id="rId19"/>
  </p:sldIdLst>
  <p:sldSz cx="18288000" cy="10287000"/>
  <p:notesSz cx="6858000" cy="9144000"/>
  <p:embeddedFontLst>
    <p:embeddedFont>
      <p:font typeface="Hanken Grotesk" pitchFamily="2" charset="77"/>
      <p:regular r:id="rId21"/>
      <p:bold r:id="rId22"/>
    </p:embeddedFont>
    <p:embeddedFont>
      <p:font typeface="Hanken Grotesk Bold"/>
      <p:regular r:id="rId23"/>
      <p:bold r:id="rId24"/>
    </p:embeddedFont>
    <p:embeddedFont>
      <p:font typeface="Montserrat" pitchFamily="2" charset="77"/>
      <p:regular r:id="rId25"/>
      <p:bold r:id="rId26"/>
      <p:italic r:id="rId27"/>
      <p:boldItalic r:id="rId28"/>
    </p:embeddedFont>
    <p:embeddedFont>
      <p:font typeface="Montserrat Italics"/>
      <p:regular r:id="rId29"/>
      <p:italic r:id="rId30"/>
    </p:embeddedFont>
    <p:embeddedFont>
      <p:font typeface="Poppins" pitchFamily="2" charset="77"/>
      <p:regular r:id="rId31"/>
      <p:bold r:id="rId32"/>
      <p:italic r:id="rId33"/>
      <p:boldItalic r:id="rId34"/>
    </p:embeddedFont>
    <p:embeddedFont>
      <p:font typeface="Poppins Bold"/>
      <p:regular r:id="rId35"/>
      <p:bold r:id="rId36"/>
    </p:embeddedFont>
    <p:embeddedFont>
      <p:font typeface="Poppins Italics"/>
      <p:regular r:id="rId37"/>
      <p:italic r:id="rId38"/>
    </p:embeddedFont>
    <p:embeddedFont>
      <p:font typeface="Poppins Medium" panose="00000600000000000000" pitchFamily="2" charset="77"/>
      <p:regular r:id="rId39"/>
      <p:italic r:id="rId4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273" autoAdjust="0"/>
    <p:restoredTop sz="35590" autoAdjust="0"/>
  </p:normalViewPr>
  <p:slideViewPr>
    <p:cSldViewPr>
      <p:cViewPr varScale="1">
        <p:scale>
          <a:sx n="25" d="100"/>
          <a:sy n="25" d="100"/>
        </p:scale>
        <p:origin x="3816" y="16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70" d="100"/>
        <a:sy n="17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6.fntdata"/><Relationship Id="rId39" Type="http://schemas.openxmlformats.org/officeDocument/2006/relationships/font" Target="fonts/font19.fntdata"/><Relationship Id="rId21" Type="http://schemas.openxmlformats.org/officeDocument/2006/relationships/font" Target="fonts/font1.fntdata"/><Relationship Id="rId34" Type="http://schemas.openxmlformats.org/officeDocument/2006/relationships/font" Target="fonts/font14.fntdata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29" Type="http://schemas.openxmlformats.org/officeDocument/2006/relationships/font" Target="fonts/font9.fntdata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32" Type="http://schemas.openxmlformats.org/officeDocument/2006/relationships/font" Target="fonts/font12.fntdata"/><Relationship Id="rId37" Type="http://schemas.openxmlformats.org/officeDocument/2006/relationships/font" Target="fonts/font17.fntdata"/><Relationship Id="rId40" Type="http://schemas.openxmlformats.org/officeDocument/2006/relationships/font" Target="fonts/font20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font" Target="fonts/font8.fntdata"/><Relationship Id="rId36" Type="http://schemas.openxmlformats.org/officeDocument/2006/relationships/font" Target="fonts/font16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1.fntdata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font" Target="fonts/font7.fntdata"/><Relationship Id="rId30" Type="http://schemas.openxmlformats.org/officeDocument/2006/relationships/font" Target="fonts/font10.fntdata"/><Relationship Id="rId35" Type="http://schemas.openxmlformats.org/officeDocument/2006/relationships/font" Target="fonts/font15.fntdata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5.fntdata"/><Relationship Id="rId33" Type="http://schemas.openxmlformats.org/officeDocument/2006/relationships/font" Target="fonts/font13.fntdata"/><Relationship Id="rId38" Type="http://schemas.openxmlformats.org/officeDocument/2006/relationships/font" Target="fonts/font18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28.04.2026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90763" y="512763"/>
            <a:ext cx="4562475" cy="25669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ZAUR. We build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dedicated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offshore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support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teams for US MVNOs.</a:t>
            </a:r>
            <a:r>
              <a:rPr lang="en-US" dirty="0">
                <a:effectLst/>
              </a:rPr>
              <a:t> 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First, I'm going to walk you through why most offshore stories fail and why an ethical version doesn’t.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Second, I'm going to show you the math: real production data from one of our teams running for a US MVNO with over 400,000 subscribers across all of 2025.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Third, I'm going to tell you about a shortcut that's only relevant to people in this room.</a:t>
            </a:r>
          </a:p>
          <a:p>
            <a:pPr marL="228600" indent="-228600">
              <a:buFont typeface="+mj-lt"/>
              <a:buAutoNum type="arabicPeriod"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indent="0">
              <a:buFont typeface="+mj-lt"/>
              <a:buNone/>
            </a:pPr>
            <a:r>
              <a:rPr lang="en-US" dirty="0"/>
              <a:t>How to keep conversation going. Ask Questions</a:t>
            </a:r>
            <a:br>
              <a:rPr lang="en-US" dirty="0"/>
            </a:br>
            <a:endParaRPr lang="en-US" dirty="0"/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Let's start with what most of you already know.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1B2431-D351-4C6E-A3CF-9DFAC0E3E050}" type="slidenum">
              <a:rPr lang="cs-CZ" smtClean="0"/>
              <a:t>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72958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1:00 -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Three forces. You know all three of them.</a:t>
            </a:r>
          </a:p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Thin margins, host network fees and wholesale rates </a:t>
            </a:r>
          </a:p>
          <a:p>
            <a:pPr lvl="0"/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Rising CAC, </a:t>
            </a:r>
          </a:p>
          <a:p>
            <a:pPr lvl="0"/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 churn risk,  bad support interaction - competitor - bill cycle even closes</a:t>
            </a:r>
          </a:p>
          <a:p>
            <a:pPr lvl="0"/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Most operators respond by cutting support costs first. 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It's the biggest controllable line. So you offshore. You go to a BPO. </a:t>
            </a:r>
          </a:p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 that's where most of the stories I hear in this industry start to go wrong.</a:t>
            </a:r>
          </a:p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90763" y="512763"/>
            <a:ext cx="4562475" cy="25669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1:45 -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tension every MVNO operator lives with is right there on the slide.</a:t>
            </a:r>
          </a:p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You have to grow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You can't overspend doing it. And you can never fail the customer</a:t>
            </a:r>
          </a:p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Most cost-cutting strategies force you to pick two out of three. </a:t>
            </a:r>
          </a:p>
          <a:p>
            <a:pPr marL="171450" indent="-171450">
              <a:buFontTx/>
              <a:buChar char="-"/>
            </a:pPr>
            <a:r>
              <a:rPr lang="en-US" dirty="0"/>
              <a:t>Grow – Quality</a:t>
            </a:r>
          </a:p>
          <a:p>
            <a:pPr marL="171450" indent="-171450">
              <a:buFontTx/>
              <a:buChar char="-"/>
            </a:pPr>
            <a:r>
              <a:rPr lang="en-US" dirty="0"/>
              <a:t>Quality – Cash</a:t>
            </a:r>
          </a:p>
          <a:p>
            <a:pPr marL="171450" indent="-171450">
              <a:buFontTx/>
              <a:buChar char="-"/>
            </a:pPr>
            <a:r>
              <a:rPr lang="en-US" dirty="0"/>
              <a:t>Save Money – Stop Growing</a:t>
            </a:r>
          </a:p>
          <a:p>
            <a:pPr marL="171450" indent="-171450">
              <a:buFontTx/>
              <a:buChar char="-"/>
            </a:pPr>
            <a:endParaRPr lang="en-US" dirty="0"/>
          </a:p>
          <a:p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Ethical offshoring resolves all three at once.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Not magic. It’s a different game because it changes the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constraints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r>
              <a:rPr lang="en-US" dirty="0">
                <a:effectLst/>
              </a:rPr>
              <a:t> </a:t>
            </a:r>
            <a:endParaRPr lang="en-US" sz="12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1B2431-D351-4C6E-A3CF-9DFAC0E3E050}" type="slidenum">
              <a:rPr lang="cs-CZ" smtClean="0"/>
              <a:t>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437452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2:30 -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CYCLE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You offshore to save money.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Junior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Scripts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Quality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CSAT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Customers complain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Churn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 you re-shore.</a:t>
            </a:r>
          </a:p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Waste Year</a:t>
            </a:r>
          </a:p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reason that cycle keeps happening isn't because offshore doesn't work. It's because most offshore models are built on the wrong premise. They optimize for the lowest hourly rate.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 optimize for the longest tenure. That's a different business.</a:t>
            </a:r>
          </a:p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90763" y="512763"/>
            <a:ext cx="4562475" cy="25669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3:15 -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Three pillars. They're simple. They're also why our model produces different numbers.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1B2431-D351-4C6E-A3CF-9DFAC0E3E050}" type="slidenum">
              <a:rPr lang="cs-CZ" smtClean="0"/>
              <a:t>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0589565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3:30 -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First pillar. Fair compensation.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 pay above market in the local economy.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Top quartile, not floor wages.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math has to work for the rep's family or they leave the second a competitor offers one dollar more an hour.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Pay them well, they stay. That's not generosity.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That's how you protect your CSAT.</a:t>
            </a:r>
          </a:p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4:00 -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Second pillar. We match real talent to your operation.</a:t>
            </a:r>
          </a:p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Not the cheapest body that can speak English. 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right person for your product, your customer base, your communication style. 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MVNO support is a specific job. We staff it that way.</a:t>
            </a:r>
          </a:p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4:15 -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Third pillar. We invest in retention from day one.</a:t>
            </a:r>
          </a:p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Mentorship.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Career paths.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Real integration into your culture.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goal isn't to fill a seat.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It's to build a team who knows your product better in year three than they did in month one.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Retention is the moat. Everything else follows from it.</a:t>
            </a:r>
          </a:p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90763" y="512763"/>
            <a:ext cx="4562475" cy="25669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4:45 -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Half the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OpEx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of running this function in the US.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That's not a discount. That's a structural cost difference. And for an MVNO, half of your support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OpEx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is real money.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SUPPORT – BILLING - BACKOFFICE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With Crappy BPOs the savings are even higher, but that’s what makes them crappy.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1B2431-D351-4C6E-A3CF-9DFAC0E3E050}" type="slidenum">
              <a:rPr lang="cs-CZ" smtClean="0"/>
              <a:t>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142352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5:10 –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Fund your AI initiative</a:t>
            </a:r>
          </a:p>
          <a:p>
            <a:pPr lvl="0"/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Funds your next CAC push</a:t>
            </a:r>
          </a:p>
          <a:p>
            <a:pPr lvl="0"/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Accelerates your product roadmap</a:t>
            </a:r>
          </a:p>
          <a:p>
            <a:pPr lvl="0"/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Improve EBITDA</a:t>
            </a:r>
          </a:p>
          <a:p>
            <a:pPr lvl="0"/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Cutting your support cost is how you fund your growth.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90763" y="512763"/>
            <a:ext cx="4562475" cy="25669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5:30 -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 the team that produces those savings stays.</a:t>
            </a:r>
          </a:p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Seventy-five percent higher retention after year one compared to traditional BPOs. 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Which means you're not retraining every nine months. 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You're not eating the productivity dip every time a rep rotates off your account. 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team gets better over time, not worse.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1B2431-D351-4C6E-A3CF-9DFAC0E3E050}" type="slidenum">
              <a:rPr lang="cs-CZ" smtClean="0"/>
              <a:t>11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8726817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6:00 – Here's the equation when you put it together.</a:t>
            </a:r>
          </a:p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 – 2 - 3</a:t>
            </a:r>
          </a:p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That's not cost reduction. That's growth math.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90763" y="512763"/>
            <a:ext cx="4562475" cy="25669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6:30 - </a:t>
            </a:r>
            <a:r>
              <a:rPr lang="en-US" dirty="0"/>
              <a:t>Actual Production Right Now</a:t>
            </a:r>
          </a:p>
          <a:p>
            <a:endParaRPr lang="en-US" dirty="0"/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 US MVNO with Over 400,000 subscribers.</a:t>
            </a:r>
          </a:p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DO THE STATS: 235k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Converstions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92.8 CSAT 39k, ART, QA Compliance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Pause. Don't move yet. </a:t>
            </a:r>
          </a:p>
          <a:p>
            <a:endParaRPr lang="en-US" sz="1200" b="1" i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This is what offshore is actually capable of when you build it right.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90763" y="512763"/>
            <a:ext cx="4562475" cy="25669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7:45 -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Now here's the number that matters to you.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Eleven thousand subscribers per support rep. That's the productivity ratio this team operates at.</a:t>
            </a:r>
          </a:p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Find your subscriber base</a:t>
            </a:r>
          </a:p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100 – 9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250 – 23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500 – 45</a:t>
            </a:r>
          </a:p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Whatever number you're looking at, multiply it by your fully-loaded cost per US support rep. That's the cost gap. </a:t>
            </a:r>
          </a:p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That's the conversation worth having afterward.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90763" y="512763"/>
            <a:ext cx="4562475" cy="25669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8:45 -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This is the part most BPO pitches skip.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When you sign with a commodity offshore provider,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you're getting a slice of a shared agent pool.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Your reps work three accounts.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They never learn your products.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That's not what we sell. We offer you a dedicated team. Your team. Your brand. Your hours. Built for you.</a:t>
            </a:r>
          </a:p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Same Architecture, scale the front</a:t>
            </a:r>
          </a:p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Voice, chat, email. 24/7/365. Sub-5-minute first response. Self-managed. Your Tool Stack. KPI driven</a:t>
            </a:r>
          </a:p>
          <a:p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 don't rent you a slice of someone else's team. We build yours.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90763" y="512763"/>
            <a:ext cx="4562475" cy="25669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9:45 -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Wondering. Fair Question</a:t>
            </a:r>
          </a:p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Short Answer on left: Pay Above Market, Invest Growth, Protect Relationship, Hire Long Arc</a:t>
            </a:r>
            <a:endParaRPr lang="en-US" sz="1200" b="1" i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Pause. Then deliver the right column.</a:t>
            </a:r>
          </a:p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 require something from you too: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Treat the team like your team. Same respect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Invest emotionally. They notice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Communicate with us. We fix it together. WE ARE A PARTNERSHIP</a:t>
            </a:r>
          </a:p>
          <a:p>
            <a:endParaRPr lang="en-US" sz="1200" i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This is the most important line in the talk. Slow down. Eye contact. Hold the silence after.</a:t>
            </a:r>
          </a:p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This is the contract that makes 92.8% CSAT possible. Both halves matter.</a:t>
            </a:r>
          </a:p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If you're not willing to show up for the team you hire, no offshore model in the world is going to work for you. We've stopped pretending otherwise.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90763" y="512763"/>
            <a:ext cx="4562475" cy="25669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10:45 - </a:t>
            </a:r>
            <a:r>
              <a:rPr lang="en-US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Cutting support cost is how you fund your next phase.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That's the only reason we're up here.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1B2431-D351-4C6E-A3CF-9DFAC0E3E050}" type="slidenum">
              <a:rPr lang="cs-CZ" smtClean="0"/>
              <a:t>17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5533687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90763" y="512763"/>
            <a:ext cx="4562475" cy="25669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11:15 –</a:t>
            </a:r>
            <a:r>
              <a:rPr lang="en-US" sz="1200" b="1" kern="1200" dirty="0">
                <a:solidFill>
                  <a:srgbClr val="FF0000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i="1" kern="1200" dirty="0">
                <a:solidFill>
                  <a:srgbClr val="FF0000"/>
                </a:solidFill>
                <a:effectLst/>
                <a:highlight>
                  <a:srgbClr val="FFFF00"/>
                </a:highlight>
                <a:latin typeface="+mn-lt"/>
                <a:ea typeface="+mn-ea"/>
                <a:cs typeface="+mn-cs"/>
              </a:rPr>
              <a:t>12:30</a:t>
            </a:r>
            <a:r>
              <a:rPr lang="en-US" sz="1200" b="1" kern="1200" dirty="0">
                <a:solidFill>
                  <a:srgbClr val="FF0000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Most of you, go home from this conference, decide you want to do something about your support cost, 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you're looking at a six to nine month build. 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Hire the manager. Hire the leads. Train them. Pilot. Iterate. </a:t>
            </a:r>
          </a:p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By the time producing, 1 year and savings gone. 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We've already built those teams. </a:t>
            </a:r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YEARS of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operational learning, sitting in the numbers I just showed you.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 can put in 60 days</a:t>
            </a:r>
          </a:p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 bench of B players. We identify the operators and prebuild relationships. We understand you and select the best for you.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Thets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the way it works</a:t>
            </a:r>
          </a:p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If that’s a conversation worth having, find me.</a:t>
            </a:r>
          </a:p>
          <a:p>
            <a:r>
              <a:rPr lang="en-US" dirty="0"/>
              <a:t>3 Ways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Miami protect your margins, find me after I get off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Earlier thinking, find me today and we look at subscriber count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Not sure? Connect with me and we will set up a video call</a:t>
            </a:r>
          </a:p>
          <a:p>
            <a:endParaRPr lang="en-US" dirty="0"/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My name is Zaur Lachuev. The company is LAdmins. The website is on the slide. </a:t>
            </a:r>
          </a:p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 told you I'd do three things. The pain. The data. The math. We're done. </a:t>
            </a:r>
          </a:p>
          <a:p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What questions do you have for me?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1B2431-D351-4C6E-A3CF-9DFAC0E3E050}" type="slidenum">
              <a:rPr lang="cs-CZ" smtClean="0"/>
              <a:t>18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514178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4/28/26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4/28/26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4/28/26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4/28/26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4/28/26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4/28/26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322065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4/28/26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svg"/><Relationship Id="rId5" Type="http://schemas.openxmlformats.org/officeDocument/2006/relationships/image" Target="../media/image3.jpe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4" Type="http://schemas.openxmlformats.org/officeDocument/2006/relationships/hyperlink" Target="mailto:zaur@ladmins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93B5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7716500" y="1823009"/>
            <a:ext cx="571500" cy="2274427"/>
            <a:chOff x="0" y="0"/>
            <a:chExt cx="762000" cy="303257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762000" cy="3032506"/>
            </a:xfrm>
            <a:custGeom>
              <a:avLst/>
              <a:gdLst/>
              <a:ahLst/>
              <a:cxnLst/>
              <a:rect l="l" t="t" r="r" b="b"/>
              <a:pathLst>
                <a:path w="762000" h="3032506">
                  <a:moveTo>
                    <a:pt x="0" y="0"/>
                  </a:moveTo>
                  <a:lnTo>
                    <a:pt x="762000" y="0"/>
                  </a:lnTo>
                  <a:lnTo>
                    <a:pt x="762000" y="3032506"/>
                  </a:lnTo>
                  <a:lnTo>
                    <a:pt x="0" y="3032506"/>
                  </a:lnTo>
                  <a:close/>
                </a:path>
              </a:pathLst>
            </a:custGeom>
            <a:solidFill>
              <a:srgbClr val="05B0DD">
                <a:alpha val="63922"/>
              </a:srgbClr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6863060" y="9570606"/>
            <a:ext cx="853440" cy="461667"/>
            <a:chOff x="0" y="0"/>
            <a:chExt cx="1137920" cy="615556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137920" cy="615554"/>
            </a:xfrm>
            <a:custGeom>
              <a:avLst/>
              <a:gdLst/>
              <a:ahLst/>
              <a:cxnLst/>
              <a:rect l="l" t="t" r="r" b="b"/>
              <a:pathLst>
                <a:path w="1137920" h="615554">
                  <a:moveTo>
                    <a:pt x="0" y="0"/>
                  </a:moveTo>
                  <a:lnTo>
                    <a:pt x="1137920" y="0"/>
                  </a:lnTo>
                  <a:lnTo>
                    <a:pt x="1137920" y="615554"/>
                  </a:lnTo>
                  <a:lnTo>
                    <a:pt x="0" y="61555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19405" r="-19405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19050"/>
              <a:ext cx="1137920" cy="63460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2520"/>
                </a:lnSpc>
              </a:pPr>
              <a:r>
                <a:rPr lang="en-US" sz="2100" b="1" spc="300">
                  <a:solidFill>
                    <a:srgbClr val="80808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‹#›</a:t>
              </a:r>
            </a:p>
          </p:txBody>
        </p:sp>
      </p:grpSp>
      <p:sp>
        <p:nvSpPr>
          <p:cNvPr id="7" name="Freeform 7"/>
          <p:cNvSpPr/>
          <p:nvPr/>
        </p:nvSpPr>
        <p:spPr>
          <a:xfrm>
            <a:off x="13053060" y="543744"/>
            <a:ext cx="4819650" cy="788670"/>
          </a:xfrm>
          <a:custGeom>
            <a:avLst/>
            <a:gdLst/>
            <a:ahLst/>
            <a:cxnLst/>
            <a:rect l="l" t="t" r="r" b="b"/>
            <a:pathLst>
              <a:path w="4819650" h="788670">
                <a:moveTo>
                  <a:pt x="0" y="0"/>
                </a:moveTo>
                <a:lnTo>
                  <a:pt x="4819650" y="0"/>
                </a:lnTo>
                <a:lnTo>
                  <a:pt x="4819650" y="788670"/>
                </a:lnTo>
                <a:lnTo>
                  <a:pt x="0" y="78867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76" r="-76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8" name="Group 8"/>
          <p:cNvGrpSpPr/>
          <p:nvPr/>
        </p:nvGrpSpPr>
        <p:grpSpPr>
          <a:xfrm>
            <a:off x="-105032" y="0"/>
            <a:ext cx="18498064" cy="10287000"/>
            <a:chOff x="0" y="0"/>
            <a:chExt cx="24664086" cy="13716000"/>
          </a:xfrm>
        </p:grpSpPr>
        <p:sp>
          <p:nvSpPr>
            <p:cNvPr id="9" name="Freeform 9" descr="A group of women sitting around a table with laptops  AI-generated content may be incorrect."/>
            <p:cNvSpPr/>
            <p:nvPr/>
          </p:nvSpPr>
          <p:spPr>
            <a:xfrm>
              <a:off x="0" y="0"/>
              <a:ext cx="24664036" cy="13716000"/>
            </a:xfrm>
            <a:custGeom>
              <a:avLst/>
              <a:gdLst/>
              <a:ahLst/>
              <a:cxnLst/>
              <a:rect l="l" t="t" r="r" b="b"/>
              <a:pathLst>
                <a:path w="24664036" h="13716000">
                  <a:moveTo>
                    <a:pt x="0" y="0"/>
                  </a:moveTo>
                  <a:lnTo>
                    <a:pt x="24664036" y="0"/>
                  </a:lnTo>
                  <a:lnTo>
                    <a:pt x="24664036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t="-5913" b="-1398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-105032" y="0"/>
            <a:ext cx="18498064" cy="10287000"/>
            <a:chOff x="0" y="0"/>
            <a:chExt cx="24664086" cy="137160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4664036" cy="13716000"/>
            </a:xfrm>
            <a:custGeom>
              <a:avLst/>
              <a:gdLst/>
              <a:ahLst/>
              <a:cxnLst/>
              <a:rect l="l" t="t" r="r" b="b"/>
              <a:pathLst>
                <a:path w="24664036" h="13716000">
                  <a:moveTo>
                    <a:pt x="0" y="0"/>
                  </a:moveTo>
                  <a:lnTo>
                    <a:pt x="24664036" y="0"/>
                  </a:lnTo>
                  <a:lnTo>
                    <a:pt x="24664036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05B0DD">
                <a:alpha val="84314"/>
              </a:srgbClr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2597648" y="3649504"/>
            <a:ext cx="10781854" cy="1009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920"/>
              </a:lnSpc>
            </a:pPr>
            <a:r>
              <a:rPr lang="en-US" sz="6600" b="1">
                <a:solidFill>
                  <a:srgbClr val="FFFFFF"/>
                </a:solidFill>
                <a:latin typeface="Hanken Grotesk Bold"/>
                <a:ea typeface="Hanken Grotesk Bold"/>
                <a:cs typeface="Hanken Grotesk Bold"/>
                <a:sym typeface="Hanken Grotesk Bold"/>
              </a:rPr>
              <a:t>Margin Compression is Real:​</a:t>
            </a:r>
          </a:p>
        </p:txBody>
      </p:sp>
      <p:sp>
        <p:nvSpPr>
          <p:cNvPr id="13" name="AutoShape 13"/>
          <p:cNvSpPr/>
          <p:nvPr/>
        </p:nvSpPr>
        <p:spPr>
          <a:xfrm>
            <a:off x="2583667" y="4886531"/>
            <a:ext cx="2332366" cy="0"/>
          </a:xfrm>
          <a:prstGeom prst="line">
            <a:avLst/>
          </a:prstGeom>
          <a:ln w="857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4" name="Freeform 14"/>
          <p:cNvSpPr/>
          <p:nvPr/>
        </p:nvSpPr>
        <p:spPr>
          <a:xfrm>
            <a:off x="2506208" y="2287638"/>
            <a:ext cx="4819650" cy="788670"/>
          </a:xfrm>
          <a:custGeom>
            <a:avLst/>
            <a:gdLst/>
            <a:ahLst/>
            <a:cxnLst/>
            <a:rect l="l" t="t" r="r" b="b"/>
            <a:pathLst>
              <a:path w="4819650" h="788670">
                <a:moveTo>
                  <a:pt x="0" y="0"/>
                </a:moveTo>
                <a:lnTo>
                  <a:pt x="4819650" y="0"/>
                </a:lnTo>
                <a:lnTo>
                  <a:pt x="4819650" y="788670"/>
                </a:lnTo>
                <a:lnTo>
                  <a:pt x="0" y="78867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-76" r="-76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5" name="TextBox 15"/>
          <p:cNvSpPr txBox="1"/>
          <p:nvPr/>
        </p:nvSpPr>
        <p:spPr>
          <a:xfrm>
            <a:off x="2597648" y="5282648"/>
            <a:ext cx="12398512" cy="11239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20"/>
              </a:lnSpc>
            </a:pPr>
            <a:r>
              <a:rPr lang="en-US" sz="3600" i="1" dirty="0">
                <a:solidFill>
                  <a:srgbClr val="FFFFFF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How Smart MVNOs Go Lean with the New Modern Workforce​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597648" y="6568523"/>
            <a:ext cx="12398512" cy="457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80"/>
              </a:lnSpc>
            </a:pPr>
            <a:r>
              <a:rPr lang="en-US" sz="2900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Cut Costs, Protect Quality, and Grow Faster​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7716500" y="1823009"/>
            <a:ext cx="571500" cy="2274427"/>
            <a:chOff x="0" y="0"/>
            <a:chExt cx="762000" cy="303257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762000" cy="3032506"/>
            </a:xfrm>
            <a:custGeom>
              <a:avLst/>
              <a:gdLst/>
              <a:ahLst/>
              <a:cxnLst/>
              <a:rect l="l" t="t" r="r" b="b"/>
              <a:pathLst>
                <a:path w="762000" h="3032506">
                  <a:moveTo>
                    <a:pt x="0" y="0"/>
                  </a:moveTo>
                  <a:lnTo>
                    <a:pt x="762000" y="0"/>
                  </a:lnTo>
                  <a:lnTo>
                    <a:pt x="762000" y="3032506"/>
                  </a:lnTo>
                  <a:lnTo>
                    <a:pt x="0" y="3032506"/>
                  </a:lnTo>
                  <a:close/>
                </a:path>
              </a:pathLst>
            </a:custGeom>
            <a:solidFill>
              <a:srgbClr val="05B0DD">
                <a:alpha val="63922"/>
              </a:srgbClr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6863060" y="9570606"/>
            <a:ext cx="853440" cy="517550"/>
            <a:chOff x="0" y="0"/>
            <a:chExt cx="1137920" cy="690067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137920" cy="690065"/>
            </a:xfrm>
            <a:custGeom>
              <a:avLst/>
              <a:gdLst/>
              <a:ahLst/>
              <a:cxnLst/>
              <a:rect l="l" t="t" r="r" b="b"/>
              <a:pathLst>
                <a:path w="1137920" h="690065">
                  <a:moveTo>
                    <a:pt x="0" y="0"/>
                  </a:moveTo>
                  <a:lnTo>
                    <a:pt x="1137920" y="0"/>
                  </a:lnTo>
                  <a:lnTo>
                    <a:pt x="1137920" y="690065"/>
                  </a:lnTo>
                  <a:lnTo>
                    <a:pt x="0" y="690065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19405" r="-19405" b="10797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19050"/>
              <a:ext cx="1137920" cy="70911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2520"/>
                </a:lnSpc>
              </a:pPr>
              <a:r>
                <a:rPr lang="en-US" sz="2100" b="1" spc="300">
                  <a:solidFill>
                    <a:srgbClr val="80808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‹2›</a:t>
              </a:r>
            </a:p>
          </p:txBody>
        </p:sp>
      </p:grpSp>
      <p:sp>
        <p:nvSpPr>
          <p:cNvPr id="7" name="AutoShape 7"/>
          <p:cNvSpPr/>
          <p:nvPr/>
        </p:nvSpPr>
        <p:spPr>
          <a:xfrm flipV="1">
            <a:off x="1034627" y="2630102"/>
            <a:ext cx="1954348" cy="0"/>
          </a:xfrm>
          <a:prstGeom prst="line">
            <a:avLst/>
          </a:prstGeom>
          <a:ln w="85725" cap="rnd">
            <a:solidFill>
              <a:srgbClr val="05B0DD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 dirty="0"/>
          </a:p>
        </p:txBody>
      </p:sp>
      <p:sp>
        <p:nvSpPr>
          <p:cNvPr id="8" name="Freeform 8"/>
          <p:cNvSpPr/>
          <p:nvPr/>
        </p:nvSpPr>
        <p:spPr>
          <a:xfrm>
            <a:off x="13880942" y="4231070"/>
            <a:ext cx="1412469" cy="1412469"/>
          </a:xfrm>
          <a:custGeom>
            <a:avLst/>
            <a:gdLst/>
            <a:ahLst/>
            <a:cxnLst/>
            <a:rect l="l" t="t" r="r" b="b"/>
            <a:pathLst>
              <a:path w="1412469" h="1412469">
                <a:moveTo>
                  <a:pt x="0" y="0"/>
                </a:moveTo>
                <a:lnTo>
                  <a:pt x="1412469" y="0"/>
                </a:lnTo>
                <a:lnTo>
                  <a:pt x="1412469" y="1412469"/>
                </a:lnTo>
                <a:lnTo>
                  <a:pt x="0" y="141246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TextBox 9"/>
          <p:cNvSpPr txBox="1"/>
          <p:nvPr/>
        </p:nvSpPr>
        <p:spPr>
          <a:xfrm>
            <a:off x="1008764" y="9495415"/>
            <a:ext cx="9986553" cy="4911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40"/>
              </a:lnSpc>
            </a:pPr>
            <a:r>
              <a:rPr lang="en-US" sz="2700" b="1">
                <a:solidFill>
                  <a:srgbClr val="80808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Global Talent Delivered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037368" y="1435351"/>
            <a:ext cx="12602432" cy="10130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7920"/>
              </a:lnSpc>
            </a:pPr>
            <a:r>
              <a:rPr lang="en-US" sz="6600" b="1" dirty="0">
                <a:solidFill>
                  <a:srgbClr val="05B0DD"/>
                </a:solidFill>
                <a:latin typeface="Poppins Bold"/>
                <a:ea typeface="Poppins Bold"/>
                <a:cs typeface="Poppins Bold"/>
                <a:sym typeface="Poppins Bold"/>
              </a:rPr>
              <a:t>The MVNO Margin Reality​</a:t>
            </a:r>
          </a:p>
        </p:txBody>
      </p:sp>
      <p:sp>
        <p:nvSpPr>
          <p:cNvPr id="11" name="Freeform 11"/>
          <p:cNvSpPr/>
          <p:nvPr/>
        </p:nvSpPr>
        <p:spPr>
          <a:xfrm>
            <a:off x="14242086" y="463095"/>
            <a:ext cx="3474414" cy="786955"/>
          </a:xfrm>
          <a:custGeom>
            <a:avLst/>
            <a:gdLst/>
            <a:ahLst/>
            <a:cxnLst/>
            <a:rect l="l" t="t" r="r" b="b"/>
            <a:pathLst>
              <a:path w="3474414" h="786955">
                <a:moveTo>
                  <a:pt x="0" y="0"/>
                </a:moveTo>
                <a:lnTo>
                  <a:pt x="3474414" y="0"/>
                </a:lnTo>
                <a:lnTo>
                  <a:pt x="3474414" y="786955"/>
                </a:lnTo>
                <a:lnTo>
                  <a:pt x="0" y="7869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2" name="Group 12"/>
          <p:cNvGrpSpPr/>
          <p:nvPr/>
        </p:nvGrpSpPr>
        <p:grpSpPr>
          <a:xfrm>
            <a:off x="1445006" y="3885846"/>
            <a:ext cx="3991394" cy="3784362"/>
            <a:chOff x="0" y="0"/>
            <a:chExt cx="5321859" cy="5045817"/>
          </a:xfrm>
        </p:grpSpPr>
        <p:grpSp>
          <p:nvGrpSpPr>
            <p:cNvPr id="13" name="Group 13"/>
            <p:cNvGrpSpPr/>
            <p:nvPr/>
          </p:nvGrpSpPr>
          <p:grpSpPr>
            <a:xfrm>
              <a:off x="0" y="0"/>
              <a:ext cx="5321859" cy="5045817"/>
              <a:chOff x="0" y="0"/>
              <a:chExt cx="1051231" cy="996705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0" y="0"/>
                <a:ext cx="1051231" cy="996704"/>
              </a:xfrm>
              <a:custGeom>
                <a:avLst/>
                <a:gdLst/>
                <a:ahLst/>
                <a:cxnLst/>
                <a:rect l="l" t="t" r="r" b="b"/>
                <a:pathLst>
                  <a:path w="1051231" h="996704">
                    <a:moveTo>
                      <a:pt x="98922" y="0"/>
                    </a:moveTo>
                    <a:lnTo>
                      <a:pt x="952309" y="0"/>
                    </a:lnTo>
                    <a:cubicBezTo>
                      <a:pt x="1006942" y="0"/>
                      <a:pt x="1051231" y="44289"/>
                      <a:pt x="1051231" y="98922"/>
                    </a:cubicBezTo>
                    <a:lnTo>
                      <a:pt x="1051231" y="897782"/>
                    </a:lnTo>
                    <a:cubicBezTo>
                      <a:pt x="1051231" y="952415"/>
                      <a:pt x="1006942" y="996704"/>
                      <a:pt x="952309" y="996704"/>
                    </a:cubicBezTo>
                    <a:lnTo>
                      <a:pt x="98922" y="996704"/>
                    </a:lnTo>
                    <a:cubicBezTo>
                      <a:pt x="44289" y="996704"/>
                      <a:pt x="0" y="952415"/>
                      <a:pt x="0" y="897782"/>
                    </a:cubicBezTo>
                    <a:lnTo>
                      <a:pt x="0" y="98922"/>
                    </a:lnTo>
                    <a:cubicBezTo>
                      <a:pt x="0" y="44289"/>
                      <a:pt x="44289" y="0"/>
                      <a:pt x="98922" y="0"/>
                    </a:cubicBezTo>
                    <a:close/>
                  </a:path>
                </a:pathLst>
              </a:custGeom>
              <a:solidFill>
                <a:srgbClr val="00B0DC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" name="TextBox 15"/>
              <p:cNvSpPr txBox="1"/>
              <p:nvPr/>
            </p:nvSpPr>
            <p:spPr>
              <a:xfrm>
                <a:off x="0" y="-19050"/>
                <a:ext cx="1051231" cy="101575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520"/>
                  </a:lnSpc>
                </a:pPr>
                <a:endParaRPr/>
              </a:p>
            </p:txBody>
          </p:sp>
        </p:grpSp>
        <p:sp>
          <p:nvSpPr>
            <p:cNvPr id="16" name="TextBox 16"/>
            <p:cNvSpPr txBox="1"/>
            <p:nvPr/>
          </p:nvSpPr>
          <p:spPr>
            <a:xfrm>
              <a:off x="703894" y="523911"/>
              <a:ext cx="3914071" cy="54419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359"/>
                </a:lnSpc>
              </a:pPr>
              <a:r>
                <a:rPr lang="en-US" sz="2400" b="1">
                  <a:solidFill>
                    <a:srgbClr val="FFFFFF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Thin Margins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539033" y="1359641"/>
              <a:ext cx="4243793" cy="258614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080"/>
                </a:lnSpc>
              </a:pPr>
              <a:r>
                <a:rPr lang="en-US" sz="2200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Host network fees, wholesale rates, and competitive pricing leave little room for operational excess.​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6760376" y="3891240"/>
            <a:ext cx="3991394" cy="3784362"/>
            <a:chOff x="0" y="0"/>
            <a:chExt cx="5321859" cy="5045817"/>
          </a:xfrm>
        </p:grpSpPr>
        <p:grpSp>
          <p:nvGrpSpPr>
            <p:cNvPr id="19" name="Group 19"/>
            <p:cNvGrpSpPr/>
            <p:nvPr/>
          </p:nvGrpSpPr>
          <p:grpSpPr>
            <a:xfrm>
              <a:off x="0" y="0"/>
              <a:ext cx="5321859" cy="5045817"/>
              <a:chOff x="0" y="0"/>
              <a:chExt cx="1051231" cy="996705"/>
            </a:xfrm>
          </p:grpSpPr>
          <p:sp>
            <p:nvSpPr>
              <p:cNvPr id="20" name="Freeform 20"/>
              <p:cNvSpPr/>
              <p:nvPr/>
            </p:nvSpPr>
            <p:spPr>
              <a:xfrm>
                <a:off x="0" y="0"/>
                <a:ext cx="1051231" cy="996704"/>
              </a:xfrm>
              <a:custGeom>
                <a:avLst/>
                <a:gdLst/>
                <a:ahLst/>
                <a:cxnLst/>
                <a:rect l="l" t="t" r="r" b="b"/>
                <a:pathLst>
                  <a:path w="1051231" h="996704">
                    <a:moveTo>
                      <a:pt x="98922" y="0"/>
                    </a:moveTo>
                    <a:lnTo>
                      <a:pt x="952309" y="0"/>
                    </a:lnTo>
                    <a:cubicBezTo>
                      <a:pt x="1006942" y="0"/>
                      <a:pt x="1051231" y="44289"/>
                      <a:pt x="1051231" y="98922"/>
                    </a:cubicBezTo>
                    <a:lnTo>
                      <a:pt x="1051231" y="897782"/>
                    </a:lnTo>
                    <a:cubicBezTo>
                      <a:pt x="1051231" y="952415"/>
                      <a:pt x="1006942" y="996704"/>
                      <a:pt x="952309" y="996704"/>
                    </a:cubicBezTo>
                    <a:lnTo>
                      <a:pt x="98922" y="996704"/>
                    </a:lnTo>
                    <a:cubicBezTo>
                      <a:pt x="44289" y="996704"/>
                      <a:pt x="0" y="952415"/>
                      <a:pt x="0" y="897782"/>
                    </a:cubicBezTo>
                    <a:lnTo>
                      <a:pt x="0" y="98922"/>
                    </a:lnTo>
                    <a:cubicBezTo>
                      <a:pt x="0" y="44289"/>
                      <a:pt x="44289" y="0"/>
                      <a:pt x="98922" y="0"/>
                    </a:cubicBezTo>
                    <a:close/>
                  </a:path>
                </a:pathLst>
              </a:custGeom>
              <a:solidFill>
                <a:srgbClr val="00B0DC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" name="TextBox 21"/>
              <p:cNvSpPr txBox="1"/>
              <p:nvPr/>
            </p:nvSpPr>
            <p:spPr>
              <a:xfrm>
                <a:off x="0" y="-19050"/>
                <a:ext cx="1051231" cy="101575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520"/>
                  </a:lnSpc>
                </a:pPr>
                <a:endParaRPr/>
              </a:p>
            </p:txBody>
          </p:sp>
        </p:grpSp>
        <p:sp>
          <p:nvSpPr>
            <p:cNvPr id="22" name="TextBox 22"/>
            <p:cNvSpPr txBox="1"/>
            <p:nvPr/>
          </p:nvSpPr>
          <p:spPr>
            <a:xfrm>
              <a:off x="703894" y="516719"/>
              <a:ext cx="3914071" cy="54419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359"/>
                </a:lnSpc>
              </a:pPr>
              <a:r>
                <a:rPr lang="en-US" sz="2400" b="1">
                  <a:solidFill>
                    <a:srgbClr val="FFFFFF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Rising CAC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509058" y="1337602"/>
              <a:ext cx="4303743" cy="258614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080"/>
                </a:lnSpc>
              </a:pPr>
              <a:r>
                <a:rPr lang="en-US" sz="2200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Customer acquisition costs keep climbing while monthly revenue per user stays under pressure.​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12075745" y="3885846"/>
            <a:ext cx="4002940" cy="3778969"/>
            <a:chOff x="0" y="0"/>
            <a:chExt cx="1159449" cy="1094575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1159449" cy="1094575"/>
            </a:xfrm>
            <a:custGeom>
              <a:avLst/>
              <a:gdLst/>
              <a:ahLst/>
              <a:cxnLst/>
              <a:rect l="l" t="t" r="r" b="b"/>
              <a:pathLst>
                <a:path w="1159449" h="1094575">
                  <a:moveTo>
                    <a:pt x="98637" y="0"/>
                  </a:moveTo>
                  <a:lnTo>
                    <a:pt x="1060812" y="0"/>
                  </a:lnTo>
                  <a:cubicBezTo>
                    <a:pt x="1086972" y="0"/>
                    <a:pt x="1112061" y="10392"/>
                    <a:pt x="1130559" y="28890"/>
                  </a:cubicBezTo>
                  <a:cubicBezTo>
                    <a:pt x="1149057" y="47388"/>
                    <a:pt x="1159449" y="72477"/>
                    <a:pt x="1159449" y="98637"/>
                  </a:cubicBezTo>
                  <a:lnTo>
                    <a:pt x="1159449" y="995938"/>
                  </a:lnTo>
                  <a:cubicBezTo>
                    <a:pt x="1159449" y="1022099"/>
                    <a:pt x="1149057" y="1047187"/>
                    <a:pt x="1130559" y="1065685"/>
                  </a:cubicBezTo>
                  <a:cubicBezTo>
                    <a:pt x="1112061" y="1084183"/>
                    <a:pt x="1086972" y="1094575"/>
                    <a:pt x="1060812" y="1094575"/>
                  </a:cubicBezTo>
                  <a:lnTo>
                    <a:pt x="98637" y="1094575"/>
                  </a:lnTo>
                  <a:cubicBezTo>
                    <a:pt x="72477" y="1094575"/>
                    <a:pt x="47388" y="1084183"/>
                    <a:pt x="28890" y="1065685"/>
                  </a:cubicBezTo>
                  <a:cubicBezTo>
                    <a:pt x="10392" y="1047187"/>
                    <a:pt x="0" y="1022099"/>
                    <a:pt x="0" y="995938"/>
                  </a:cubicBezTo>
                  <a:lnTo>
                    <a:pt x="0" y="98637"/>
                  </a:lnTo>
                  <a:cubicBezTo>
                    <a:pt x="0" y="72477"/>
                    <a:pt x="10392" y="47388"/>
                    <a:pt x="28890" y="28890"/>
                  </a:cubicBezTo>
                  <a:cubicBezTo>
                    <a:pt x="47388" y="10392"/>
                    <a:pt x="72477" y="0"/>
                    <a:pt x="98637" y="0"/>
                  </a:cubicBezTo>
                  <a:close/>
                </a:path>
              </a:pathLst>
            </a:custGeom>
            <a:solidFill>
              <a:srgbClr val="00B0DC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0" y="-19050"/>
              <a:ext cx="1159449" cy="1113625"/>
            </a:xfrm>
            <a:prstGeom prst="rect">
              <a:avLst/>
            </a:prstGeom>
          </p:spPr>
          <p:txBody>
            <a:bodyPr lIns="46192" tIns="46192" rIns="46192" bIns="46192" rtlCol="0" anchor="ctr"/>
            <a:lstStyle/>
            <a:p>
              <a:pPr algn="ctr">
                <a:lnSpc>
                  <a:spcPts val="2520"/>
                </a:lnSpc>
              </a:pPr>
              <a:endParaRPr/>
            </a:p>
          </p:txBody>
        </p:sp>
      </p:grpSp>
      <p:sp>
        <p:nvSpPr>
          <p:cNvPr id="27" name="TextBox 27"/>
          <p:cNvSpPr txBox="1"/>
          <p:nvPr/>
        </p:nvSpPr>
        <p:spPr>
          <a:xfrm>
            <a:off x="12651159" y="4221930"/>
            <a:ext cx="2944045" cy="3923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55"/>
              </a:lnSpc>
            </a:pPr>
            <a:r>
              <a:rPr lang="en-US" sz="2182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Churn Risk​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2570957" y="4870629"/>
            <a:ext cx="3104450" cy="17913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Customers will leave for a better deal. Every poor support interaction accelerates that decision.​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A3C5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115244" y="2454077"/>
            <a:ext cx="16057513" cy="6845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319"/>
              </a:lnSpc>
            </a:pPr>
            <a:r>
              <a:rPr lang="en-US" sz="3799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The tension: grow, but don't overspend and never fail the customer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732633" y="4750753"/>
            <a:ext cx="12822734" cy="28762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567"/>
              </a:lnSpc>
            </a:pPr>
            <a:r>
              <a:rPr lang="en-US" sz="8262" b="1">
                <a:solidFill>
                  <a:srgbClr val="FFFFFF"/>
                </a:solidFill>
                <a:latin typeface="Hanken Grotesk Bold"/>
                <a:ea typeface="Hanken Grotesk Bold"/>
                <a:cs typeface="Hanken Grotesk Bold"/>
                <a:sym typeface="Hanken Grotesk Bold"/>
              </a:rPr>
              <a:t>Ethical offshoring resolves </a:t>
            </a:r>
          </a:p>
          <a:p>
            <a:pPr algn="ctr">
              <a:lnSpc>
                <a:spcPts val="11567"/>
              </a:lnSpc>
            </a:pPr>
            <a:r>
              <a:rPr lang="en-US" sz="8262" b="1">
                <a:solidFill>
                  <a:srgbClr val="00B0DC"/>
                </a:solidFill>
                <a:latin typeface="Hanken Grotesk Bold"/>
                <a:ea typeface="Hanken Grotesk Bold"/>
                <a:cs typeface="Hanken Grotesk Bold"/>
                <a:sym typeface="Hanken Grotesk Bold"/>
              </a:rPr>
              <a:t>all three at once</a:t>
            </a:r>
            <a:r>
              <a:rPr lang="en-US" sz="8262" b="1">
                <a:solidFill>
                  <a:srgbClr val="FFFFFF"/>
                </a:solidFill>
                <a:latin typeface="Hanken Grotesk Bold"/>
                <a:ea typeface="Hanken Grotesk Bold"/>
                <a:cs typeface="Hanken Grotesk Bold"/>
                <a:sym typeface="Hanken Grotesk Bold"/>
              </a:rPr>
              <a:t>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7716500" y="1823009"/>
            <a:ext cx="571500" cy="2274427"/>
            <a:chOff x="0" y="0"/>
            <a:chExt cx="762000" cy="303257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762000" cy="3032506"/>
            </a:xfrm>
            <a:custGeom>
              <a:avLst/>
              <a:gdLst/>
              <a:ahLst/>
              <a:cxnLst/>
              <a:rect l="l" t="t" r="r" b="b"/>
              <a:pathLst>
                <a:path w="762000" h="3032506">
                  <a:moveTo>
                    <a:pt x="0" y="0"/>
                  </a:moveTo>
                  <a:lnTo>
                    <a:pt x="762000" y="0"/>
                  </a:lnTo>
                  <a:lnTo>
                    <a:pt x="762000" y="3032506"/>
                  </a:lnTo>
                  <a:lnTo>
                    <a:pt x="0" y="3032506"/>
                  </a:lnTo>
                  <a:close/>
                </a:path>
              </a:pathLst>
            </a:custGeom>
            <a:solidFill>
              <a:srgbClr val="05B0DD">
                <a:alpha val="63922"/>
              </a:srgbClr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6863060" y="9570606"/>
            <a:ext cx="853440" cy="517550"/>
            <a:chOff x="0" y="0"/>
            <a:chExt cx="1137920" cy="690067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137920" cy="690065"/>
            </a:xfrm>
            <a:custGeom>
              <a:avLst/>
              <a:gdLst/>
              <a:ahLst/>
              <a:cxnLst/>
              <a:rect l="l" t="t" r="r" b="b"/>
              <a:pathLst>
                <a:path w="1137920" h="690065">
                  <a:moveTo>
                    <a:pt x="0" y="0"/>
                  </a:moveTo>
                  <a:lnTo>
                    <a:pt x="1137920" y="0"/>
                  </a:lnTo>
                  <a:lnTo>
                    <a:pt x="1137920" y="690065"/>
                  </a:lnTo>
                  <a:lnTo>
                    <a:pt x="0" y="690065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19405" r="-19405" b="10797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19050"/>
              <a:ext cx="1137920" cy="70911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2520"/>
                </a:lnSpc>
              </a:pPr>
              <a:r>
                <a:rPr lang="en-US" sz="2100" b="1" spc="300">
                  <a:solidFill>
                    <a:srgbClr val="80808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‹4›</a:t>
              </a:r>
            </a:p>
          </p:txBody>
        </p:sp>
      </p:grpSp>
      <p:sp>
        <p:nvSpPr>
          <p:cNvPr id="7" name="AutoShape 7"/>
          <p:cNvSpPr/>
          <p:nvPr/>
        </p:nvSpPr>
        <p:spPr>
          <a:xfrm>
            <a:off x="1034627" y="2630102"/>
            <a:ext cx="1942628" cy="0"/>
          </a:xfrm>
          <a:prstGeom prst="line">
            <a:avLst/>
          </a:prstGeom>
          <a:ln w="85725" cap="rnd">
            <a:solidFill>
              <a:srgbClr val="05B0DD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>
            <a:off x="14242086" y="463095"/>
            <a:ext cx="3474414" cy="786955"/>
          </a:xfrm>
          <a:custGeom>
            <a:avLst/>
            <a:gdLst/>
            <a:ahLst/>
            <a:cxnLst/>
            <a:rect l="l" t="t" r="r" b="b"/>
            <a:pathLst>
              <a:path w="3474414" h="786955">
                <a:moveTo>
                  <a:pt x="0" y="0"/>
                </a:moveTo>
                <a:lnTo>
                  <a:pt x="3474414" y="0"/>
                </a:lnTo>
                <a:lnTo>
                  <a:pt x="3474414" y="786955"/>
                </a:lnTo>
                <a:lnTo>
                  <a:pt x="0" y="78695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9" name="Group 9"/>
          <p:cNvGrpSpPr/>
          <p:nvPr/>
        </p:nvGrpSpPr>
        <p:grpSpPr>
          <a:xfrm>
            <a:off x="1028700" y="3396844"/>
            <a:ext cx="7676955" cy="5861456"/>
            <a:chOff x="0" y="0"/>
            <a:chExt cx="2021914" cy="1543758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021914" cy="1543758"/>
            </a:xfrm>
            <a:custGeom>
              <a:avLst/>
              <a:gdLst/>
              <a:ahLst/>
              <a:cxnLst/>
              <a:rect l="l" t="t" r="r" b="b"/>
              <a:pathLst>
                <a:path w="2021914" h="1543758">
                  <a:moveTo>
                    <a:pt x="51432" y="0"/>
                  </a:moveTo>
                  <a:lnTo>
                    <a:pt x="1970482" y="0"/>
                  </a:lnTo>
                  <a:cubicBezTo>
                    <a:pt x="1984123" y="0"/>
                    <a:pt x="1997205" y="5419"/>
                    <a:pt x="2006850" y="15064"/>
                  </a:cubicBezTo>
                  <a:cubicBezTo>
                    <a:pt x="2016495" y="24709"/>
                    <a:pt x="2021914" y="37791"/>
                    <a:pt x="2021914" y="51432"/>
                  </a:cubicBezTo>
                  <a:lnTo>
                    <a:pt x="2021914" y="1492326"/>
                  </a:lnTo>
                  <a:cubicBezTo>
                    <a:pt x="2021914" y="1520731"/>
                    <a:pt x="1998887" y="1543758"/>
                    <a:pt x="1970482" y="1543758"/>
                  </a:cubicBezTo>
                  <a:lnTo>
                    <a:pt x="51432" y="1543758"/>
                  </a:lnTo>
                  <a:cubicBezTo>
                    <a:pt x="23027" y="1543758"/>
                    <a:pt x="0" y="1520731"/>
                    <a:pt x="0" y="1492326"/>
                  </a:cubicBezTo>
                  <a:lnTo>
                    <a:pt x="0" y="51432"/>
                  </a:lnTo>
                  <a:cubicBezTo>
                    <a:pt x="0" y="23027"/>
                    <a:pt x="23027" y="0"/>
                    <a:pt x="51432" y="0"/>
                  </a:cubicBezTo>
                  <a:close/>
                </a:path>
              </a:pathLst>
            </a:custGeom>
            <a:solidFill>
              <a:srgbClr val="00B0DC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19050"/>
              <a:ext cx="2021914" cy="156280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20"/>
                </a:lnSpc>
              </a:pPr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756795" y="3396844"/>
            <a:ext cx="7106265" cy="5861456"/>
            <a:chOff x="0" y="0"/>
            <a:chExt cx="1871609" cy="1543758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871609" cy="1543758"/>
            </a:xfrm>
            <a:custGeom>
              <a:avLst/>
              <a:gdLst/>
              <a:ahLst/>
              <a:cxnLst/>
              <a:rect l="l" t="t" r="r" b="b"/>
              <a:pathLst>
                <a:path w="1871609" h="1543758">
                  <a:moveTo>
                    <a:pt x="55562" y="0"/>
                  </a:moveTo>
                  <a:lnTo>
                    <a:pt x="1816047" y="0"/>
                  </a:lnTo>
                  <a:cubicBezTo>
                    <a:pt x="1830783" y="0"/>
                    <a:pt x="1844915" y="5854"/>
                    <a:pt x="1855335" y="16274"/>
                  </a:cubicBezTo>
                  <a:cubicBezTo>
                    <a:pt x="1865755" y="26694"/>
                    <a:pt x="1871609" y="40826"/>
                    <a:pt x="1871609" y="55562"/>
                  </a:cubicBezTo>
                  <a:lnTo>
                    <a:pt x="1871609" y="1488196"/>
                  </a:lnTo>
                  <a:cubicBezTo>
                    <a:pt x="1871609" y="1518882"/>
                    <a:pt x="1846733" y="1543758"/>
                    <a:pt x="1816047" y="1543758"/>
                  </a:cubicBezTo>
                  <a:lnTo>
                    <a:pt x="55562" y="1543758"/>
                  </a:lnTo>
                  <a:cubicBezTo>
                    <a:pt x="24876" y="1543758"/>
                    <a:pt x="0" y="1518882"/>
                    <a:pt x="0" y="1488196"/>
                  </a:cubicBezTo>
                  <a:lnTo>
                    <a:pt x="0" y="55562"/>
                  </a:lnTo>
                  <a:cubicBezTo>
                    <a:pt x="0" y="24876"/>
                    <a:pt x="24876" y="0"/>
                    <a:pt x="55562" y="0"/>
                  </a:cubicBezTo>
                  <a:close/>
                </a:path>
              </a:pathLst>
            </a:custGeom>
            <a:solidFill>
              <a:srgbClr val="00B0DC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19050"/>
              <a:ext cx="1871609" cy="156280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20"/>
                </a:lnSpc>
              </a:pPr>
              <a:endParaRPr/>
            </a:p>
          </p:txBody>
        </p:sp>
      </p:grpSp>
      <p:sp>
        <p:nvSpPr>
          <p:cNvPr id="15" name="Freeform 15"/>
          <p:cNvSpPr/>
          <p:nvPr/>
        </p:nvSpPr>
        <p:spPr>
          <a:xfrm>
            <a:off x="1612932" y="4612403"/>
            <a:ext cx="397597" cy="404960"/>
          </a:xfrm>
          <a:custGeom>
            <a:avLst/>
            <a:gdLst/>
            <a:ahLst/>
            <a:cxnLst/>
            <a:rect l="l" t="t" r="r" b="b"/>
            <a:pathLst>
              <a:path w="397597" h="404960">
                <a:moveTo>
                  <a:pt x="0" y="0"/>
                </a:moveTo>
                <a:lnTo>
                  <a:pt x="397597" y="0"/>
                </a:lnTo>
                <a:lnTo>
                  <a:pt x="397597" y="404960"/>
                </a:lnTo>
                <a:lnTo>
                  <a:pt x="0" y="40496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6" name="Freeform 16"/>
          <p:cNvSpPr/>
          <p:nvPr/>
        </p:nvSpPr>
        <p:spPr>
          <a:xfrm>
            <a:off x="1612932" y="5579442"/>
            <a:ext cx="397597" cy="404960"/>
          </a:xfrm>
          <a:custGeom>
            <a:avLst/>
            <a:gdLst/>
            <a:ahLst/>
            <a:cxnLst/>
            <a:rect l="l" t="t" r="r" b="b"/>
            <a:pathLst>
              <a:path w="397597" h="404960">
                <a:moveTo>
                  <a:pt x="0" y="0"/>
                </a:moveTo>
                <a:lnTo>
                  <a:pt x="397597" y="0"/>
                </a:lnTo>
                <a:lnTo>
                  <a:pt x="397597" y="404960"/>
                </a:lnTo>
                <a:lnTo>
                  <a:pt x="0" y="40496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7" name="Freeform 17"/>
          <p:cNvSpPr/>
          <p:nvPr/>
        </p:nvSpPr>
        <p:spPr>
          <a:xfrm>
            <a:off x="1612932" y="6487677"/>
            <a:ext cx="397597" cy="404960"/>
          </a:xfrm>
          <a:custGeom>
            <a:avLst/>
            <a:gdLst/>
            <a:ahLst/>
            <a:cxnLst/>
            <a:rect l="l" t="t" r="r" b="b"/>
            <a:pathLst>
              <a:path w="397597" h="404960">
                <a:moveTo>
                  <a:pt x="0" y="0"/>
                </a:moveTo>
                <a:lnTo>
                  <a:pt x="397597" y="0"/>
                </a:lnTo>
                <a:lnTo>
                  <a:pt x="397597" y="404960"/>
                </a:lnTo>
                <a:lnTo>
                  <a:pt x="0" y="40496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8" name="Freeform 18"/>
          <p:cNvSpPr/>
          <p:nvPr/>
        </p:nvSpPr>
        <p:spPr>
          <a:xfrm>
            <a:off x="1612932" y="7456871"/>
            <a:ext cx="397597" cy="404960"/>
          </a:xfrm>
          <a:custGeom>
            <a:avLst/>
            <a:gdLst/>
            <a:ahLst/>
            <a:cxnLst/>
            <a:rect l="l" t="t" r="r" b="b"/>
            <a:pathLst>
              <a:path w="397597" h="404960">
                <a:moveTo>
                  <a:pt x="0" y="0"/>
                </a:moveTo>
                <a:lnTo>
                  <a:pt x="397597" y="0"/>
                </a:lnTo>
                <a:lnTo>
                  <a:pt x="397597" y="404960"/>
                </a:lnTo>
                <a:lnTo>
                  <a:pt x="0" y="40496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9" name="Freeform 19"/>
          <p:cNvSpPr/>
          <p:nvPr/>
        </p:nvSpPr>
        <p:spPr>
          <a:xfrm>
            <a:off x="1612932" y="8116648"/>
            <a:ext cx="397597" cy="404960"/>
          </a:xfrm>
          <a:custGeom>
            <a:avLst/>
            <a:gdLst/>
            <a:ahLst/>
            <a:cxnLst/>
            <a:rect l="l" t="t" r="r" b="b"/>
            <a:pathLst>
              <a:path w="397597" h="404960">
                <a:moveTo>
                  <a:pt x="0" y="0"/>
                </a:moveTo>
                <a:lnTo>
                  <a:pt x="397597" y="0"/>
                </a:lnTo>
                <a:lnTo>
                  <a:pt x="397597" y="404960"/>
                </a:lnTo>
                <a:lnTo>
                  <a:pt x="0" y="40496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0" name="Freeform 20"/>
          <p:cNvSpPr/>
          <p:nvPr/>
        </p:nvSpPr>
        <p:spPr>
          <a:xfrm>
            <a:off x="10140118" y="4606286"/>
            <a:ext cx="479988" cy="478789"/>
          </a:xfrm>
          <a:custGeom>
            <a:avLst/>
            <a:gdLst/>
            <a:ahLst/>
            <a:cxnLst/>
            <a:rect l="l" t="t" r="r" b="b"/>
            <a:pathLst>
              <a:path w="479988" h="478789">
                <a:moveTo>
                  <a:pt x="0" y="0"/>
                </a:moveTo>
                <a:lnTo>
                  <a:pt x="479989" y="0"/>
                </a:lnTo>
                <a:lnTo>
                  <a:pt x="479989" y="478789"/>
                </a:lnTo>
                <a:lnTo>
                  <a:pt x="0" y="47878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1" name="TextBox 21"/>
          <p:cNvSpPr txBox="1"/>
          <p:nvPr/>
        </p:nvSpPr>
        <p:spPr>
          <a:xfrm>
            <a:off x="1008764" y="9495415"/>
            <a:ext cx="9986553" cy="4911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40"/>
              </a:lnSpc>
            </a:pPr>
            <a:r>
              <a:rPr lang="en-US" sz="2700" b="1">
                <a:solidFill>
                  <a:srgbClr val="80808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Global Talent Delivered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037368" y="1435351"/>
            <a:ext cx="15498032" cy="10137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7920"/>
              </a:lnSpc>
            </a:pPr>
            <a:r>
              <a:rPr lang="en-US" sz="6600" b="1" dirty="0">
                <a:solidFill>
                  <a:srgbClr val="05B0DD"/>
                </a:solidFill>
                <a:latin typeface="Poppins Bold"/>
                <a:ea typeface="Poppins Bold"/>
                <a:cs typeface="Poppins Bold"/>
                <a:sym typeface="Poppins Bold"/>
              </a:rPr>
              <a:t>The old story vs. </a:t>
            </a:r>
            <a:r>
              <a:rPr lang="en-US" sz="6600" b="1" dirty="0">
                <a:solidFill>
                  <a:srgbClr val="3A3C55"/>
                </a:solidFill>
                <a:latin typeface="Poppins Bold"/>
                <a:ea typeface="Poppins Bold"/>
                <a:cs typeface="Poppins Bold"/>
                <a:sym typeface="Poppins Bold"/>
              </a:rPr>
              <a:t>the new reality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830999" y="3730873"/>
            <a:ext cx="5502617" cy="48282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920"/>
              </a:lnSpc>
            </a:pPr>
            <a:r>
              <a:rPr lang="en-US" sz="2800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What most people picture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2373993" y="4457293"/>
            <a:ext cx="5502617" cy="7823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80"/>
              </a:lnSpc>
            </a:pPr>
            <a:r>
              <a:rPr lang="en-US" sz="22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Scripted agents who can't solve real problems​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2373993" y="5436463"/>
            <a:ext cx="5502617" cy="7823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80"/>
              </a:lnSpc>
            </a:pPr>
            <a:r>
              <a:rPr lang="en-US" sz="22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Language barriers that frustrate customers​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2373993" y="6415632"/>
            <a:ext cx="5502617" cy="7823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80"/>
              </a:lnSpc>
            </a:pPr>
            <a:r>
              <a:rPr lang="en-US" sz="22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Sky-high turnover: new face every few months​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2373993" y="7394802"/>
            <a:ext cx="5502617" cy="3917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80"/>
              </a:lnSpc>
            </a:pPr>
            <a:r>
              <a:rPr lang="en-US" sz="22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Commodity BPO: lowest bid wins​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2373993" y="7952967"/>
            <a:ext cx="5502617" cy="7823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80"/>
              </a:lnSpc>
            </a:pPr>
            <a:r>
              <a:rPr lang="en-US" sz="22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A shortcut that compromises your brand​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10050948" y="3690233"/>
            <a:ext cx="6078388" cy="48282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920"/>
              </a:lnSpc>
            </a:pPr>
            <a:r>
              <a:rPr lang="en-US" sz="2800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What ethical offshoring actually is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0744200" y="4462389"/>
            <a:ext cx="5502617" cy="7823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80"/>
              </a:lnSpc>
            </a:pPr>
            <a:r>
              <a:rPr lang="en-US" sz="2200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Skilled professionals: </a:t>
            </a:r>
            <a:r>
              <a:rPr lang="en-US" sz="2200" b="1" dirty="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fairly paid, properly matched​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744200" y="5370623"/>
            <a:ext cx="5502617" cy="7823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80"/>
              </a:lnSpc>
            </a:pPr>
            <a:r>
              <a:rPr lang="en-US" sz="22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Talent selected for </a:t>
            </a:r>
            <a:r>
              <a:rPr lang="en-US" sz="2200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communication quality​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10744200" y="6339818"/>
            <a:ext cx="5502617" cy="7823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80"/>
              </a:lnSpc>
            </a:pPr>
            <a:r>
              <a:rPr lang="en-US" sz="2200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75% higher retention</a:t>
            </a:r>
            <a:r>
              <a:rPr lang="en-US" sz="22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vs. traditional BPOs​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10744200" y="7187640"/>
            <a:ext cx="5502617" cy="3917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80"/>
              </a:lnSpc>
            </a:pPr>
            <a:r>
              <a:rPr lang="en-US" sz="22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A model built on </a:t>
            </a:r>
            <a:r>
              <a:rPr lang="en-US" sz="2200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quality</a:t>
            </a:r>
            <a:r>
              <a:rPr lang="en-US" sz="22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, not just cost​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10744200" y="7778337"/>
            <a:ext cx="5502617" cy="3917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80"/>
              </a:lnSpc>
            </a:pPr>
            <a:r>
              <a:rPr lang="en-US" sz="22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A genuine </a:t>
            </a:r>
            <a:r>
              <a:rPr lang="en-US" sz="2200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extension of your team</a:t>
            </a:r>
            <a:r>
              <a:rPr lang="en-US" sz="22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​</a:t>
            </a:r>
          </a:p>
        </p:txBody>
      </p:sp>
      <p:sp>
        <p:nvSpPr>
          <p:cNvPr id="35" name="Freeform 35"/>
          <p:cNvSpPr/>
          <p:nvPr/>
        </p:nvSpPr>
        <p:spPr>
          <a:xfrm>
            <a:off x="10140118" y="5550964"/>
            <a:ext cx="479988" cy="478789"/>
          </a:xfrm>
          <a:custGeom>
            <a:avLst/>
            <a:gdLst/>
            <a:ahLst/>
            <a:cxnLst/>
            <a:rect l="l" t="t" r="r" b="b"/>
            <a:pathLst>
              <a:path w="479988" h="478789">
                <a:moveTo>
                  <a:pt x="0" y="0"/>
                </a:moveTo>
                <a:lnTo>
                  <a:pt x="479989" y="0"/>
                </a:lnTo>
                <a:lnTo>
                  <a:pt x="479989" y="478788"/>
                </a:lnTo>
                <a:lnTo>
                  <a:pt x="0" y="47878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6" name="Freeform 36"/>
          <p:cNvSpPr/>
          <p:nvPr/>
        </p:nvSpPr>
        <p:spPr>
          <a:xfrm>
            <a:off x="10140118" y="6396968"/>
            <a:ext cx="479988" cy="478789"/>
          </a:xfrm>
          <a:custGeom>
            <a:avLst/>
            <a:gdLst/>
            <a:ahLst/>
            <a:cxnLst/>
            <a:rect l="l" t="t" r="r" b="b"/>
            <a:pathLst>
              <a:path w="479988" h="478789">
                <a:moveTo>
                  <a:pt x="0" y="0"/>
                </a:moveTo>
                <a:lnTo>
                  <a:pt x="479989" y="0"/>
                </a:lnTo>
                <a:lnTo>
                  <a:pt x="479989" y="478788"/>
                </a:lnTo>
                <a:lnTo>
                  <a:pt x="0" y="47878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7" name="Freeform 37"/>
          <p:cNvSpPr/>
          <p:nvPr/>
        </p:nvSpPr>
        <p:spPr>
          <a:xfrm>
            <a:off x="10140118" y="7199606"/>
            <a:ext cx="479988" cy="478789"/>
          </a:xfrm>
          <a:custGeom>
            <a:avLst/>
            <a:gdLst/>
            <a:ahLst/>
            <a:cxnLst/>
            <a:rect l="l" t="t" r="r" b="b"/>
            <a:pathLst>
              <a:path w="479988" h="478789">
                <a:moveTo>
                  <a:pt x="0" y="0"/>
                </a:moveTo>
                <a:lnTo>
                  <a:pt x="479989" y="0"/>
                </a:lnTo>
                <a:lnTo>
                  <a:pt x="479989" y="478789"/>
                </a:lnTo>
                <a:lnTo>
                  <a:pt x="0" y="47878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8" name="Freeform 38"/>
          <p:cNvSpPr/>
          <p:nvPr/>
        </p:nvSpPr>
        <p:spPr>
          <a:xfrm>
            <a:off x="10140118" y="7835487"/>
            <a:ext cx="479988" cy="478789"/>
          </a:xfrm>
          <a:custGeom>
            <a:avLst/>
            <a:gdLst/>
            <a:ahLst/>
            <a:cxnLst/>
            <a:rect l="l" t="t" r="r" b="b"/>
            <a:pathLst>
              <a:path w="479988" h="478789">
                <a:moveTo>
                  <a:pt x="0" y="0"/>
                </a:moveTo>
                <a:lnTo>
                  <a:pt x="479989" y="0"/>
                </a:lnTo>
                <a:lnTo>
                  <a:pt x="479989" y="478789"/>
                </a:lnTo>
                <a:lnTo>
                  <a:pt x="0" y="47878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A3C5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0" y="3487969"/>
            <a:ext cx="18288000" cy="28762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567"/>
              </a:lnSpc>
            </a:pPr>
            <a:r>
              <a:rPr lang="en-US" sz="8262" b="1">
                <a:solidFill>
                  <a:srgbClr val="FFFFFF"/>
                </a:solidFill>
                <a:latin typeface="Hanken Grotesk Bold"/>
                <a:ea typeface="Hanken Grotesk Bold"/>
                <a:cs typeface="Hanken Grotesk Bold"/>
                <a:sym typeface="Hanken Grotesk Bold"/>
              </a:rPr>
              <a:t>The Three Pillars of </a:t>
            </a:r>
            <a:r>
              <a:rPr lang="en-US" sz="8262" b="1">
                <a:solidFill>
                  <a:srgbClr val="00B0DC"/>
                </a:solidFill>
                <a:latin typeface="Hanken Grotesk Bold"/>
                <a:ea typeface="Hanken Grotesk Bold"/>
                <a:cs typeface="Hanken Grotesk Bold"/>
                <a:sym typeface="Hanken Grotesk Bold"/>
              </a:rPr>
              <a:t>Ethical Outsourcing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7716500" y="1823009"/>
            <a:ext cx="571500" cy="2274427"/>
            <a:chOff x="0" y="0"/>
            <a:chExt cx="762000" cy="303257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762000" cy="3032506"/>
            </a:xfrm>
            <a:custGeom>
              <a:avLst/>
              <a:gdLst/>
              <a:ahLst/>
              <a:cxnLst/>
              <a:rect l="l" t="t" r="r" b="b"/>
              <a:pathLst>
                <a:path w="762000" h="3032506">
                  <a:moveTo>
                    <a:pt x="0" y="0"/>
                  </a:moveTo>
                  <a:lnTo>
                    <a:pt x="762000" y="0"/>
                  </a:lnTo>
                  <a:lnTo>
                    <a:pt x="762000" y="3032506"/>
                  </a:lnTo>
                  <a:lnTo>
                    <a:pt x="0" y="3032506"/>
                  </a:lnTo>
                  <a:close/>
                </a:path>
              </a:pathLst>
            </a:custGeom>
            <a:solidFill>
              <a:srgbClr val="05B0DD">
                <a:alpha val="63922"/>
              </a:srgbClr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6863060" y="9570606"/>
            <a:ext cx="853440" cy="517550"/>
            <a:chOff x="0" y="0"/>
            <a:chExt cx="1137920" cy="690067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137920" cy="690065"/>
            </a:xfrm>
            <a:custGeom>
              <a:avLst/>
              <a:gdLst/>
              <a:ahLst/>
              <a:cxnLst/>
              <a:rect l="l" t="t" r="r" b="b"/>
              <a:pathLst>
                <a:path w="1137920" h="690065">
                  <a:moveTo>
                    <a:pt x="0" y="0"/>
                  </a:moveTo>
                  <a:lnTo>
                    <a:pt x="1137920" y="0"/>
                  </a:lnTo>
                  <a:lnTo>
                    <a:pt x="1137920" y="690065"/>
                  </a:lnTo>
                  <a:lnTo>
                    <a:pt x="0" y="690065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19405" r="-19405" b="10797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19050"/>
              <a:ext cx="1137920" cy="70911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2520"/>
                </a:lnSpc>
              </a:pPr>
              <a:r>
                <a:rPr lang="en-US" sz="2100" b="1" spc="300">
                  <a:solidFill>
                    <a:srgbClr val="80808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‹6›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1008764" y="9495415"/>
            <a:ext cx="9986553" cy="4911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40"/>
              </a:lnSpc>
            </a:pPr>
            <a:r>
              <a:rPr lang="en-US" sz="2700" b="1">
                <a:solidFill>
                  <a:srgbClr val="80808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Global Talent Delivered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37368" y="1411710"/>
            <a:ext cx="9152334" cy="1057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920"/>
              </a:lnSpc>
            </a:pPr>
            <a:r>
              <a:rPr lang="en-US" sz="6600" b="1">
                <a:solidFill>
                  <a:srgbClr val="05B0DD"/>
                </a:solidFill>
                <a:latin typeface="Poppins Bold"/>
                <a:ea typeface="Poppins Bold"/>
                <a:cs typeface="Poppins Bold"/>
                <a:sym typeface="Poppins Bold"/>
              </a:rPr>
              <a:t>1. </a:t>
            </a:r>
            <a:r>
              <a:rPr lang="en-US" sz="6600" b="1">
                <a:solidFill>
                  <a:srgbClr val="3A3C55"/>
                </a:solidFill>
                <a:latin typeface="Poppins Bold"/>
                <a:ea typeface="Poppins Bold"/>
                <a:cs typeface="Poppins Bold"/>
                <a:sym typeface="Poppins Bold"/>
              </a:rPr>
              <a:t>Fair</a:t>
            </a:r>
            <a:r>
              <a:rPr lang="en-US" sz="6600" b="1">
                <a:solidFill>
                  <a:srgbClr val="05B0DD"/>
                </a:solidFill>
                <a:latin typeface="Poppins Bold"/>
                <a:ea typeface="Poppins Bold"/>
                <a:cs typeface="Poppins Bold"/>
                <a:sym typeface="Poppins Bold"/>
              </a:rPr>
              <a:t> Compensation​ </a:t>
            </a:r>
          </a:p>
        </p:txBody>
      </p:sp>
      <p:sp>
        <p:nvSpPr>
          <p:cNvPr id="9" name="AutoShape 9"/>
          <p:cNvSpPr/>
          <p:nvPr/>
        </p:nvSpPr>
        <p:spPr>
          <a:xfrm>
            <a:off x="1034627" y="2606451"/>
            <a:ext cx="1922714" cy="0"/>
          </a:xfrm>
          <a:prstGeom prst="line">
            <a:avLst/>
          </a:prstGeom>
          <a:ln w="85725" cap="rnd">
            <a:solidFill>
              <a:srgbClr val="05B0DD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Box 10"/>
          <p:cNvSpPr txBox="1"/>
          <p:nvPr/>
        </p:nvSpPr>
        <p:spPr>
          <a:xfrm>
            <a:off x="1598755" y="3944567"/>
            <a:ext cx="15090491" cy="21526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774"/>
              </a:lnSpc>
            </a:pPr>
            <a:r>
              <a:rPr lang="en-US" sz="349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Our team members earn competitive wages in their local market. Wages that attract genuine talent, build pride, and </a:t>
            </a:r>
            <a:r>
              <a:rPr lang="en-US" sz="3499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eliminate the churn that plagues low-cost BPO models</a:t>
            </a:r>
            <a:r>
              <a:rPr lang="en-US" sz="349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.​</a:t>
            </a:r>
          </a:p>
        </p:txBody>
      </p:sp>
      <p:sp>
        <p:nvSpPr>
          <p:cNvPr id="11" name="Freeform 11"/>
          <p:cNvSpPr/>
          <p:nvPr/>
        </p:nvSpPr>
        <p:spPr>
          <a:xfrm>
            <a:off x="14242086" y="463095"/>
            <a:ext cx="3474414" cy="786955"/>
          </a:xfrm>
          <a:custGeom>
            <a:avLst/>
            <a:gdLst/>
            <a:ahLst/>
            <a:cxnLst/>
            <a:rect l="l" t="t" r="r" b="b"/>
            <a:pathLst>
              <a:path w="3474414" h="786955">
                <a:moveTo>
                  <a:pt x="0" y="0"/>
                </a:moveTo>
                <a:lnTo>
                  <a:pt x="3474414" y="0"/>
                </a:lnTo>
                <a:lnTo>
                  <a:pt x="3474414" y="786955"/>
                </a:lnTo>
                <a:lnTo>
                  <a:pt x="0" y="78695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7716500" y="1823009"/>
            <a:ext cx="571500" cy="2274427"/>
            <a:chOff x="0" y="0"/>
            <a:chExt cx="762000" cy="303257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762000" cy="3032506"/>
            </a:xfrm>
            <a:custGeom>
              <a:avLst/>
              <a:gdLst/>
              <a:ahLst/>
              <a:cxnLst/>
              <a:rect l="l" t="t" r="r" b="b"/>
              <a:pathLst>
                <a:path w="762000" h="3032506">
                  <a:moveTo>
                    <a:pt x="0" y="0"/>
                  </a:moveTo>
                  <a:lnTo>
                    <a:pt x="762000" y="0"/>
                  </a:lnTo>
                  <a:lnTo>
                    <a:pt x="762000" y="3032506"/>
                  </a:lnTo>
                  <a:lnTo>
                    <a:pt x="0" y="3032506"/>
                  </a:lnTo>
                  <a:close/>
                </a:path>
              </a:pathLst>
            </a:custGeom>
            <a:solidFill>
              <a:srgbClr val="05B0DD">
                <a:alpha val="63922"/>
              </a:srgbClr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6863060" y="9570606"/>
            <a:ext cx="853440" cy="517550"/>
            <a:chOff x="0" y="0"/>
            <a:chExt cx="1137920" cy="690067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137920" cy="690065"/>
            </a:xfrm>
            <a:custGeom>
              <a:avLst/>
              <a:gdLst/>
              <a:ahLst/>
              <a:cxnLst/>
              <a:rect l="l" t="t" r="r" b="b"/>
              <a:pathLst>
                <a:path w="1137920" h="690065">
                  <a:moveTo>
                    <a:pt x="0" y="0"/>
                  </a:moveTo>
                  <a:lnTo>
                    <a:pt x="1137920" y="0"/>
                  </a:lnTo>
                  <a:lnTo>
                    <a:pt x="1137920" y="690065"/>
                  </a:lnTo>
                  <a:lnTo>
                    <a:pt x="0" y="690065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19405" r="-19405" b="10797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19050"/>
              <a:ext cx="1137920" cy="70911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2520"/>
                </a:lnSpc>
              </a:pPr>
              <a:r>
                <a:rPr lang="en-US" sz="2100" b="1" spc="300">
                  <a:solidFill>
                    <a:srgbClr val="80808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‹7›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1008764" y="9495415"/>
            <a:ext cx="9986553" cy="4911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40"/>
              </a:lnSpc>
            </a:pPr>
            <a:r>
              <a:rPr lang="en-US" sz="2700" b="1">
                <a:solidFill>
                  <a:srgbClr val="80808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Global Talent Delivered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37368" y="1411710"/>
            <a:ext cx="13669232" cy="10130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7920"/>
              </a:lnSpc>
            </a:pPr>
            <a:r>
              <a:rPr lang="en-US" sz="6600" b="1" dirty="0">
                <a:solidFill>
                  <a:srgbClr val="05B0DD"/>
                </a:solidFill>
                <a:latin typeface="Poppins Bold"/>
                <a:ea typeface="Poppins Bold"/>
                <a:cs typeface="Poppins Bold"/>
                <a:sym typeface="Poppins Bold"/>
              </a:rPr>
              <a:t>2. Genuine </a:t>
            </a:r>
            <a:r>
              <a:rPr lang="en-US" sz="6600" b="1" dirty="0">
                <a:solidFill>
                  <a:srgbClr val="3A3C55"/>
                </a:solidFill>
                <a:latin typeface="Poppins Bold"/>
                <a:ea typeface="Poppins Bold"/>
                <a:cs typeface="Poppins Bold"/>
                <a:sym typeface="Poppins Bold"/>
              </a:rPr>
              <a:t>Talent Matching</a:t>
            </a:r>
            <a:r>
              <a:rPr lang="en-US" sz="6600" b="1" dirty="0">
                <a:solidFill>
                  <a:srgbClr val="05B0DD"/>
                </a:solidFill>
                <a:latin typeface="Poppins Bold"/>
                <a:ea typeface="Poppins Bold"/>
                <a:cs typeface="Poppins Bold"/>
                <a:sym typeface="Poppins Bold"/>
              </a:rPr>
              <a:t>​</a:t>
            </a:r>
          </a:p>
        </p:txBody>
      </p:sp>
      <p:sp>
        <p:nvSpPr>
          <p:cNvPr id="9" name="AutoShape 9"/>
          <p:cNvSpPr/>
          <p:nvPr/>
        </p:nvSpPr>
        <p:spPr>
          <a:xfrm>
            <a:off x="1034627" y="2606451"/>
            <a:ext cx="1915351" cy="0"/>
          </a:xfrm>
          <a:prstGeom prst="line">
            <a:avLst/>
          </a:prstGeom>
          <a:ln w="85725" cap="rnd">
            <a:solidFill>
              <a:srgbClr val="05B0DD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Box 10"/>
          <p:cNvSpPr txBox="1"/>
          <p:nvPr/>
        </p:nvSpPr>
        <p:spPr>
          <a:xfrm>
            <a:off x="1598755" y="3944567"/>
            <a:ext cx="15090491" cy="21526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774"/>
              </a:lnSpc>
            </a:pPr>
            <a:r>
              <a:rPr lang="en-US" sz="349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We match professionals to your specific role requirements: </a:t>
            </a:r>
            <a:r>
              <a:rPr lang="en-US" sz="3499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people with the right skills, industry knowledge, and communication strengths</a:t>
            </a:r>
            <a:r>
              <a:rPr lang="en-US" sz="349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for your operation.​</a:t>
            </a:r>
          </a:p>
        </p:txBody>
      </p:sp>
      <p:sp>
        <p:nvSpPr>
          <p:cNvPr id="11" name="Freeform 11"/>
          <p:cNvSpPr/>
          <p:nvPr/>
        </p:nvSpPr>
        <p:spPr>
          <a:xfrm>
            <a:off x="14242086" y="463095"/>
            <a:ext cx="3474414" cy="786955"/>
          </a:xfrm>
          <a:custGeom>
            <a:avLst/>
            <a:gdLst/>
            <a:ahLst/>
            <a:cxnLst/>
            <a:rect l="l" t="t" r="r" b="b"/>
            <a:pathLst>
              <a:path w="3474414" h="786955">
                <a:moveTo>
                  <a:pt x="0" y="0"/>
                </a:moveTo>
                <a:lnTo>
                  <a:pt x="3474414" y="0"/>
                </a:lnTo>
                <a:lnTo>
                  <a:pt x="3474414" y="786955"/>
                </a:lnTo>
                <a:lnTo>
                  <a:pt x="0" y="78695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7716500" y="1823009"/>
            <a:ext cx="571500" cy="2274427"/>
            <a:chOff x="0" y="0"/>
            <a:chExt cx="762000" cy="303257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762000" cy="3032506"/>
            </a:xfrm>
            <a:custGeom>
              <a:avLst/>
              <a:gdLst/>
              <a:ahLst/>
              <a:cxnLst/>
              <a:rect l="l" t="t" r="r" b="b"/>
              <a:pathLst>
                <a:path w="762000" h="3032506">
                  <a:moveTo>
                    <a:pt x="0" y="0"/>
                  </a:moveTo>
                  <a:lnTo>
                    <a:pt x="762000" y="0"/>
                  </a:lnTo>
                  <a:lnTo>
                    <a:pt x="762000" y="3032506"/>
                  </a:lnTo>
                  <a:lnTo>
                    <a:pt x="0" y="3032506"/>
                  </a:lnTo>
                  <a:close/>
                </a:path>
              </a:pathLst>
            </a:custGeom>
            <a:solidFill>
              <a:srgbClr val="05B0DD">
                <a:alpha val="63922"/>
              </a:srgbClr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6863060" y="9570606"/>
            <a:ext cx="853440" cy="517550"/>
            <a:chOff x="0" y="0"/>
            <a:chExt cx="1137920" cy="690067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137920" cy="690065"/>
            </a:xfrm>
            <a:custGeom>
              <a:avLst/>
              <a:gdLst/>
              <a:ahLst/>
              <a:cxnLst/>
              <a:rect l="l" t="t" r="r" b="b"/>
              <a:pathLst>
                <a:path w="1137920" h="690065">
                  <a:moveTo>
                    <a:pt x="0" y="0"/>
                  </a:moveTo>
                  <a:lnTo>
                    <a:pt x="1137920" y="0"/>
                  </a:lnTo>
                  <a:lnTo>
                    <a:pt x="1137920" y="690065"/>
                  </a:lnTo>
                  <a:lnTo>
                    <a:pt x="0" y="690065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19405" r="-19405" b="10797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19050"/>
              <a:ext cx="1137920" cy="70911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2520"/>
                </a:lnSpc>
              </a:pPr>
              <a:r>
                <a:rPr lang="en-US" sz="2100" b="1" spc="300">
                  <a:solidFill>
                    <a:srgbClr val="80808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‹8›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1008764" y="9495415"/>
            <a:ext cx="9986553" cy="4911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40"/>
              </a:lnSpc>
            </a:pPr>
            <a:r>
              <a:rPr lang="en-US" sz="2700" b="1">
                <a:solidFill>
                  <a:srgbClr val="80808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Global Talent Delivered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37368" y="1411710"/>
            <a:ext cx="12791777" cy="1057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920"/>
              </a:lnSpc>
            </a:pPr>
            <a:r>
              <a:rPr lang="en-US" sz="6600" b="1">
                <a:solidFill>
                  <a:srgbClr val="05B0DD"/>
                </a:solidFill>
                <a:latin typeface="Poppins Bold"/>
                <a:ea typeface="Poppins Bold"/>
                <a:cs typeface="Poppins Bold"/>
                <a:sym typeface="Poppins Bold"/>
              </a:rPr>
              <a:t>3. Long-Term </a:t>
            </a:r>
            <a:r>
              <a:rPr lang="en-US" sz="6600" b="1">
                <a:solidFill>
                  <a:srgbClr val="3A3C55"/>
                </a:solidFill>
                <a:latin typeface="Poppins Bold"/>
                <a:ea typeface="Poppins Bold"/>
                <a:cs typeface="Poppins Bold"/>
                <a:sym typeface="Poppins Bold"/>
              </a:rPr>
              <a:t>Retention Focus</a:t>
            </a:r>
          </a:p>
        </p:txBody>
      </p:sp>
      <p:sp>
        <p:nvSpPr>
          <p:cNvPr id="9" name="AutoShape 9"/>
          <p:cNvSpPr/>
          <p:nvPr/>
        </p:nvSpPr>
        <p:spPr>
          <a:xfrm flipV="1">
            <a:off x="1034627" y="2606451"/>
            <a:ext cx="1986067" cy="0"/>
          </a:xfrm>
          <a:prstGeom prst="line">
            <a:avLst/>
          </a:prstGeom>
          <a:ln w="85725" cap="rnd">
            <a:solidFill>
              <a:srgbClr val="05B0DD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Box 10"/>
          <p:cNvSpPr txBox="1"/>
          <p:nvPr/>
        </p:nvSpPr>
        <p:spPr>
          <a:xfrm>
            <a:off x="1598755" y="3944567"/>
            <a:ext cx="15090491" cy="21526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774"/>
              </a:lnSpc>
            </a:pPr>
            <a:r>
              <a:rPr lang="en-US" sz="349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We invest in people's development and integration into your culture. The goal isn't a placement. It's a </a:t>
            </a:r>
            <a:r>
              <a:rPr lang="en-US" sz="3499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team member who compounds in value over time</a:t>
            </a:r>
            <a:r>
              <a:rPr lang="en-US" sz="349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.​</a:t>
            </a:r>
          </a:p>
        </p:txBody>
      </p:sp>
      <p:sp>
        <p:nvSpPr>
          <p:cNvPr id="11" name="Freeform 11"/>
          <p:cNvSpPr/>
          <p:nvPr/>
        </p:nvSpPr>
        <p:spPr>
          <a:xfrm>
            <a:off x="14242086" y="463095"/>
            <a:ext cx="3474414" cy="786955"/>
          </a:xfrm>
          <a:custGeom>
            <a:avLst/>
            <a:gdLst/>
            <a:ahLst/>
            <a:cxnLst/>
            <a:rect l="l" t="t" r="r" b="b"/>
            <a:pathLst>
              <a:path w="3474414" h="786955">
                <a:moveTo>
                  <a:pt x="0" y="0"/>
                </a:moveTo>
                <a:lnTo>
                  <a:pt x="3474414" y="0"/>
                </a:lnTo>
                <a:lnTo>
                  <a:pt x="3474414" y="786955"/>
                </a:lnTo>
                <a:lnTo>
                  <a:pt x="0" y="78695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A3C5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962025"/>
            <a:ext cx="7499519" cy="6329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210"/>
              </a:lnSpc>
            </a:pPr>
            <a:r>
              <a:rPr lang="en-US" sz="3722" b="1">
                <a:solidFill>
                  <a:srgbClr val="FFFFFF"/>
                </a:solidFill>
                <a:latin typeface="Hanken Grotesk Bold"/>
                <a:ea typeface="Hanken Grotesk Bold"/>
                <a:cs typeface="Hanken Grotesk Bold"/>
                <a:sym typeface="Hanken Grotesk Bold"/>
              </a:rPr>
              <a:t>The savings that change your math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351588" y="1048817"/>
            <a:ext cx="9584824" cy="66924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2429"/>
              </a:lnSpc>
            </a:pPr>
            <a:r>
              <a:rPr lang="en-US" sz="37449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50%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767882" y="7391416"/>
            <a:ext cx="10752237" cy="6293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210"/>
              </a:lnSpc>
            </a:pPr>
            <a:r>
              <a:rPr lang="en-US" sz="3722" b="1">
                <a:solidFill>
                  <a:srgbClr val="FFFFFF"/>
                </a:solidFill>
                <a:latin typeface="Hanken Grotesk Bold"/>
                <a:ea typeface="Hanken Grotesk Bold"/>
                <a:cs typeface="Hanken Grotesk Bold"/>
                <a:sym typeface="Hanken Grotesk Bold"/>
              </a:rPr>
              <a:t>Average reduction in HR OpEx for </a:t>
            </a:r>
            <a:r>
              <a:rPr lang="en-US" sz="3722" b="1">
                <a:solidFill>
                  <a:srgbClr val="00B0DC"/>
                </a:solidFill>
                <a:latin typeface="Hanken Grotesk Bold"/>
                <a:ea typeface="Hanken Grotesk Bold"/>
                <a:cs typeface="Hanken Grotesk Bold"/>
                <a:sym typeface="Hanken Grotesk Bold"/>
              </a:rPr>
              <a:t>LAdmins clients</a:t>
            </a:r>
            <a:r>
              <a:rPr lang="en-US" sz="3722" b="1">
                <a:solidFill>
                  <a:srgbClr val="FFFFFF"/>
                </a:solidFill>
                <a:latin typeface="Hanken Grotesk Bold"/>
                <a:ea typeface="Hanken Grotesk Bold"/>
                <a:cs typeface="Hanken Grotesk Bold"/>
                <a:sym typeface="Hanken Grotesk Bold"/>
              </a:rPr>
              <a:t>​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7716500" y="1823009"/>
            <a:ext cx="571500" cy="2274427"/>
            <a:chOff x="0" y="0"/>
            <a:chExt cx="762000" cy="303257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762000" cy="3032506"/>
            </a:xfrm>
            <a:custGeom>
              <a:avLst/>
              <a:gdLst/>
              <a:ahLst/>
              <a:cxnLst/>
              <a:rect l="l" t="t" r="r" b="b"/>
              <a:pathLst>
                <a:path w="762000" h="3032506">
                  <a:moveTo>
                    <a:pt x="0" y="0"/>
                  </a:moveTo>
                  <a:lnTo>
                    <a:pt x="762000" y="0"/>
                  </a:lnTo>
                  <a:lnTo>
                    <a:pt x="762000" y="3032506"/>
                  </a:lnTo>
                  <a:lnTo>
                    <a:pt x="0" y="3032506"/>
                  </a:lnTo>
                  <a:close/>
                </a:path>
              </a:pathLst>
            </a:custGeom>
            <a:solidFill>
              <a:srgbClr val="05B0DD">
                <a:alpha val="63922"/>
              </a:srgbClr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6863060" y="9570606"/>
            <a:ext cx="853440" cy="517550"/>
            <a:chOff x="0" y="0"/>
            <a:chExt cx="1137920" cy="690067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137920" cy="690065"/>
            </a:xfrm>
            <a:custGeom>
              <a:avLst/>
              <a:gdLst/>
              <a:ahLst/>
              <a:cxnLst/>
              <a:rect l="l" t="t" r="r" b="b"/>
              <a:pathLst>
                <a:path w="1137920" h="690065">
                  <a:moveTo>
                    <a:pt x="0" y="0"/>
                  </a:moveTo>
                  <a:lnTo>
                    <a:pt x="1137920" y="0"/>
                  </a:lnTo>
                  <a:lnTo>
                    <a:pt x="1137920" y="690065"/>
                  </a:lnTo>
                  <a:lnTo>
                    <a:pt x="0" y="690065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19405" r="-19405" b="10797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19050"/>
              <a:ext cx="1137920" cy="70911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2520"/>
                </a:lnSpc>
              </a:pPr>
              <a:r>
                <a:rPr lang="en-US" sz="2100" b="1" spc="300">
                  <a:solidFill>
                    <a:srgbClr val="80808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‹10›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1008764" y="9495415"/>
            <a:ext cx="9986553" cy="4911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40"/>
              </a:lnSpc>
            </a:pPr>
            <a:r>
              <a:rPr lang="en-US" sz="2700" b="1">
                <a:solidFill>
                  <a:srgbClr val="80808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Global Talent Delivered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37368" y="1411710"/>
            <a:ext cx="13900845" cy="1057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920"/>
              </a:lnSpc>
            </a:pPr>
            <a:r>
              <a:rPr lang="en-US" sz="6600" b="1">
                <a:solidFill>
                  <a:srgbClr val="05B0DD"/>
                </a:solidFill>
                <a:latin typeface="Poppins Bold"/>
                <a:ea typeface="Poppins Bold"/>
                <a:cs typeface="Poppins Bold"/>
                <a:sym typeface="Poppins Bold"/>
              </a:rPr>
              <a:t>What this means for your </a:t>
            </a:r>
            <a:r>
              <a:rPr lang="en-US" sz="6600" b="1">
                <a:solidFill>
                  <a:srgbClr val="3A3C55"/>
                </a:solidFill>
                <a:latin typeface="Poppins Bold"/>
                <a:ea typeface="Poppins Bold"/>
                <a:cs typeface="Poppins Bold"/>
                <a:sym typeface="Poppins Bold"/>
              </a:rPr>
              <a:t>MVNO</a:t>
            </a:r>
            <a:r>
              <a:rPr lang="en-US" sz="6600" b="1">
                <a:solidFill>
                  <a:srgbClr val="05B0DD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</a:p>
        </p:txBody>
      </p:sp>
      <p:sp>
        <p:nvSpPr>
          <p:cNvPr id="9" name="AutoShape 9"/>
          <p:cNvSpPr/>
          <p:nvPr/>
        </p:nvSpPr>
        <p:spPr>
          <a:xfrm>
            <a:off x="1034627" y="2606451"/>
            <a:ext cx="1972705" cy="0"/>
          </a:xfrm>
          <a:prstGeom prst="line">
            <a:avLst/>
          </a:prstGeom>
          <a:ln w="85725" cap="rnd">
            <a:solidFill>
              <a:srgbClr val="05B0DD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Box 10"/>
          <p:cNvSpPr txBox="1"/>
          <p:nvPr/>
        </p:nvSpPr>
        <p:spPr>
          <a:xfrm>
            <a:off x="1689806" y="3586162"/>
            <a:ext cx="11491557" cy="33198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63591" lvl="1" indent="-431796">
              <a:lnSpc>
                <a:spcPts val="6599"/>
              </a:lnSpc>
              <a:buFont typeface="Arial"/>
              <a:buChar char="•"/>
            </a:pPr>
            <a:r>
              <a:rPr lang="en-US" sz="3999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Fund your AI initiatives</a:t>
            </a:r>
          </a:p>
          <a:p>
            <a:pPr marL="863591" lvl="1" indent="-431796" algn="l">
              <a:lnSpc>
                <a:spcPts val="6599"/>
              </a:lnSpc>
              <a:buFont typeface="Arial"/>
              <a:buChar char="•"/>
            </a:pPr>
            <a:r>
              <a:rPr lang="en-US" sz="3999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Reinvest into customer acquisition​</a:t>
            </a:r>
          </a:p>
          <a:p>
            <a:pPr marL="863591" lvl="1" indent="-431796" algn="l">
              <a:lnSpc>
                <a:spcPts val="6599"/>
              </a:lnSpc>
              <a:buFont typeface="Arial"/>
              <a:buChar char="•"/>
            </a:pPr>
            <a:r>
              <a:rPr lang="en-US" sz="3999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Expand your product roadmap faster​</a:t>
            </a:r>
          </a:p>
          <a:p>
            <a:pPr marL="863591" lvl="1" indent="-431796" algn="l">
              <a:lnSpc>
                <a:spcPts val="6599"/>
              </a:lnSpc>
              <a:buFont typeface="Arial"/>
              <a:buChar char="•"/>
            </a:pPr>
            <a:r>
              <a:rPr lang="en-US" sz="3999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Improve EBITDA without cutting staff​</a:t>
            </a:r>
          </a:p>
        </p:txBody>
      </p:sp>
      <p:sp>
        <p:nvSpPr>
          <p:cNvPr id="11" name="Freeform 11"/>
          <p:cNvSpPr/>
          <p:nvPr/>
        </p:nvSpPr>
        <p:spPr>
          <a:xfrm>
            <a:off x="14242086" y="463095"/>
            <a:ext cx="3474414" cy="786955"/>
          </a:xfrm>
          <a:custGeom>
            <a:avLst/>
            <a:gdLst/>
            <a:ahLst/>
            <a:cxnLst/>
            <a:rect l="l" t="t" r="r" b="b"/>
            <a:pathLst>
              <a:path w="3474414" h="786955">
                <a:moveTo>
                  <a:pt x="0" y="0"/>
                </a:moveTo>
                <a:lnTo>
                  <a:pt x="3474414" y="0"/>
                </a:lnTo>
                <a:lnTo>
                  <a:pt x="3474414" y="786955"/>
                </a:lnTo>
                <a:lnTo>
                  <a:pt x="0" y="78695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962025"/>
            <a:ext cx="8867048" cy="6329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210"/>
              </a:lnSpc>
            </a:pPr>
            <a:r>
              <a:rPr lang="en-US" sz="3722" b="1">
                <a:solidFill>
                  <a:srgbClr val="FFFFFF"/>
                </a:solidFill>
                <a:latin typeface="Hanken Grotesk Bold"/>
                <a:ea typeface="Hanken Grotesk Bold"/>
                <a:cs typeface="Hanken Grotesk Bold"/>
                <a:sym typeface="Hanken Grotesk Bold"/>
              </a:rPr>
              <a:t>The retention advantage that compounds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546664" y="1048817"/>
            <a:ext cx="9194673" cy="66924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2429"/>
              </a:lnSpc>
            </a:pPr>
            <a:r>
              <a:rPr lang="en-US" sz="37449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75%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38375" y="7111862"/>
            <a:ext cx="17811249" cy="6293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210"/>
              </a:lnSpc>
            </a:pPr>
            <a:r>
              <a:rPr lang="en-US" sz="3722" b="1">
                <a:solidFill>
                  <a:srgbClr val="FFFFFF"/>
                </a:solidFill>
                <a:latin typeface="Hanken Grotesk Bold"/>
                <a:ea typeface="Hanken Grotesk Bold"/>
                <a:cs typeface="Hanken Grotesk Bold"/>
                <a:sym typeface="Hanken Grotesk Bold"/>
              </a:rPr>
              <a:t>Higher retention after year one​ vs. </a:t>
            </a:r>
            <a:r>
              <a:rPr lang="en-US" sz="3722" b="1">
                <a:solidFill>
                  <a:srgbClr val="3A3C55"/>
                </a:solidFill>
                <a:latin typeface="Hanken Grotesk Bold"/>
                <a:ea typeface="Hanken Grotesk Bold"/>
                <a:cs typeface="Hanken Grotesk Bold"/>
                <a:sym typeface="Hanken Grotesk Bold"/>
              </a:rPr>
              <a:t>traditional BPOs​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7716500" y="1823009"/>
            <a:ext cx="571500" cy="2274427"/>
            <a:chOff x="0" y="0"/>
            <a:chExt cx="762000" cy="303257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762000" cy="3032506"/>
            </a:xfrm>
            <a:custGeom>
              <a:avLst/>
              <a:gdLst/>
              <a:ahLst/>
              <a:cxnLst/>
              <a:rect l="l" t="t" r="r" b="b"/>
              <a:pathLst>
                <a:path w="762000" h="3032506">
                  <a:moveTo>
                    <a:pt x="0" y="0"/>
                  </a:moveTo>
                  <a:lnTo>
                    <a:pt x="762000" y="0"/>
                  </a:lnTo>
                  <a:lnTo>
                    <a:pt x="762000" y="3032506"/>
                  </a:lnTo>
                  <a:lnTo>
                    <a:pt x="0" y="3032506"/>
                  </a:lnTo>
                  <a:close/>
                </a:path>
              </a:pathLst>
            </a:custGeom>
            <a:solidFill>
              <a:srgbClr val="05B0DD">
                <a:alpha val="63922"/>
              </a:srgbClr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6863060" y="9570606"/>
            <a:ext cx="853440" cy="517550"/>
            <a:chOff x="0" y="0"/>
            <a:chExt cx="1137920" cy="690067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137920" cy="690065"/>
            </a:xfrm>
            <a:custGeom>
              <a:avLst/>
              <a:gdLst/>
              <a:ahLst/>
              <a:cxnLst/>
              <a:rect l="l" t="t" r="r" b="b"/>
              <a:pathLst>
                <a:path w="1137920" h="690065">
                  <a:moveTo>
                    <a:pt x="0" y="0"/>
                  </a:moveTo>
                  <a:lnTo>
                    <a:pt x="1137920" y="0"/>
                  </a:lnTo>
                  <a:lnTo>
                    <a:pt x="1137920" y="690065"/>
                  </a:lnTo>
                  <a:lnTo>
                    <a:pt x="0" y="690065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19405" r="-19405" b="10797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19050"/>
              <a:ext cx="1137920" cy="70911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2520"/>
                </a:lnSpc>
              </a:pPr>
              <a:r>
                <a:rPr lang="en-US" sz="2100" b="1" spc="300">
                  <a:solidFill>
                    <a:srgbClr val="80808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‹12›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1008764" y="9495415"/>
            <a:ext cx="9986553" cy="4911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40"/>
              </a:lnSpc>
            </a:pPr>
            <a:r>
              <a:rPr lang="en-US" sz="2700" b="1">
                <a:solidFill>
                  <a:srgbClr val="80808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Global Talent Delivered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37368" y="1411710"/>
            <a:ext cx="11785997" cy="1057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920"/>
              </a:lnSpc>
            </a:pPr>
            <a:r>
              <a:rPr lang="en-US" sz="6600" b="1">
                <a:solidFill>
                  <a:srgbClr val="05B0DD"/>
                </a:solidFill>
                <a:latin typeface="Poppins Bold"/>
                <a:ea typeface="Poppins Bold"/>
                <a:cs typeface="Poppins Bold"/>
                <a:sym typeface="Poppins Bold"/>
              </a:rPr>
              <a:t>The MVNO </a:t>
            </a:r>
            <a:r>
              <a:rPr lang="en-US" sz="6600" b="1">
                <a:solidFill>
                  <a:srgbClr val="3A3C55"/>
                </a:solidFill>
                <a:latin typeface="Poppins Bold"/>
                <a:ea typeface="Poppins Bold"/>
                <a:cs typeface="Poppins Bold"/>
                <a:sym typeface="Poppins Bold"/>
              </a:rPr>
              <a:t>Growth Equation</a:t>
            </a:r>
          </a:p>
        </p:txBody>
      </p:sp>
      <p:sp>
        <p:nvSpPr>
          <p:cNvPr id="9" name="AutoShape 9"/>
          <p:cNvSpPr/>
          <p:nvPr/>
        </p:nvSpPr>
        <p:spPr>
          <a:xfrm>
            <a:off x="1034627" y="2606451"/>
            <a:ext cx="1907629" cy="0"/>
          </a:xfrm>
          <a:prstGeom prst="line">
            <a:avLst/>
          </a:prstGeom>
          <a:ln w="85725" cap="rnd">
            <a:solidFill>
              <a:srgbClr val="05B0DD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>
            <a:off x="14242086" y="463095"/>
            <a:ext cx="3474414" cy="786955"/>
          </a:xfrm>
          <a:custGeom>
            <a:avLst/>
            <a:gdLst/>
            <a:ahLst/>
            <a:cxnLst/>
            <a:rect l="l" t="t" r="r" b="b"/>
            <a:pathLst>
              <a:path w="3474414" h="786955">
                <a:moveTo>
                  <a:pt x="0" y="0"/>
                </a:moveTo>
                <a:lnTo>
                  <a:pt x="3474414" y="0"/>
                </a:lnTo>
                <a:lnTo>
                  <a:pt x="3474414" y="786955"/>
                </a:lnTo>
                <a:lnTo>
                  <a:pt x="0" y="78695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1" name="Group 11"/>
          <p:cNvGrpSpPr/>
          <p:nvPr/>
        </p:nvGrpSpPr>
        <p:grpSpPr>
          <a:xfrm>
            <a:off x="1445006" y="3885846"/>
            <a:ext cx="3991394" cy="3266839"/>
            <a:chOff x="0" y="0"/>
            <a:chExt cx="5321859" cy="4355785"/>
          </a:xfrm>
        </p:grpSpPr>
        <p:grpSp>
          <p:nvGrpSpPr>
            <p:cNvPr id="12" name="Group 12"/>
            <p:cNvGrpSpPr/>
            <p:nvPr/>
          </p:nvGrpSpPr>
          <p:grpSpPr>
            <a:xfrm>
              <a:off x="0" y="0"/>
              <a:ext cx="5321859" cy="4355785"/>
              <a:chOff x="0" y="0"/>
              <a:chExt cx="1051231" cy="860402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0" y="0"/>
                <a:ext cx="1051231" cy="860402"/>
              </a:xfrm>
              <a:custGeom>
                <a:avLst/>
                <a:gdLst/>
                <a:ahLst/>
                <a:cxnLst/>
                <a:rect l="l" t="t" r="r" b="b"/>
                <a:pathLst>
                  <a:path w="1051231" h="860402">
                    <a:moveTo>
                      <a:pt x="98922" y="0"/>
                    </a:moveTo>
                    <a:lnTo>
                      <a:pt x="952309" y="0"/>
                    </a:lnTo>
                    <a:cubicBezTo>
                      <a:pt x="1006942" y="0"/>
                      <a:pt x="1051231" y="44289"/>
                      <a:pt x="1051231" y="98922"/>
                    </a:cubicBezTo>
                    <a:lnTo>
                      <a:pt x="1051231" y="761480"/>
                    </a:lnTo>
                    <a:cubicBezTo>
                      <a:pt x="1051231" y="816113"/>
                      <a:pt x="1006942" y="860402"/>
                      <a:pt x="952309" y="860402"/>
                    </a:cubicBezTo>
                    <a:lnTo>
                      <a:pt x="98922" y="860402"/>
                    </a:lnTo>
                    <a:cubicBezTo>
                      <a:pt x="44289" y="860402"/>
                      <a:pt x="0" y="816113"/>
                      <a:pt x="0" y="761480"/>
                    </a:cubicBezTo>
                    <a:lnTo>
                      <a:pt x="0" y="98922"/>
                    </a:lnTo>
                    <a:cubicBezTo>
                      <a:pt x="0" y="44289"/>
                      <a:pt x="44289" y="0"/>
                      <a:pt x="98922" y="0"/>
                    </a:cubicBezTo>
                    <a:close/>
                  </a:path>
                </a:pathLst>
              </a:custGeom>
              <a:solidFill>
                <a:srgbClr val="00B0DC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" name="TextBox 14"/>
              <p:cNvSpPr txBox="1"/>
              <p:nvPr/>
            </p:nvSpPr>
            <p:spPr>
              <a:xfrm>
                <a:off x="0" y="-19050"/>
                <a:ext cx="1051231" cy="87945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520"/>
                  </a:lnSpc>
                </a:pPr>
                <a:endParaRPr/>
              </a:p>
            </p:txBody>
          </p:sp>
        </p:grpSp>
        <p:sp>
          <p:nvSpPr>
            <p:cNvPr id="15" name="TextBox 15"/>
            <p:cNvSpPr txBox="1"/>
            <p:nvPr/>
          </p:nvSpPr>
          <p:spPr>
            <a:xfrm>
              <a:off x="539033" y="1331066"/>
              <a:ext cx="4243793" cy="192468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879"/>
                </a:lnSpc>
              </a:pPr>
              <a:r>
                <a:rPr lang="en-US" sz="4199" b="1">
                  <a:solidFill>
                    <a:srgbClr val="FFFFFF"/>
                  </a:solidFill>
                  <a:latin typeface="Hanken Grotesk Bold"/>
                  <a:ea typeface="Hanken Grotesk Bold"/>
                  <a:cs typeface="Hanken Grotesk Bold"/>
                  <a:sym typeface="Hanken Grotesk Bold"/>
                </a:rPr>
                <a:t>50% OpEx​</a:t>
              </a:r>
            </a:p>
            <a:p>
              <a:pPr algn="ctr">
                <a:lnSpc>
                  <a:spcPts val="5879"/>
                </a:lnSpc>
              </a:pPr>
              <a:r>
                <a:rPr lang="en-US" sz="4199" b="1">
                  <a:solidFill>
                    <a:srgbClr val="FFFFFF"/>
                  </a:solidFill>
                  <a:latin typeface="Hanken Grotesk Bold"/>
                  <a:ea typeface="Hanken Grotesk Bold"/>
                  <a:cs typeface="Hanken Grotesk Bold"/>
                  <a:sym typeface="Hanken Grotesk Bold"/>
                </a:rPr>
                <a:t>Savings​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7148303" y="3885846"/>
            <a:ext cx="3991394" cy="3266838"/>
            <a:chOff x="0" y="0"/>
            <a:chExt cx="5321859" cy="4355783"/>
          </a:xfrm>
        </p:grpSpPr>
        <p:grpSp>
          <p:nvGrpSpPr>
            <p:cNvPr id="17" name="Group 17"/>
            <p:cNvGrpSpPr/>
            <p:nvPr/>
          </p:nvGrpSpPr>
          <p:grpSpPr>
            <a:xfrm>
              <a:off x="0" y="0"/>
              <a:ext cx="5321859" cy="4355783"/>
              <a:chOff x="0" y="0"/>
              <a:chExt cx="1051231" cy="860402"/>
            </a:xfrm>
          </p:grpSpPr>
          <p:sp>
            <p:nvSpPr>
              <p:cNvPr id="18" name="Freeform 18"/>
              <p:cNvSpPr/>
              <p:nvPr/>
            </p:nvSpPr>
            <p:spPr>
              <a:xfrm>
                <a:off x="0" y="0"/>
                <a:ext cx="1051231" cy="860402"/>
              </a:xfrm>
              <a:custGeom>
                <a:avLst/>
                <a:gdLst/>
                <a:ahLst/>
                <a:cxnLst/>
                <a:rect l="l" t="t" r="r" b="b"/>
                <a:pathLst>
                  <a:path w="1051231" h="860402">
                    <a:moveTo>
                      <a:pt x="98922" y="0"/>
                    </a:moveTo>
                    <a:lnTo>
                      <a:pt x="952309" y="0"/>
                    </a:lnTo>
                    <a:cubicBezTo>
                      <a:pt x="1006942" y="0"/>
                      <a:pt x="1051231" y="44289"/>
                      <a:pt x="1051231" y="98922"/>
                    </a:cubicBezTo>
                    <a:lnTo>
                      <a:pt x="1051231" y="761479"/>
                    </a:lnTo>
                    <a:cubicBezTo>
                      <a:pt x="1051231" y="816113"/>
                      <a:pt x="1006942" y="860402"/>
                      <a:pt x="952309" y="860402"/>
                    </a:cubicBezTo>
                    <a:lnTo>
                      <a:pt x="98922" y="860402"/>
                    </a:lnTo>
                    <a:cubicBezTo>
                      <a:pt x="44289" y="860402"/>
                      <a:pt x="0" y="816113"/>
                      <a:pt x="0" y="761479"/>
                    </a:cubicBezTo>
                    <a:lnTo>
                      <a:pt x="0" y="98922"/>
                    </a:lnTo>
                    <a:cubicBezTo>
                      <a:pt x="0" y="44289"/>
                      <a:pt x="44289" y="0"/>
                      <a:pt x="98922" y="0"/>
                    </a:cubicBezTo>
                    <a:close/>
                  </a:path>
                </a:pathLst>
              </a:custGeom>
              <a:solidFill>
                <a:srgbClr val="00B0DC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" name="TextBox 19"/>
              <p:cNvSpPr txBox="1"/>
              <p:nvPr/>
            </p:nvSpPr>
            <p:spPr>
              <a:xfrm>
                <a:off x="0" y="-19050"/>
                <a:ext cx="1051231" cy="87945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520"/>
                  </a:lnSpc>
                </a:pPr>
                <a:endParaRPr/>
              </a:p>
            </p:txBody>
          </p:sp>
        </p:grpSp>
        <p:sp>
          <p:nvSpPr>
            <p:cNvPr id="20" name="TextBox 20"/>
            <p:cNvSpPr txBox="1"/>
            <p:nvPr/>
          </p:nvSpPr>
          <p:spPr>
            <a:xfrm>
              <a:off x="539033" y="1340591"/>
              <a:ext cx="4243793" cy="191516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880"/>
                </a:lnSpc>
              </a:pPr>
              <a:r>
                <a:rPr lang="en-US" sz="4200" b="1">
                  <a:solidFill>
                    <a:srgbClr val="FFFFFF"/>
                  </a:solidFill>
                  <a:latin typeface="Hanken Grotesk Bold"/>
                  <a:ea typeface="Hanken Grotesk Bold"/>
                  <a:cs typeface="Hanken Grotesk Bold"/>
                  <a:sym typeface="Hanken Grotesk Bold"/>
                </a:rPr>
                <a:t>75% Higher​</a:t>
              </a:r>
            </a:p>
            <a:p>
              <a:pPr algn="ctr">
                <a:lnSpc>
                  <a:spcPts val="5880"/>
                </a:lnSpc>
              </a:pPr>
              <a:r>
                <a:rPr lang="en-US" sz="4200" b="1">
                  <a:solidFill>
                    <a:srgbClr val="FFFFFF"/>
                  </a:solidFill>
                  <a:latin typeface="Hanken Grotesk Bold"/>
                  <a:ea typeface="Hanken Grotesk Bold"/>
                  <a:cs typeface="Hanken Grotesk Bold"/>
                  <a:sym typeface="Hanken Grotesk Bold"/>
                </a:rPr>
                <a:t>Retention​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12851599" y="3885846"/>
            <a:ext cx="3991394" cy="3266838"/>
            <a:chOff x="0" y="0"/>
            <a:chExt cx="5321859" cy="4355783"/>
          </a:xfrm>
        </p:grpSpPr>
        <p:grpSp>
          <p:nvGrpSpPr>
            <p:cNvPr id="22" name="Group 22"/>
            <p:cNvGrpSpPr/>
            <p:nvPr/>
          </p:nvGrpSpPr>
          <p:grpSpPr>
            <a:xfrm>
              <a:off x="0" y="0"/>
              <a:ext cx="5321859" cy="4355783"/>
              <a:chOff x="0" y="0"/>
              <a:chExt cx="1051231" cy="860402"/>
            </a:xfrm>
          </p:grpSpPr>
          <p:sp>
            <p:nvSpPr>
              <p:cNvPr id="23" name="Freeform 23"/>
              <p:cNvSpPr/>
              <p:nvPr/>
            </p:nvSpPr>
            <p:spPr>
              <a:xfrm>
                <a:off x="0" y="0"/>
                <a:ext cx="1051231" cy="860402"/>
              </a:xfrm>
              <a:custGeom>
                <a:avLst/>
                <a:gdLst/>
                <a:ahLst/>
                <a:cxnLst/>
                <a:rect l="l" t="t" r="r" b="b"/>
                <a:pathLst>
                  <a:path w="1051231" h="860402">
                    <a:moveTo>
                      <a:pt x="98922" y="0"/>
                    </a:moveTo>
                    <a:lnTo>
                      <a:pt x="952309" y="0"/>
                    </a:lnTo>
                    <a:cubicBezTo>
                      <a:pt x="1006942" y="0"/>
                      <a:pt x="1051231" y="44289"/>
                      <a:pt x="1051231" y="98922"/>
                    </a:cubicBezTo>
                    <a:lnTo>
                      <a:pt x="1051231" y="761479"/>
                    </a:lnTo>
                    <a:cubicBezTo>
                      <a:pt x="1051231" y="816113"/>
                      <a:pt x="1006942" y="860402"/>
                      <a:pt x="952309" y="860402"/>
                    </a:cubicBezTo>
                    <a:lnTo>
                      <a:pt x="98922" y="860402"/>
                    </a:lnTo>
                    <a:cubicBezTo>
                      <a:pt x="44289" y="860402"/>
                      <a:pt x="0" y="816113"/>
                      <a:pt x="0" y="761479"/>
                    </a:cubicBezTo>
                    <a:lnTo>
                      <a:pt x="0" y="98922"/>
                    </a:lnTo>
                    <a:cubicBezTo>
                      <a:pt x="0" y="44289"/>
                      <a:pt x="44289" y="0"/>
                      <a:pt x="98922" y="0"/>
                    </a:cubicBezTo>
                    <a:close/>
                  </a:path>
                </a:pathLst>
              </a:custGeom>
              <a:solidFill>
                <a:srgbClr val="00B0DC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" name="TextBox 24"/>
              <p:cNvSpPr txBox="1"/>
              <p:nvPr/>
            </p:nvSpPr>
            <p:spPr>
              <a:xfrm>
                <a:off x="0" y="-19050"/>
                <a:ext cx="1051231" cy="87945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520"/>
                  </a:lnSpc>
                </a:pPr>
                <a:endParaRPr/>
              </a:p>
            </p:txBody>
          </p:sp>
        </p:grpSp>
        <p:sp>
          <p:nvSpPr>
            <p:cNvPr id="25" name="TextBox 25"/>
            <p:cNvSpPr txBox="1"/>
            <p:nvPr/>
          </p:nvSpPr>
          <p:spPr>
            <a:xfrm>
              <a:off x="539033" y="1340591"/>
              <a:ext cx="4243793" cy="191516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880"/>
                </a:lnSpc>
              </a:pPr>
              <a:r>
                <a:rPr lang="en-US" sz="4200" b="1">
                  <a:solidFill>
                    <a:srgbClr val="FFFFFF"/>
                  </a:solidFill>
                  <a:latin typeface="Hanken Grotesk Bold"/>
                  <a:ea typeface="Hanken Grotesk Bold"/>
                  <a:cs typeface="Hanken Grotesk Bold"/>
                  <a:sym typeface="Hanken Grotesk Bold"/>
                </a:rPr>
                <a:t>Capital​</a:t>
              </a:r>
            </a:p>
            <a:p>
              <a:pPr algn="ctr">
                <a:lnSpc>
                  <a:spcPts val="5880"/>
                </a:lnSpc>
              </a:pPr>
              <a:r>
                <a:rPr lang="en-US" sz="4200" b="1">
                  <a:solidFill>
                    <a:srgbClr val="FFFFFF"/>
                  </a:solidFill>
                  <a:latin typeface="Hanken Grotesk Bold"/>
                  <a:ea typeface="Hanken Grotesk Bold"/>
                  <a:cs typeface="Hanken Grotesk Bold"/>
                  <a:sym typeface="Hanken Grotesk Bold"/>
                </a:rPr>
                <a:t>Reallocated​</a:t>
              </a:r>
            </a:p>
          </p:txBody>
        </p:sp>
      </p:grpSp>
      <p:sp>
        <p:nvSpPr>
          <p:cNvPr id="26" name="AutoShape 26"/>
          <p:cNvSpPr/>
          <p:nvPr/>
        </p:nvSpPr>
        <p:spPr>
          <a:xfrm flipV="1">
            <a:off x="5898018" y="5500215"/>
            <a:ext cx="788668" cy="0"/>
          </a:xfrm>
          <a:prstGeom prst="line">
            <a:avLst/>
          </a:prstGeom>
          <a:ln w="38100" cap="flat">
            <a:solidFill>
              <a:srgbClr val="05B0DD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n-US"/>
          </a:p>
        </p:txBody>
      </p:sp>
      <p:sp>
        <p:nvSpPr>
          <p:cNvPr id="27" name="AutoShape 27"/>
          <p:cNvSpPr/>
          <p:nvPr/>
        </p:nvSpPr>
        <p:spPr>
          <a:xfrm flipV="1">
            <a:off x="11596897" y="5519266"/>
            <a:ext cx="788668" cy="0"/>
          </a:xfrm>
          <a:prstGeom prst="line">
            <a:avLst/>
          </a:prstGeom>
          <a:ln w="38100" cap="flat">
            <a:solidFill>
              <a:srgbClr val="05B0DD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22960" y="960120"/>
            <a:ext cx="164592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6000" b="1" dirty="0">
                <a:solidFill>
                  <a:srgbClr val="00B0DC"/>
                </a:solidFill>
                <a:latin typeface="Poppins Bold" pitchFamily="34" charset="0"/>
                <a:ea typeface="Poppins Bold" pitchFamily="34" charset="-122"/>
                <a:cs typeface="Poppins Bold" pitchFamily="34" charset="-120"/>
              </a:rPr>
              <a:t>What </a:t>
            </a:r>
            <a:r>
              <a:rPr lang="en-US" sz="6000" b="1" dirty="0">
                <a:solidFill>
                  <a:srgbClr val="3A3C55"/>
                </a:solidFill>
                <a:latin typeface="Poppins Bold" pitchFamily="34" charset="0"/>
                <a:ea typeface="Poppins Bold" pitchFamily="34" charset="-122"/>
                <a:cs typeface="Poppins Bold" pitchFamily="34" charset="-120"/>
              </a:rPr>
              <a:t>this team runs today</a:t>
            </a:r>
            <a:endParaRPr lang="en-US" sz="6000" dirty="0"/>
          </a:p>
        </p:txBody>
      </p:sp>
      <p:sp>
        <p:nvSpPr>
          <p:cNvPr id="3" name="Shape 1"/>
          <p:cNvSpPr/>
          <p:nvPr/>
        </p:nvSpPr>
        <p:spPr>
          <a:xfrm>
            <a:off x="891540" y="1836420"/>
            <a:ext cx="1371600" cy="68580"/>
          </a:xfrm>
          <a:prstGeom prst="rect">
            <a:avLst/>
          </a:prstGeom>
          <a:solidFill>
            <a:srgbClr val="00B0DC"/>
          </a:solidFill>
          <a:ln w="12700">
            <a:solidFill>
              <a:srgbClr val="00B0DC"/>
            </a:solidFill>
            <a:prstDash val="solid"/>
          </a:ln>
        </p:spPr>
        <p:txBody>
          <a:bodyPr/>
          <a:lstStyle/>
          <a:p>
            <a:endParaRPr lang="en-US" sz="2700"/>
          </a:p>
        </p:txBody>
      </p:sp>
      <p:sp>
        <p:nvSpPr>
          <p:cNvPr id="4" name="Text 2"/>
          <p:cNvSpPr/>
          <p:nvPr/>
        </p:nvSpPr>
        <p:spPr>
          <a:xfrm>
            <a:off x="685800" y="2674620"/>
            <a:ext cx="16911828" cy="2537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21000" b="1" dirty="0">
                <a:solidFill>
                  <a:srgbClr val="00B0DC"/>
                </a:solidFill>
                <a:latin typeface="Poppins Bold" pitchFamily="34" charset="0"/>
                <a:ea typeface="Poppins Bold" pitchFamily="34" charset="-122"/>
                <a:cs typeface="Poppins Bold" pitchFamily="34" charset="-120"/>
              </a:rPr>
              <a:t>400K+</a:t>
            </a:r>
            <a:endParaRPr lang="en-US" sz="21000" dirty="0"/>
          </a:p>
        </p:txBody>
      </p:sp>
      <p:sp>
        <p:nvSpPr>
          <p:cNvPr id="5" name="Text 3"/>
          <p:cNvSpPr/>
          <p:nvPr/>
        </p:nvSpPr>
        <p:spPr>
          <a:xfrm>
            <a:off x="685800" y="5417820"/>
            <a:ext cx="16911828" cy="685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/>
            <a:r>
              <a:rPr lang="en-US" sz="3600" dirty="0">
                <a:solidFill>
                  <a:srgbClr val="3A3C55"/>
                </a:solidFill>
                <a:latin typeface="Poppins Medium" pitchFamily="34" charset="0"/>
                <a:ea typeface="Poppins Medium" pitchFamily="34" charset="-122"/>
                <a:cs typeface="Poppins Medium" pitchFamily="34" charset="-120"/>
              </a:rPr>
              <a:t>subscribers supported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06374" y="6789420"/>
            <a:ext cx="5349240" cy="2057400"/>
          </a:xfrm>
          <a:prstGeom prst="roundRect">
            <a:avLst>
              <a:gd name="adj" fmla="val 10000"/>
            </a:avLst>
          </a:prstGeom>
          <a:solidFill>
            <a:srgbClr val="00B0DC"/>
          </a:solidFill>
          <a:ln w="12700">
            <a:solidFill>
              <a:srgbClr val="00B0DC"/>
            </a:solidFill>
            <a:prstDash val="solid"/>
          </a:ln>
        </p:spPr>
        <p:txBody>
          <a:bodyPr/>
          <a:lstStyle/>
          <a:p>
            <a:endParaRPr lang="en-US" sz="2700"/>
          </a:p>
        </p:txBody>
      </p:sp>
      <p:sp>
        <p:nvSpPr>
          <p:cNvPr id="7" name="Text 5"/>
          <p:cNvSpPr/>
          <p:nvPr/>
        </p:nvSpPr>
        <p:spPr>
          <a:xfrm>
            <a:off x="706374" y="7036308"/>
            <a:ext cx="53492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5400" b="1" dirty="0">
                <a:solidFill>
                  <a:srgbClr val="FFFFFF"/>
                </a:solidFill>
                <a:latin typeface="Poppins Bold" pitchFamily="34" charset="0"/>
                <a:ea typeface="Poppins Bold" pitchFamily="34" charset="-122"/>
                <a:cs typeface="Poppins Bold" pitchFamily="34" charset="-120"/>
              </a:rPr>
              <a:t>235,000+</a:t>
            </a:r>
            <a:endParaRPr lang="en-US" sz="5400" dirty="0"/>
          </a:p>
        </p:txBody>
      </p:sp>
      <p:sp>
        <p:nvSpPr>
          <p:cNvPr id="8" name="Text 6"/>
          <p:cNvSpPr/>
          <p:nvPr/>
        </p:nvSpPr>
        <p:spPr>
          <a:xfrm>
            <a:off x="980694" y="8023860"/>
            <a:ext cx="4800600" cy="685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/>
            <a:r>
              <a:rPr lang="en-US" sz="2100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conversations closed in 2025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6467094" y="6789420"/>
            <a:ext cx="5349240" cy="2057400"/>
          </a:xfrm>
          <a:prstGeom prst="roundRect">
            <a:avLst>
              <a:gd name="adj" fmla="val 10000"/>
            </a:avLst>
          </a:prstGeom>
          <a:solidFill>
            <a:srgbClr val="00B0DC"/>
          </a:solidFill>
          <a:ln w="12700">
            <a:solidFill>
              <a:srgbClr val="00B0DC"/>
            </a:solidFill>
            <a:prstDash val="solid"/>
          </a:ln>
        </p:spPr>
        <p:txBody>
          <a:bodyPr/>
          <a:lstStyle/>
          <a:p>
            <a:endParaRPr lang="en-US" sz="2700"/>
          </a:p>
        </p:txBody>
      </p:sp>
      <p:sp>
        <p:nvSpPr>
          <p:cNvPr id="10" name="Text 8"/>
          <p:cNvSpPr/>
          <p:nvPr/>
        </p:nvSpPr>
        <p:spPr>
          <a:xfrm>
            <a:off x="6467094" y="7036308"/>
            <a:ext cx="53492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5400" b="1" dirty="0">
                <a:solidFill>
                  <a:srgbClr val="FFFFFF"/>
                </a:solidFill>
                <a:latin typeface="Poppins Bold" pitchFamily="34" charset="0"/>
                <a:ea typeface="Poppins Bold" pitchFamily="34" charset="-122"/>
                <a:cs typeface="Poppins Bold" pitchFamily="34" charset="-120"/>
              </a:rPr>
              <a:t>92.8%</a:t>
            </a:r>
            <a:endParaRPr lang="en-US" sz="5400" dirty="0"/>
          </a:p>
        </p:txBody>
      </p:sp>
      <p:sp>
        <p:nvSpPr>
          <p:cNvPr id="11" name="Text 9"/>
          <p:cNvSpPr/>
          <p:nvPr/>
        </p:nvSpPr>
        <p:spPr>
          <a:xfrm>
            <a:off x="6741414" y="8023860"/>
            <a:ext cx="4800600" cy="685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/>
            <a:r>
              <a:rPr lang="en-US" sz="2100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CSAT on 39K surveys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12227814" y="6789420"/>
            <a:ext cx="5349240" cy="2057400"/>
          </a:xfrm>
          <a:prstGeom prst="roundRect">
            <a:avLst>
              <a:gd name="adj" fmla="val 10000"/>
            </a:avLst>
          </a:prstGeom>
          <a:solidFill>
            <a:srgbClr val="00B0DC"/>
          </a:solidFill>
          <a:ln w="12700">
            <a:solidFill>
              <a:srgbClr val="00B0DC"/>
            </a:solidFill>
            <a:prstDash val="solid"/>
          </a:ln>
        </p:spPr>
        <p:txBody>
          <a:bodyPr/>
          <a:lstStyle/>
          <a:p>
            <a:endParaRPr lang="en-US" sz="2700"/>
          </a:p>
        </p:txBody>
      </p:sp>
      <p:sp>
        <p:nvSpPr>
          <p:cNvPr id="13" name="Text 11"/>
          <p:cNvSpPr/>
          <p:nvPr/>
        </p:nvSpPr>
        <p:spPr>
          <a:xfrm>
            <a:off x="12227814" y="7036308"/>
            <a:ext cx="53492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5400" b="1" dirty="0">
                <a:solidFill>
                  <a:srgbClr val="FFFFFF"/>
                </a:solidFill>
                <a:latin typeface="Poppins Bold" pitchFamily="34" charset="0"/>
                <a:ea typeface="Poppins Bold" pitchFamily="34" charset="-122"/>
                <a:cs typeface="Poppins Bold" pitchFamily="34" charset="-120"/>
              </a:rPr>
              <a:t>1:39</a:t>
            </a:r>
            <a:endParaRPr lang="en-US" sz="5400" dirty="0"/>
          </a:p>
        </p:txBody>
      </p:sp>
      <p:sp>
        <p:nvSpPr>
          <p:cNvPr id="14" name="Text 12"/>
          <p:cNvSpPr/>
          <p:nvPr/>
        </p:nvSpPr>
        <p:spPr>
          <a:xfrm>
            <a:off x="12502134" y="8023860"/>
            <a:ext cx="4800600" cy="685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/>
            <a:r>
              <a:rPr lang="en-US" sz="2100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avg response time</a:t>
            </a:r>
            <a:endParaRPr lang="en-US" sz="2100" dirty="0"/>
          </a:p>
        </p:txBody>
      </p:sp>
      <p:sp>
        <p:nvSpPr>
          <p:cNvPr id="15" name="Text 13"/>
          <p:cNvSpPr/>
          <p:nvPr/>
        </p:nvSpPr>
        <p:spPr>
          <a:xfrm>
            <a:off x="685800" y="8915400"/>
            <a:ext cx="16911828" cy="4800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2100" dirty="0">
                <a:solidFill>
                  <a:srgbClr val="3A3C55"/>
                </a:solidFill>
                <a:latin typeface="Poppins Medium" pitchFamily="34" charset="0"/>
                <a:ea typeface="Poppins Medium" pitchFamily="34" charset="-122"/>
                <a:cs typeface="Poppins Medium" pitchFamily="34" charset="-120"/>
              </a:rPr>
              <a:t>99% quality compliance</a:t>
            </a:r>
            <a:endParaRPr lang="en-US" sz="2100" dirty="0"/>
          </a:p>
        </p:txBody>
      </p:sp>
      <p:sp>
        <p:nvSpPr>
          <p:cNvPr id="16" name="Text 14"/>
          <p:cNvSpPr/>
          <p:nvPr/>
        </p:nvSpPr>
        <p:spPr>
          <a:xfrm>
            <a:off x="685800" y="9235440"/>
            <a:ext cx="16911828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1650" i="1" dirty="0">
                <a:solidFill>
                  <a:srgbClr val="80808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Full-year 2025 production, US MVNO client</a:t>
            </a:r>
            <a:endParaRPr lang="en-US" sz="1650" dirty="0"/>
          </a:p>
        </p:txBody>
      </p:sp>
      <p:sp>
        <p:nvSpPr>
          <p:cNvPr id="18" name="Shape 16"/>
          <p:cNvSpPr/>
          <p:nvPr/>
        </p:nvSpPr>
        <p:spPr>
          <a:xfrm>
            <a:off x="17762220" y="1645920"/>
            <a:ext cx="521208" cy="1645920"/>
          </a:xfrm>
          <a:prstGeom prst="rect">
            <a:avLst/>
          </a:prstGeom>
          <a:solidFill>
            <a:srgbClr val="B8E5F2"/>
          </a:solidFill>
          <a:ln w="12700">
            <a:solidFill>
              <a:srgbClr val="B8E5F2"/>
            </a:solidFill>
            <a:prstDash val="solid"/>
          </a:ln>
        </p:spPr>
        <p:txBody>
          <a:bodyPr/>
          <a:lstStyle/>
          <a:p>
            <a:endParaRPr lang="en-US" sz="2700"/>
          </a:p>
        </p:txBody>
      </p:sp>
      <p:sp>
        <p:nvSpPr>
          <p:cNvPr id="19" name="Text 17"/>
          <p:cNvSpPr/>
          <p:nvPr/>
        </p:nvSpPr>
        <p:spPr>
          <a:xfrm>
            <a:off x="685800" y="9235440"/>
            <a:ext cx="5486400" cy="4800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2100" b="1" dirty="0">
                <a:solidFill>
                  <a:srgbClr val="80808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Global Talent Delivered</a:t>
            </a:r>
            <a:endParaRPr lang="en-US" sz="2100" dirty="0"/>
          </a:p>
        </p:txBody>
      </p:sp>
      <p:sp>
        <p:nvSpPr>
          <p:cNvPr id="20" name="Text 18"/>
          <p:cNvSpPr/>
          <p:nvPr/>
        </p:nvSpPr>
        <p:spPr>
          <a:xfrm>
            <a:off x="16870680" y="9235440"/>
            <a:ext cx="1097280" cy="4800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/>
            <a:endParaRPr lang="en-US" dirty="0"/>
          </a:p>
        </p:txBody>
      </p:sp>
      <p:sp>
        <p:nvSpPr>
          <p:cNvPr id="22" name="Freeform 11">
            <a:extLst>
              <a:ext uri="{FF2B5EF4-FFF2-40B4-BE49-F238E27FC236}">
                <a16:creationId xmlns:a16="http://schemas.microsoft.com/office/drawing/2014/main" id="{5FCE7678-D3D2-3F15-69BF-87AF99164873}"/>
              </a:ext>
            </a:extLst>
          </p:cNvPr>
          <p:cNvSpPr/>
          <p:nvPr/>
        </p:nvSpPr>
        <p:spPr>
          <a:xfrm>
            <a:off x="14242086" y="463095"/>
            <a:ext cx="3474414" cy="786955"/>
          </a:xfrm>
          <a:custGeom>
            <a:avLst/>
            <a:gdLst/>
            <a:ahLst/>
            <a:cxnLst/>
            <a:rect l="l" t="t" r="r" b="b"/>
            <a:pathLst>
              <a:path w="3474414" h="786955">
                <a:moveTo>
                  <a:pt x="0" y="0"/>
                </a:moveTo>
                <a:lnTo>
                  <a:pt x="3474414" y="0"/>
                </a:lnTo>
                <a:lnTo>
                  <a:pt x="3474414" y="786955"/>
                </a:lnTo>
                <a:lnTo>
                  <a:pt x="0" y="78695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22960" y="960120"/>
            <a:ext cx="164592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4800" b="1" dirty="0">
                <a:solidFill>
                  <a:srgbClr val="00B0DC"/>
                </a:solidFill>
                <a:latin typeface="Poppins Bold" pitchFamily="34" charset="0"/>
                <a:ea typeface="Poppins Bold" pitchFamily="34" charset="-122"/>
                <a:cs typeface="Poppins Bold" pitchFamily="34" charset="-120"/>
              </a:rPr>
              <a:t>What </a:t>
            </a:r>
            <a:r>
              <a:rPr lang="en-US" sz="4800" b="1" dirty="0">
                <a:solidFill>
                  <a:srgbClr val="3A3C55"/>
                </a:solidFill>
                <a:latin typeface="Poppins Bold" pitchFamily="34" charset="0"/>
                <a:ea typeface="Poppins Bold" pitchFamily="34" charset="-122"/>
                <a:cs typeface="Poppins Bold" pitchFamily="34" charset="-120"/>
              </a:rPr>
              <a:t>that means for an MVNO your size</a:t>
            </a:r>
            <a:endParaRPr lang="en-US" sz="4800" dirty="0"/>
          </a:p>
        </p:txBody>
      </p:sp>
      <p:sp>
        <p:nvSpPr>
          <p:cNvPr id="3" name="Shape 1"/>
          <p:cNvSpPr/>
          <p:nvPr/>
        </p:nvSpPr>
        <p:spPr>
          <a:xfrm>
            <a:off x="891540" y="1661160"/>
            <a:ext cx="1371600" cy="68580"/>
          </a:xfrm>
          <a:prstGeom prst="rect">
            <a:avLst/>
          </a:prstGeom>
          <a:solidFill>
            <a:srgbClr val="00B0DC"/>
          </a:solidFill>
          <a:ln w="12700">
            <a:solidFill>
              <a:srgbClr val="00B0DC"/>
            </a:solidFill>
            <a:prstDash val="solid"/>
          </a:ln>
        </p:spPr>
        <p:txBody>
          <a:bodyPr/>
          <a:lstStyle/>
          <a:p>
            <a:endParaRPr lang="en-US" sz="2700"/>
          </a:p>
        </p:txBody>
      </p:sp>
      <p:sp>
        <p:nvSpPr>
          <p:cNvPr id="4" name="Text 2"/>
          <p:cNvSpPr/>
          <p:nvPr/>
        </p:nvSpPr>
        <p:spPr>
          <a:xfrm>
            <a:off x="685800" y="2537460"/>
            <a:ext cx="16911828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6500" b="1" dirty="0">
                <a:solidFill>
                  <a:srgbClr val="00B0DC"/>
                </a:solidFill>
                <a:latin typeface="Poppins Bold" pitchFamily="34" charset="0"/>
                <a:ea typeface="Poppins Bold" pitchFamily="34" charset="-122"/>
                <a:cs typeface="Poppins Bold" pitchFamily="34" charset="-120"/>
              </a:rPr>
              <a:t>~11,000</a:t>
            </a:r>
            <a:endParaRPr lang="en-US" sz="16500" dirty="0"/>
          </a:p>
        </p:txBody>
      </p:sp>
      <p:sp>
        <p:nvSpPr>
          <p:cNvPr id="5" name="Text 3"/>
          <p:cNvSpPr/>
          <p:nvPr/>
        </p:nvSpPr>
        <p:spPr>
          <a:xfrm>
            <a:off x="685800" y="4800600"/>
            <a:ext cx="16911828" cy="6172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/>
            <a:r>
              <a:rPr lang="en-US" sz="3300" dirty="0">
                <a:solidFill>
                  <a:srgbClr val="3A3C55"/>
                </a:solidFill>
                <a:latin typeface="Poppins Medium" pitchFamily="34" charset="0"/>
                <a:ea typeface="Poppins Medium" pitchFamily="34" charset="-122"/>
                <a:cs typeface="Poppins Medium" pitchFamily="34" charset="-120"/>
              </a:rPr>
              <a:t>subscribers per rep</a:t>
            </a:r>
            <a:endParaRPr lang="en-US" sz="3300" dirty="0"/>
          </a:p>
        </p:txBody>
      </p:sp>
      <p:sp>
        <p:nvSpPr>
          <p:cNvPr id="6" name="Text 4"/>
          <p:cNvSpPr/>
          <p:nvPr/>
        </p:nvSpPr>
        <p:spPr>
          <a:xfrm>
            <a:off x="685800" y="5486400"/>
            <a:ext cx="16911828" cy="4800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2250" i="1" dirty="0">
                <a:solidFill>
                  <a:srgbClr val="80808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That ratio holds whether you're at 50K subscribers or 500K.</a:t>
            </a:r>
            <a:endParaRPr lang="en-US" sz="2250" dirty="0"/>
          </a:p>
        </p:txBody>
      </p:sp>
      <p:sp>
        <p:nvSpPr>
          <p:cNvPr id="7" name="Shape 5"/>
          <p:cNvSpPr/>
          <p:nvPr/>
        </p:nvSpPr>
        <p:spPr>
          <a:xfrm>
            <a:off x="843534" y="6240780"/>
            <a:ext cx="5212080" cy="226314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19050">
            <a:solidFill>
              <a:srgbClr val="3A3C55"/>
            </a:solidFill>
            <a:prstDash val="solid"/>
          </a:ln>
        </p:spPr>
        <p:txBody>
          <a:bodyPr/>
          <a:lstStyle/>
          <a:p>
            <a:endParaRPr lang="en-US" sz="2700"/>
          </a:p>
        </p:txBody>
      </p:sp>
      <p:sp>
        <p:nvSpPr>
          <p:cNvPr id="8" name="Text 6"/>
          <p:cNvSpPr/>
          <p:nvPr/>
        </p:nvSpPr>
        <p:spPr>
          <a:xfrm>
            <a:off x="843534" y="6487668"/>
            <a:ext cx="5212080" cy="7543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3300" dirty="0">
                <a:solidFill>
                  <a:srgbClr val="3A3C55"/>
                </a:solidFill>
                <a:latin typeface="Poppins Medium" pitchFamily="34" charset="0"/>
                <a:ea typeface="Poppins Medium" pitchFamily="34" charset="-122"/>
                <a:cs typeface="Poppins Medium" pitchFamily="34" charset="-120"/>
              </a:rPr>
              <a:t>100K subscribers</a:t>
            </a:r>
            <a:endParaRPr lang="en-US" sz="3300" dirty="0"/>
          </a:p>
        </p:txBody>
      </p:sp>
      <p:sp>
        <p:nvSpPr>
          <p:cNvPr id="9" name="Text 7"/>
          <p:cNvSpPr/>
          <p:nvPr/>
        </p:nvSpPr>
        <p:spPr>
          <a:xfrm>
            <a:off x="843534" y="7200900"/>
            <a:ext cx="5212080" cy="4800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3000" b="1" dirty="0">
                <a:solidFill>
                  <a:srgbClr val="00B0DC"/>
                </a:solidFill>
                <a:latin typeface="Poppins Bold" pitchFamily="34" charset="0"/>
                <a:ea typeface="Poppins Bold" pitchFamily="34" charset="-122"/>
                <a:cs typeface="Poppins Bold" pitchFamily="34" charset="-120"/>
              </a:rPr>
              <a:t>↓</a:t>
            </a:r>
            <a:endParaRPr lang="en-US" sz="3000" dirty="0"/>
          </a:p>
        </p:txBody>
      </p:sp>
      <p:sp>
        <p:nvSpPr>
          <p:cNvPr id="10" name="Text 8"/>
          <p:cNvSpPr/>
          <p:nvPr/>
        </p:nvSpPr>
        <p:spPr>
          <a:xfrm>
            <a:off x="843534" y="7612380"/>
            <a:ext cx="5212080" cy="7543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4500" b="1" dirty="0">
                <a:solidFill>
                  <a:srgbClr val="00B0DC"/>
                </a:solidFill>
                <a:latin typeface="Poppins Bold" pitchFamily="34" charset="0"/>
                <a:ea typeface="Poppins Bold" pitchFamily="34" charset="-122"/>
                <a:cs typeface="Poppins Bold" pitchFamily="34" charset="-120"/>
              </a:rPr>
              <a:t>~9 reps</a:t>
            </a:r>
            <a:endParaRPr lang="en-US" sz="4500" dirty="0"/>
          </a:p>
        </p:txBody>
      </p:sp>
      <p:sp>
        <p:nvSpPr>
          <p:cNvPr id="11" name="Shape 9"/>
          <p:cNvSpPr/>
          <p:nvPr/>
        </p:nvSpPr>
        <p:spPr>
          <a:xfrm>
            <a:off x="6535674" y="6240780"/>
            <a:ext cx="5212080" cy="226314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19050">
            <a:solidFill>
              <a:srgbClr val="3A3C55"/>
            </a:solidFill>
            <a:prstDash val="solid"/>
          </a:ln>
        </p:spPr>
        <p:txBody>
          <a:bodyPr/>
          <a:lstStyle/>
          <a:p>
            <a:endParaRPr lang="en-US" sz="2700"/>
          </a:p>
        </p:txBody>
      </p:sp>
      <p:sp>
        <p:nvSpPr>
          <p:cNvPr id="12" name="Text 10"/>
          <p:cNvSpPr/>
          <p:nvPr/>
        </p:nvSpPr>
        <p:spPr>
          <a:xfrm>
            <a:off x="6535674" y="6487668"/>
            <a:ext cx="5212080" cy="7543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3300" dirty="0">
                <a:solidFill>
                  <a:srgbClr val="3A3C55"/>
                </a:solidFill>
                <a:latin typeface="Poppins Medium" pitchFamily="34" charset="0"/>
                <a:ea typeface="Poppins Medium" pitchFamily="34" charset="-122"/>
                <a:cs typeface="Poppins Medium" pitchFamily="34" charset="-120"/>
              </a:rPr>
              <a:t>250K subscribers</a:t>
            </a:r>
            <a:endParaRPr lang="en-US" sz="3300" dirty="0"/>
          </a:p>
        </p:txBody>
      </p:sp>
      <p:sp>
        <p:nvSpPr>
          <p:cNvPr id="13" name="Text 11"/>
          <p:cNvSpPr/>
          <p:nvPr/>
        </p:nvSpPr>
        <p:spPr>
          <a:xfrm>
            <a:off x="6535674" y="7200900"/>
            <a:ext cx="5212080" cy="4800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3000" b="1" dirty="0">
                <a:solidFill>
                  <a:srgbClr val="00B0DC"/>
                </a:solidFill>
                <a:latin typeface="Poppins Bold" pitchFamily="34" charset="0"/>
                <a:ea typeface="Poppins Bold" pitchFamily="34" charset="-122"/>
                <a:cs typeface="Poppins Bold" pitchFamily="34" charset="-120"/>
              </a:rPr>
              <a:t>↓</a:t>
            </a:r>
            <a:endParaRPr lang="en-US" sz="3000" dirty="0"/>
          </a:p>
        </p:txBody>
      </p:sp>
      <p:sp>
        <p:nvSpPr>
          <p:cNvPr id="14" name="Text 12"/>
          <p:cNvSpPr/>
          <p:nvPr/>
        </p:nvSpPr>
        <p:spPr>
          <a:xfrm>
            <a:off x="6535674" y="7612380"/>
            <a:ext cx="5212080" cy="7543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4500" b="1" dirty="0">
                <a:solidFill>
                  <a:srgbClr val="00B0DC"/>
                </a:solidFill>
                <a:latin typeface="Poppins Bold" pitchFamily="34" charset="0"/>
                <a:ea typeface="Poppins Bold" pitchFamily="34" charset="-122"/>
                <a:cs typeface="Poppins Bold" pitchFamily="34" charset="-120"/>
              </a:rPr>
              <a:t>~23 reps</a:t>
            </a:r>
            <a:endParaRPr lang="en-US" sz="4500" dirty="0"/>
          </a:p>
        </p:txBody>
      </p:sp>
      <p:sp>
        <p:nvSpPr>
          <p:cNvPr id="15" name="Shape 13"/>
          <p:cNvSpPr/>
          <p:nvPr/>
        </p:nvSpPr>
        <p:spPr>
          <a:xfrm>
            <a:off x="12227814" y="6240780"/>
            <a:ext cx="5212080" cy="226314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19050">
            <a:solidFill>
              <a:srgbClr val="3A3C55"/>
            </a:solidFill>
            <a:prstDash val="solid"/>
          </a:ln>
        </p:spPr>
        <p:txBody>
          <a:bodyPr/>
          <a:lstStyle/>
          <a:p>
            <a:endParaRPr lang="en-US" sz="2700"/>
          </a:p>
        </p:txBody>
      </p:sp>
      <p:sp>
        <p:nvSpPr>
          <p:cNvPr id="16" name="Text 14"/>
          <p:cNvSpPr/>
          <p:nvPr/>
        </p:nvSpPr>
        <p:spPr>
          <a:xfrm>
            <a:off x="12227814" y="6487668"/>
            <a:ext cx="5212080" cy="7543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3300" dirty="0">
                <a:solidFill>
                  <a:srgbClr val="3A3C55"/>
                </a:solidFill>
                <a:latin typeface="Poppins Medium" pitchFamily="34" charset="0"/>
                <a:ea typeface="Poppins Medium" pitchFamily="34" charset="-122"/>
                <a:cs typeface="Poppins Medium" pitchFamily="34" charset="-120"/>
              </a:rPr>
              <a:t>500K subscribers</a:t>
            </a:r>
            <a:endParaRPr lang="en-US" sz="3300" dirty="0"/>
          </a:p>
        </p:txBody>
      </p:sp>
      <p:sp>
        <p:nvSpPr>
          <p:cNvPr id="17" name="Text 15"/>
          <p:cNvSpPr/>
          <p:nvPr/>
        </p:nvSpPr>
        <p:spPr>
          <a:xfrm>
            <a:off x="12227814" y="7200900"/>
            <a:ext cx="5212080" cy="4800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3000" b="1" dirty="0">
                <a:solidFill>
                  <a:srgbClr val="00B0DC"/>
                </a:solidFill>
                <a:latin typeface="Poppins Bold" pitchFamily="34" charset="0"/>
                <a:ea typeface="Poppins Bold" pitchFamily="34" charset="-122"/>
                <a:cs typeface="Poppins Bold" pitchFamily="34" charset="-120"/>
              </a:rPr>
              <a:t>↓</a:t>
            </a:r>
            <a:endParaRPr lang="en-US" sz="3000" dirty="0"/>
          </a:p>
        </p:txBody>
      </p:sp>
      <p:sp>
        <p:nvSpPr>
          <p:cNvPr id="18" name="Text 16"/>
          <p:cNvSpPr/>
          <p:nvPr/>
        </p:nvSpPr>
        <p:spPr>
          <a:xfrm>
            <a:off x="12227814" y="7612380"/>
            <a:ext cx="5212080" cy="7543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4500" b="1" dirty="0">
                <a:solidFill>
                  <a:srgbClr val="00B0DC"/>
                </a:solidFill>
                <a:latin typeface="Poppins Bold" pitchFamily="34" charset="0"/>
                <a:ea typeface="Poppins Bold" pitchFamily="34" charset="-122"/>
                <a:cs typeface="Poppins Bold" pitchFamily="34" charset="-120"/>
              </a:rPr>
              <a:t>~45 reps</a:t>
            </a:r>
            <a:endParaRPr lang="en-US" sz="4500" dirty="0"/>
          </a:p>
        </p:txBody>
      </p:sp>
      <p:sp>
        <p:nvSpPr>
          <p:cNvPr id="19" name="Text 17"/>
          <p:cNvSpPr/>
          <p:nvPr/>
        </p:nvSpPr>
        <p:spPr>
          <a:xfrm>
            <a:off x="685800" y="8983980"/>
            <a:ext cx="16911828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2400" i="1" dirty="0">
                <a:solidFill>
                  <a:srgbClr val="3A3C55"/>
                </a:solidFill>
                <a:latin typeface="Poppins Medium" pitchFamily="34" charset="0"/>
                <a:ea typeface="Poppins Medium" pitchFamily="34" charset="-122"/>
                <a:cs typeface="Poppins Medium" pitchFamily="34" charset="-120"/>
              </a:rPr>
              <a:t>Your team. Your brand. Your hours. Built to your size.</a:t>
            </a:r>
            <a:endParaRPr lang="en-US" sz="2400" dirty="0"/>
          </a:p>
        </p:txBody>
      </p:sp>
      <p:sp>
        <p:nvSpPr>
          <p:cNvPr id="21" name="Shape 19"/>
          <p:cNvSpPr/>
          <p:nvPr/>
        </p:nvSpPr>
        <p:spPr>
          <a:xfrm>
            <a:off x="17762220" y="1645920"/>
            <a:ext cx="521208" cy="1645920"/>
          </a:xfrm>
          <a:prstGeom prst="rect">
            <a:avLst/>
          </a:prstGeom>
          <a:solidFill>
            <a:srgbClr val="B8E5F2"/>
          </a:solidFill>
          <a:ln w="12700">
            <a:solidFill>
              <a:srgbClr val="B8E5F2"/>
            </a:solidFill>
            <a:prstDash val="solid"/>
          </a:ln>
        </p:spPr>
        <p:txBody>
          <a:bodyPr/>
          <a:lstStyle/>
          <a:p>
            <a:endParaRPr lang="en-US" sz="2700"/>
          </a:p>
        </p:txBody>
      </p:sp>
      <p:sp>
        <p:nvSpPr>
          <p:cNvPr id="22" name="Text 20"/>
          <p:cNvSpPr/>
          <p:nvPr/>
        </p:nvSpPr>
        <p:spPr>
          <a:xfrm>
            <a:off x="685800" y="9669780"/>
            <a:ext cx="5486400" cy="4800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2100" b="1" dirty="0">
                <a:solidFill>
                  <a:srgbClr val="80808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Global Talent Delivered</a:t>
            </a:r>
            <a:endParaRPr lang="en-US" sz="2100" dirty="0"/>
          </a:p>
        </p:txBody>
      </p:sp>
      <p:sp>
        <p:nvSpPr>
          <p:cNvPr id="23" name="Text 21"/>
          <p:cNvSpPr/>
          <p:nvPr/>
        </p:nvSpPr>
        <p:spPr>
          <a:xfrm>
            <a:off x="16870680" y="9669780"/>
            <a:ext cx="1097280" cy="4800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/>
            <a:r>
              <a:rPr lang="en-US" dirty="0">
                <a:solidFill>
                  <a:srgbClr val="80808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&lt; B &gt;</a:t>
            </a:r>
            <a:endParaRPr lang="en-US" dirty="0"/>
          </a:p>
        </p:txBody>
      </p:sp>
      <p:sp>
        <p:nvSpPr>
          <p:cNvPr id="24" name="Freeform 11">
            <a:extLst>
              <a:ext uri="{FF2B5EF4-FFF2-40B4-BE49-F238E27FC236}">
                <a16:creationId xmlns:a16="http://schemas.microsoft.com/office/drawing/2014/main" id="{031B8F89-C6A0-D24C-2CC1-F7983407A8B9}"/>
              </a:ext>
            </a:extLst>
          </p:cNvPr>
          <p:cNvSpPr/>
          <p:nvPr/>
        </p:nvSpPr>
        <p:spPr>
          <a:xfrm>
            <a:off x="14242086" y="463095"/>
            <a:ext cx="3474414" cy="786955"/>
          </a:xfrm>
          <a:custGeom>
            <a:avLst/>
            <a:gdLst/>
            <a:ahLst/>
            <a:cxnLst/>
            <a:rect l="l" t="t" r="r" b="b"/>
            <a:pathLst>
              <a:path w="3474414" h="786955">
                <a:moveTo>
                  <a:pt x="0" y="0"/>
                </a:moveTo>
                <a:lnTo>
                  <a:pt x="3474414" y="0"/>
                </a:lnTo>
                <a:lnTo>
                  <a:pt x="3474414" y="786955"/>
                </a:lnTo>
                <a:lnTo>
                  <a:pt x="0" y="78695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22960" y="960120"/>
            <a:ext cx="164592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6000" b="1" dirty="0">
                <a:solidFill>
                  <a:srgbClr val="00B0DC"/>
                </a:solidFill>
                <a:latin typeface="Poppins Bold" pitchFamily="34" charset="0"/>
                <a:ea typeface="Poppins Bold" pitchFamily="34" charset="-122"/>
                <a:cs typeface="Poppins Bold" pitchFamily="34" charset="-120"/>
              </a:rPr>
              <a:t>What </a:t>
            </a:r>
            <a:r>
              <a:rPr lang="en-US" sz="6000" b="1" dirty="0">
                <a:solidFill>
                  <a:srgbClr val="3A3C55"/>
                </a:solidFill>
                <a:latin typeface="Poppins Bold" pitchFamily="34" charset="0"/>
                <a:ea typeface="Poppins Bold" pitchFamily="34" charset="-122"/>
                <a:cs typeface="Poppins Bold" pitchFamily="34" charset="-120"/>
              </a:rPr>
              <a:t>a team like that looks like</a:t>
            </a:r>
            <a:endParaRPr lang="en-US" sz="6000" dirty="0"/>
          </a:p>
        </p:txBody>
      </p:sp>
      <p:sp>
        <p:nvSpPr>
          <p:cNvPr id="3" name="Shape 1"/>
          <p:cNvSpPr/>
          <p:nvPr/>
        </p:nvSpPr>
        <p:spPr>
          <a:xfrm>
            <a:off x="891540" y="1836420"/>
            <a:ext cx="1371600" cy="68580"/>
          </a:xfrm>
          <a:prstGeom prst="rect">
            <a:avLst/>
          </a:prstGeom>
          <a:solidFill>
            <a:srgbClr val="00B0DC"/>
          </a:solidFill>
          <a:ln w="12700">
            <a:solidFill>
              <a:srgbClr val="00B0DC"/>
            </a:solidFill>
            <a:prstDash val="solid"/>
          </a:ln>
        </p:spPr>
        <p:txBody>
          <a:bodyPr/>
          <a:lstStyle/>
          <a:p>
            <a:endParaRPr lang="en-US" sz="2700"/>
          </a:p>
        </p:txBody>
      </p:sp>
      <p:sp>
        <p:nvSpPr>
          <p:cNvPr id="4" name="Shape 2"/>
          <p:cNvSpPr/>
          <p:nvPr/>
        </p:nvSpPr>
        <p:spPr>
          <a:xfrm>
            <a:off x="822960" y="2537460"/>
            <a:ext cx="16637508" cy="960120"/>
          </a:xfrm>
          <a:prstGeom prst="rect">
            <a:avLst/>
          </a:prstGeom>
          <a:solidFill>
            <a:srgbClr val="00B0DC"/>
          </a:solidFill>
          <a:ln w="12700">
            <a:solidFill>
              <a:srgbClr val="00B0DC"/>
            </a:solidFill>
            <a:prstDash val="solid"/>
          </a:ln>
        </p:spPr>
        <p:txBody>
          <a:bodyPr/>
          <a:lstStyle/>
          <a:p>
            <a:endParaRPr lang="en-US" sz="2700"/>
          </a:p>
        </p:txBody>
      </p:sp>
      <p:sp>
        <p:nvSpPr>
          <p:cNvPr id="5" name="Text 3"/>
          <p:cNvSpPr/>
          <p:nvPr/>
        </p:nvSpPr>
        <p:spPr>
          <a:xfrm>
            <a:off x="822960" y="2537460"/>
            <a:ext cx="16637508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3000" b="1" dirty="0">
                <a:solidFill>
                  <a:srgbClr val="FFFFFF"/>
                </a:solidFill>
                <a:latin typeface="Poppins Bold" pitchFamily="34" charset="0"/>
                <a:ea typeface="Poppins Bold" pitchFamily="34" charset="-122"/>
                <a:cs typeface="Poppins Bold" pitchFamily="34" charset="-120"/>
              </a:rPr>
              <a:t>Your team. Not a shared pool. Built for you, dedicated to you.</a:t>
            </a:r>
            <a:endParaRPr lang="en-US" sz="3000" dirty="0"/>
          </a:p>
        </p:txBody>
      </p:sp>
      <p:sp>
        <p:nvSpPr>
          <p:cNvPr id="6" name="Text 4"/>
          <p:cNvSpPr/>
          <p:nvPr/>
        </p:nvSpPr>
        <p:spPr>
          <a:xfrm>
            <a:off x="960120" y="4046220"/>
            <a:ext cx="8092440" cy="7543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3900" b="1" dirty="0">
                <a:solidFill>
                  <a:srgbClr val="3A3C55"/>
                </a:solidFill>
                <a:latin typeface="Poppins Bold" pitchFamily="34" charset="0"/>
                <a:ea typeface="Poppins Bold" pitchFamily="34" charset="-122"/>
                <a:cs typeface="Poppins Bold" pitchFamily="34" charset="-120"/>
              </a:rPr>
              <a:t>Built on a tested pattern</a:t>
            </a:r>
            <a:endParaRPr lang="en-US" sz="3900" dirty="0"/>
          </a:p>
        </p:txBody>
      </p:sp>
      <p:sp>
        <p:nvSpPr>
          <p:cNvPr id="7" name="Shape 5"/>
          <p:cNvSpPr/>
          <p:nvPr/>
        </p:nvSpPr>
        <p:spPr>
          <a:xfrm>
            <a:off x="960120" y="5006340"/>
            <a:ext cx="1303020" cy="822960"/>
          </a:xfrm>
          <a:prstGeom prst="ellipse">
            <a:avLst/>
          </a:prstGeom>
          <a:solidFill>
            <a:srgbClr val="00B0DC"/>
          </a:solidFill>
          <a:ln w="12700">
            <a:solidFill>
              <a:srgbClr val="00B0DC"/>
            </a:solidFill>
            <a:prstDash val="solid"/>
          </a:ln>
        </p:spPr>
        <p:txBody>
          <a:bodyPr/>
          <a:lstStyle/>
          <a:p>
            <a:endParaRPr lang="en-US" sz="2700"/>
          </a:p>
        </p:txBody>
      </p:sp>
      <p:sp>
        <p:nvSpPr>
          <p:cNvPr id="8" name="Text 6"/>
          <p:cNvSpPr/>
          <p:nvPr/>
        </p:nvSpPr>
        <p:spPr>
          <a:xfrm>
            <a:off x="960120" y="5006340"/>
            <a:ext cx="13030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2100" b="1" dirty="0">
                <a:solidFill>
                  <a:srgbClr val="FFFFFF"/>
                </a:solidFill>
                <a:latin typeface="Poppins Bold" pitchFamily="34" charset="0"/>
                <a:ea typeface="Poppins Bold" pitchFamily="34" charset="-122"/>
                <a:cs typeface="Poppins Bold" pitchFamily="34" charset="-120"/>
              </a:rPr>
              <a:t>1 : 30</a:t>
            </a:r>
            <a:endParaRPr lang="en-US" sz="2100" dirty="0"/>
          </a:p>
        </p:txBody>
      </p:sp>
      <p:sp>
        <p:nvSpPr>
          <p:cNvPr id="9" name="Text 7"/>
          <p:cNvSpPr/>
          <p:nvPr/>
        </p:nvSpPr>
        <p:spPr>
          <a:xfrm>
            <a:off x="2537460" y="5006340"/>
            <a:ext cx="65151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2550" b="1" dirty="0">
                <a:solidFill>
                  <a:srgbClr val="3A3C55"/>
                </a:solidFill>
                <a:latin typeface="Poppins Bold" pitchFamily="34" charset="0"/>
                <a:ea typeface="Poppins Bold" pitchFamily="34" charset="-122"/>
                <a:cs typeface="Poppins Bold" pitchFamily="34" charset="-120"/>
              </a:rPr>
              <a:t>Team Manager</a:t>
            </a:r>
            <a:endParaRPr lang="en-US" sz="2550" dirty="0"/>
          </a:p>
        </p:txBody>
      </p:sp>
      <p:sp>
        <p:nvSpPr>
          <p:cNvPr id="10" name="Text 8"/>
          <p:cNvSpPr/>
          <p:nvPr/>
        </p:nvSpPr>
        <p:spPr>
          <a:xfrm>
            <a:off x="2537460" y="5445252"/>
            <a:ext cx="65151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i="1" dirty="0">
                <a:solidFill>
                  <a:srgbClr val="80808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per ~10 reps</a:t>
            </a: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960120" y="6076188"/>
            <a:ext cx="1303020" cy="822960"/>
          </a:xfrm>
          <a:prstGeom prst="ellipse">
            <a:avLst/>
          </a:prstGeom>
          <a:solidFill>
            <a:srgbClr val="00B0DC"/>
          </a:solidFill>
          <a:ln w="12700">
            <a:solidFill>
              <a:srgbClr val="00B0DC"/>
            </a:solidFill>
            <a:prstDash val="solid"/>
          </a:ln>
        </p:spPr>
        <p:txBody>
          <a:bodyPr/>
          <a:lstStyle/>
          <a:p>
            <a:endParaRPr lang="en-US" sz="2700"/>
          </a:p>
        </p:txBody>
      </p:sp>
      <p:sp>
        <p:nvSpPr>
          <p:cNvPr id="12" name="Text 10"/>
          <p:cNvSpPr/>
          <p:nvPr/>
        </p:nvSpPr>
        <p:spPr>
          <a:xfrm>
            <a:off x="960120" y="6076188"/>
            <a:ext cx="13030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2100" b="1" dirty="0">
                <a:solidFill>
                  <a:srgbClr val="FFFFFF"/>
                </a:solidFill>
                <a:latin typeface="Poppins Bold" pitchFamily="34" charset="0"/>
                <a:ea typeface="Poppins Bold" pitchFamily="34" charset="-122"/>
                <a:cs typeface="Poppins Bold" pitchFamily="34" charset="-120"/>
              </a:rPr>
              <a:t>1 : 10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2537460" y="6076188"/>
            <a:ext cx="65151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2550" b="1" dirty="0">
                <a:solidFill>
                  <a:srgbClr val="3A3C55"/>
                </a:solidFill>
                <a:latin typeface="Poppins Bold" pitchFamily="34" charset="0"/>
                <a:ea typeface="Poppins Bold" pitchFamily="34" charset="-122"/>
                <a:cs typeface="Poppins Bold" pitchFamily="34" charset="-120"/>
              </a:rPr>
              <a:t>Team Lead</a:t>
            </a:r>
            <a:endParaRPr lang="en-US" sz="2550" dirty="0"/>
          </a:p>
        </p:txBody>
      </p:sp>
      <p:sp>
        <p:nvSpPr>
          <p:cNvPr id="14" name="Text 12"/>
          <p:cNvSpPr/>
          <p:nvPr/>
        </p:nvSpPr>
        <p:spPr>
          <a:xfrm>
            <a:off x="2537460" y="6515100"/>
            <a:ext cx="65151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i="1" dirty="0">
                <a:solidFill>
                  <a:srgbClr val="80808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per ~10 reps</a:t>
            </a: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960120" y="7146036"/>
            <a:ext cx="1303020" cy="822960"/>
          </a:xfrm>
          <a:prstGeom prst="ellipse">
            <a:avLst/>
          </a:prstGeom>
          <a:solidFill>
            <a:srgbClr val="00B0DC"/>
          </a:solidFill>
          <a:ln w="12700">
            <a:solidFill>
              <a:srgbClr val="00B0DC"/>
            </a:solidFill>
            <a:prstDash val="solid"/>
          </a:ln>
        </p:spPr>
        <p:txBody>
          <a:bodyPr/>
          <a:lstStyle/>
          <a:p>
            <a:endParaRPr lang="en-US" sz="2700"/>
          </a:p>
        </p:txBody>
      </p:sp>
      <p:sp>
        <p:nvSpPr>
          <p:cNvPr id="16" name="Text 14"/>
          <p:cNvSpPr/>
          <p:nvPr/>
        </p:nvSpPr>
        <p:spPr>
          <a:xfrm>
            <a:off x="960120" y="7146036"/>
            <a:ext cx="13030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2100" b="1" dirty="0">
                <a:solidFill>
                  <a:srgbClr val="FFFFFF"/>
                </a:solidFill>
                <a:latin typeface="Poppins Bold" pitchFamily="34" charset="0"/>
                <a:ea typeface="Poppins Bold" pitchFamily="34" charset="-122"/>
                <a:cs typeface="Poppins Bold" pitchFamily="34" charset="-120"/>
              </a:rPr>
              <a:t>1 : 8</a:t>
            </a:r>
            <a:endParaRPr lang="en-US" sz="2100" dirty="0"/>
          </a:p>
        </p:txBody>
      </p:sp>
      <p:sp>
        <p:nvSpPr>
          <p:cNvPr id="17" name="Text 15"/>
          <p:cNvSpPr/>
          <p:nvPr/>
        </p:nvSpPr>
        <p:spPr>
          <a:xfrm>
            <a:off x="2537460" y="7146036"/>
            <a:ext cx="65151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2550" b="1" dirty="0">
                <a:solidFill>
                  <a:srgbClr val="3A3C55"/>
                </a:solidFill>
                <a:latin typeface="Poppins Bold" pitchFamily="34" charset="0"/>
                <a:ea typeface="Poppins Bold" pitchFamily="34" charset="-122"/>
                <a:cs typeface="Poppins Bold" pitchFamily="34" charset="-120"/>
              </a:rPr>
              <a:t>Tier 2 Specialist</a:t>
            </a:r>
            <a:endParaRPr lang="en-US" sz="2550" dirty="0"/>
          </a:p>
        </p:txBody>
      </p:sp>
      <p:sp>
        <p:nvSpPr>
          <p:cNvPr id="18" name="Text 16"/>
          <p:cNvSpPr/>
          <p:nvPr/>
        </p:nvSpPr>
        <p:spPr>
          <a:xfrm>
            <a:off x="2537460" y="7584948"/>
            <a:ext cx="65151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i="1" dirty="0">
                <a:solidFill>
                  <a:srgbClr val="80808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per ~8 reps</a:t>
            </a: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960120" y="8215884"/>
            <a:ext cx="1303020" cy="822960"/>
          </a:xfrm>
          <a:prstGeom prst="ellipse">
            <a:avLst/>
          </a:prstGeom>
          <a:solidFill>
            <a:srgbClr val="00B0DC"/>
          </a:solidFill>
          <a:ln w="12700">
            <a:solidFill>
              <a:srgbClr val="00B0DC"/>
            </a:solidFill>
            <a:prstDash val="solid"/>
          </a:ln>
        </p:spPr>
        <p:txBody>
          <a:bodyPr/>
          <a:lstStyle/>
          <a:p>
            <a:endParaRPr lang="en-US" sz="2700"/>
          </a:p>
        </p:txBody>
      </p:sp>
      <p:sp>
        <p:nvSpPr>
          <p:cNvPr id="20" name="Text 18"/>
          <p:cNvSpPr/>
          <p:nvPr/>
        </p:nvSpPr>
        <p:spPr>
          <a:xfrm>
            <a:off x="960120" y="8215884"/>
            <a:ext cx="13030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b="1" dirty="0">
                <a:solidFill>
                  <a:srgbClr val="FFFFFF"/>
                </a:solidFill>
                <a:latin typeface="Poppins Bold" pitchFamily="34" charset="0"/>
                <a:ea typeface="Poppins Bold" pitchFamily="34" charset="-122"/>
                <a:cs typeface="Poppins Bold" pitchFamily="34" charset="-120"/>
              </a:rPr>
              <a:t>1: 10,000</a:t>
            </a: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2537460" y="8215884"/>
            <a:ext cx="65151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2550" b="1" dirty="0">
                <a:solidFill>
                  <a:srgbClr val="3A3C55"/>
                </a:solidFill>
                <a:latin typeface="Poppins Bold" pitchFamily="34" charset="0"/>
                <a:ea typeface="Poppins Bold" pitchFamily="34" charset="-122"/>
                <a:cs typeface="Poppins Bold" pitchFamily="34" charset="-120"/>
              </a:rPr>
              <a:t>Tier 1 Agents</a:t>
            </a:r>
            <a:endParaRPr lang="en-US" sz="2550" dirty="0"/>
          </a:p>
        </p:txBody>
      </p:sp>
      <p:sp>
        <p:nvSpPr>
          <p:cNvPr id="22" name="Text 20"/>
          <p:cNvSpPr/>
          <p:nvPr/>
        </p:nvSpPr>
        <p:spPr>
          <a:xfrm>
            <a:off x="2537460" y="8654796"/>
            <a:ext cx="65151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i="1" dirty="0">
                <a:solidFill>
                  <a:srgbClr val="80808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the customer-facing layer</a:t>
            </a:r>
            <a:endParaRPr lang="en-US" dirty="0"/>
          </a:p>
        </p:txBody>
      </p:sp>
      <p:sp>
        <p:nvSpPr>
          <p:cNvPr id="23" name="Shape 21"/>
          <p:cNvSpPr/>
          <p:nvPr/>
        </p:nvSpPr>
        <p:spPr>
          <a:xfrm>
            <a:off x="9141714" y="4046220"/>
            <a:ext cx="27432" cy="4800600"/>
          </a:xfrm>
          <a:prstGeom prst="rect">
            <a:avLst/>
          </a:prstGeom>
          <a:solidFill>
            <a:srgbClr val="DDDDDD"/>
          </a:solidFill>
          <a:ln w="12700">
            <a:solidFill>
              <a:srgbClr val="DDDDDD"/>
            </a:solidFill>
            <a:prstDash val="solid"/>
          </a:ln>
        </p:spPr>
        <p:txBody>
          <a:bodyPr/>
          <a:lstStyle/>
          <a:p>
            <a:endParaRPr lang="en-US" sz="2700"/>
          </a:p>
        </p:txBody>
      </p:sp>
      <p:sp>
        <p:nvSpPr>
          <p:cNvPr id="24" name="Text 22"/>
          <p:cNvSpPr/>
          <p:nvPr/>
        </p:nvSpPr>
        <p:spPr>
          <a:xfrm>
            <a:off x="9532620" y="4046220"/>
            <a:ext cx="8092440" cy="7543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3900" b="1" dirty="0">
                <a:solidFill>
                  <a:srgbClr val="3A3C55"/>
                </a:solidFill>
                <a:latin typeface="Poppins Bold" pitchFamily="34" charset="0"/>
                <a:ea typeface="Poppins Bold" pitchFamily="34" charset="-122"/>
                <a:cs typeface="Poppins Bold" pitchFamily="34" charset="-120"/>
              </a:rPr>
              <a:t>How they run</a:t>
            </a:r>
            <a:endParaRPr lang="en-US" sz="3900" dirty="0"/>
          </a:p>
        </p:txBody>
      </p:sp>
      <p:sp>
        <p:nvSpPr>
          <p:cNvPr id="25" name="Text 23"/>
          <p:cNvSpPr/>
          <p:nvPr/>
        </p:nvSpPr>
        <p:spPr>
          <a:xfrm>
            <a:off x="9532620" y="500634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3300" b="1" dirty="0">
                <a:solidFill>
                  <a:srgbClr val="00B0DC"/>
                </a:solidFill>
                <a:latin typeface="Poppins Bold" pitchFamily="34" charset="0"/>
                <a:ea typeface="Poppins Bold" pitchFamily="34" charset="-122"/>
                <a:cs typeface="Poppins Bold" pitchFamily="34" charset="-120"/>
              </a:rPr>
              <a:t>✓</a:t>
            </a:r>
            <a:endParaRPr lang="en-US" sz="3300" dirty="0"/>
          </a:p>
        </p:txBody>
      </p:sp>
      <p:sp>
        <p:nvSpPr>
          <p:cNvPr id="26" name="Text 24"/>
          <p:cNvSpPr/>
          <p:nvPr/>
        </p:nvSpPr>
        <p:spPr>
          <a:xfrm>
            <a:off x="10149840" y="5006340"/>
            <a:ext cx="74752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250" dirty="0">
                <a:solidFill>
                  <a:srgbClr val="3A3C55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Voice, chat, and email coverage</a:t>
            </a:r>
            <a:endParaRPr lang="en-US" sz="2250" dirty="0"/>
          </a:p>
        </p:txBody>
      </p:sp>
      <p:sp>
        <p:nvSpPr>
          <p:cNvPr id="27" name="Text 25"/>
          <p:cNvSpPr/>
          <p:nvPr/>
        </p:nvSpPr>
        <p:spPr>
          <a:xfrm>
            <a:off x="9532620" y="5719572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3300" b="1" dirty="0">
                <a:solidFill>
                  <a:srgbClr val="00B0DC"/>
                </a:solidFill>
                <a:latin typeface="Poppins Bold" pitchFamily="34" charset="0"/>
                <a:ea typeface="Poppins Bold" pitchFamily="34" charset="-122"/>
                <a:cs typeface="Poppins Bold" pitchFamily="34" charset="-120"/>
              </a:rPr>
              <a:t>✓</a:t>
            </a:r>
            <a:endParaRPr lang="en-US" sz="3300" dirty="0"/>
          </a:p>
        </p:txBody>
      </p:sp>
      <p:sp>
        <p:nvSpPr>
          <p:cNvPr id="28" name="Text 26"/>
          <p:cNvSpPr/>
          <p:nvPr/>
        </p:nvSpPr>
        <p:spPr>
          <a:xfrm>
            <a:off x="10149840" y="5719572"/>
            <a:ext cx="74752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250" dirty="0">
                <a:solidFill>
                  <a:srgbClr val="3A3C55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24/7/365 availability</a:t>
            </a:r>
            <a:endParaRPr lang="en-US" sz="2250" dirty="0"/>
          </a:p>
        </p:txBody>
      </p:sp>
      <p:sp>
        <p:nvSpPr>
          <p:cNvPr id="29" name="Text 27"/>
          <p:cNvSpPr/>
          <p:nvPr/>
        </p:nvSpPr>
        <p:spPr>
          <a:xfrm>
            <a:off x="9532620" y="6432804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3300" b="1" dirty="0">
                <a:solidFill>
                  <a:srgbClr val="00B0DC"/>
                </a:solidFill>
                <a:latin typeface="Poppins Bold" pitchFamily="34" charset="0"/>
                <a:ea typeface="Poppins Bold" pitchFamily="34" charset="-122"/>
                <a:cs typeface="Poppins Bold" pitchFamily="34" charset="-120"/>
              </a:rPr>
              <a:t>✓</a:t>
            </a:r>
            <a:endParaRPr lang="en-US" sz="3300" dirty="0"/>
          </a:p>
        </p:txBody>
      </p:sp>
      <p:sp>
        <p:nvSpPr>
          <p:cNvPr id="30" name="Text 28"/>
          <p:cNvSpPr/>
          <p:nvPr/>
        </p:nvSpPr>
        <p:spPr>
          <a:xfrm>
            <a:off x="10149840" y="6432804"/>
            <a:ext cx="74752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250" dirty="0">
                <a:solidFill>
                  <a:srgbClr val="3A3C55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Sub-5-minute first-response SLA</a:t>
            </a:r>
            <a:endParaRPr lang="en-US" sz="2250" dirty="0"/>
          </a:p>
        </p:txBody>
      </p:sp>
      <p:sp>
        <p:nvSpPr>
          <p:cNvPr id="31" name="Text 29"/>
          <p:cNvSpPr/>
          <p:nvPr/>
        </p:nvSpPr>
        <p:spPr>
          <a:xfrm>
            <a:off x="9532620" y="7146036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3300" b="1" dirty="0">
                <a:solidFill>
                  <a:srgbClr val="00B0DC"/>
                </a:solidFill>
                <a:latin typeface="Poppins Bold" pitchFamily="34" charset="0"/>
                <a:ea typeface="Poppins Bold" pitchFamily="34" charset="-122"/>
                <a:cs typeface="Poppins Bold" pitchFamily="34" charset="-120"/>
              </a:rPr>
              <a:t>✓</a:t>
            </a:r>
            <a:endParaRPr lang="en-US" sz="3300" dirty="0"/>
          </a:p>
        </p:txBody>
      </p:sp>
      <p:sp>
        <p:nvSpPr>
          <p:cNvPr id="32" name="Text 30"/>
          <p:cNvSpPr/>
          <p:nvPr/>
        </p:nvSpPr>
        <p:spPr>
          <a:xfrm>
            <a:off x="10149840" y="7146036"/>
            <a:ext cx="74752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250" dirty="0">
                <a:solidFill>
                  <a:srgbClr val="3A3C55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Self-managed, AI-enabled</a:t>
            </a:r>
            <a:endParaRPr lang="en-US" sz="2250" dirty="0"/>
          </a:p>
        </p:txBody>
      </p:sp>
      <p:sp>
        <p:nvSpPr>
          <p:cNvPr id="33" name="Text 31"/>
          <p:cNvSpPr/>
          <p:nvPr/>
        </p:nvSpPr>
        <p:spPr>
          <a:xfrm>
            <a:off x="9532620" y="7859268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3300" b="1" dirty="0">
                <a:solidFill>
                  <a:srgbClr val="00B0DC"/>
                </a:solidFill>
                <a:latin typeface="Poppins Bold" pitchFamily="34" charset="0"/>
                <a:ea typeface="Poppins Bold" pitchFamily="34" charset="-122"/>
                <a:cs typeface="Poppins Bold" pitchFamily="34" charset="-120"/>
              </a:rPr>
              <a:t>✓</a:t>
            </a:r>
            <a:endParaRPr lang="en-US" sz="3300" dirty="0"/>
          </a:p>
        </p:txBody>
      </p:sp>
      <p:sp>
        <p:nvSpPr>
          <p:cNvPr id="34" name="Text 32"/>
          <p:cNvSpPr/>
          <p:nvPr/>
        </p:nvSpPr>
        <p:spPr>
          <a:xfrm>
            <a:off x="10149840" y="7859268"/>
            <a:ext cx="74752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250" dirty="0">
                <a:solidFill>
                  <a:srgbClr val="3A3C55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Established KPI and QA processes</a:t>
            </a:r>
            <a:endParaRPr lang="en-US" sz="2250" dirty="0"/>
          </a:p>
        </p:txBody>
      </p:sp>
      <p:sp>
        <p:nvSpPr>
          <p:cNvPr id="35" name="Text 33"/>
          <p:cNvSpPr/>
          <p:nvPr/>
        </p:nvSpPr>
        <p:spPr>
          <a:xfrm>
            <a:off x="822960" y="8983980"/>
            <a:ext cx="16637508" cy="6172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2250" i="1" dirty="0">
                <a:solidFill>
                  <a:srgbClr val="3A3C55"/>
                </a:solidFill>
                <a:latin typeface="Poppins Medium" pitchFamily="34" charset="0"/>
                <a:ea typeface="Poppins Medium" pitchFamily="34" charset="-122"/>
                <a:cs typeface="Poppins Medium" pitchFamily="34" charset="-120"/>
              </a:rPr>
              <a:t>Same structure at 9 reps or 45. We don't rent you a slice of someone else's team. We build yours.</a:t>
            </a:r>
            <a:endParaRPr lang="en-US" sz="2250" dirty="0"/>
          </a:p>
        </p:txBody>
      </p:sp>
      <p:sp>
        <p:nvSpPr>
          <p:cNvPr id="37" name="Shape 35"/>
          <p:cNvSpPr/>
          <p:nvPr/>
        </p:nvSpPr>
        <p:spPr>
          <a:xfrm>
            <a:off x="17762220" y="1645920"/>
            <a:ext cx="521208" cy="1645920"/>
          </a:xfrm>
          <a:prstGeom prst="rect">
            <a:avLst/>
          </a:prstGeom>
          <a:solidFill>
            <a:srgbClr val="B8E5F2"/>
          </a:solidFill>
          <a:ln w="12700">
            <a:solidFill>
              <a:srgbClr val="B8E5F2"/>
            </a:solidFill>
            <a:prstDash val="solid"/>
          </a:ln>
        </p:spPr>
        <p:txBody>
          <a:bodyPr/>
          <a:lstStyle/>
          <a:p>
            <a:endParaRPr lang="en-US" sz="2700"/>
          </a:p>
        </p:txBody>
      </p:sp>
      <p:sp>
        <p:nvSpPr>
          <p:cNvPr id="38" name="Text 36"/>
          <p:cNvSpPr/>
          <p:nvPr/>
        </p:nvSpPr>
        <p:spPr>
          <a:xfrm>
            <a:off x="685800" y="9669780"/>
            <a:ext cx="5486400" cy="4800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2100" b="1" dirty="0">
                <a:solidFill>
                  <a:srgbClr val="80808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Global Talent Delivered</a:t>
            </a:r>
            <a:endParaRPr lang="en-US" sz="2100" dirty="0"/>
          </a:p>
        </p:txBody>
      </p:sp>
      <p:sp>
        <p:nvSpPr>
          <p:cNvPr id="39" name="Text 37"/>
          <p:cNvSpPr/>
          <p:nvPr/>
        </p:nvSpPr>
        <p:spPr>
          <a:xfrm>
            <a:off x="16870680" y="9669780"/>
            <a:ext cx="1097280" cy="4800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/>
            <a:r>
              <a:rPr lang="en-US" dirty="0">
                <a:solidFill>
                  <a:srgbClr val="80808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&lt; C &gt;</a:t>
            </a:r>
            <a:endParaRPr lang="en-US" dirty="0"/>
          </a:p>
        </p:txBody>
      </p:sp>
      <p:sp>
        <p:nvSpPr>
          <p:cNvPr id="40" name="Freeform 11">
            <a:extLst>
              <a:ext uri="{FF2B5EF4-FFF2-40B4-BE49-F238E27FC236}">
                <a16:creationId xmlns:a16="http://schemas.microsoft.com/office/drawing/2014/main" id="{DD706FB8-E395-D0A7-5451-4B8159E35D17}"/>
              </a:ext>
            </a:extLst>
          </p:cNvPr>
          <p:cNvSpPr/>
          <p:nvPr/>
        </p:nvSpPr>
        <p:spPr>
          <a:xfrm>
            <a:off x="14242086" y="463095"/>
            <a:ext cx="3474414" cy="786955"/>
          </a:xfrm>
          <a:custGeom>
            <a:avLst/>
            <a:gdLst/>
            <a:ahLst/>
            <a:cxnLst/>
            <a:rect l="l" t="t" r="r" b="b"/>
            <a:pathLst>
              <a:path w="3474414" h="786955">
                <a:moveTo>
                  <a:pt x="0" y="0"/>
                </a:moveTo>
                <a:lnTo>
                  <a:pt x="3474414" y="0"/>
                </a:lnTo>
                <a:lnTo>
                  <a:pt x="3474414" y="786955"/>
                </a:lnTo>
                <a:lnTo>
                  <a:pt x="0" y="78695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22960" y="960120"/>
            <a:ext cx="164592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6000" b="1" dirty="0">
                <a:solidFill>
                  <a:srgbClr val="00B0DC"/>
                </a:solidFill>
                <a:latin typeface="Poppins Bold" pitchFamily="34" charset="0"/>
                <a:ea typeface="Poppins Bold" pitchFamily="34" charset="-122"/>
                <a:cs typeface="Poppins Bold" pitchFamily="34" charset="-120"/>
              </a:rPr>
              <a:t>How </a:t>
            </a:r>
            <a:r>
              <a:rPr lang="en-US" sz="6000" b="1" dirty="0">
                <a:solidFill>
                  <a:srgbClr val="3A3C55"/>
                </a:solidFill>
                <a:latin typeface="Poppins Bold" pitchFamily="34" charset="0"/>
                <a:ea typeface="Poppins Bold" pitchFamily="34" charset="-122"/>
                <a:cs typeface="Poppins Bold" pitchFamily="34" charset="-120"/>
              </a:rPr>
              <a:t>this team is possible</a:t>
            </a:r>
            <a:endParaRPr lang="en-US" sz="6000" dirty="0"/>
          </a:p>
        </p:txBody>
      </p:sp>
      <p:sp>
        <p:nvSpPr>
          <p:cNvPr id="3" name="Shape 1"/>
          <p:cNvSpPr/>
          <p:nvPr/>
        </p:nvSpPr>
        <p:spPr>
          <a:xfrm>
            <a:off x="891540" y="1836420"/>
            <a:ext cx="1371600" cy="68580"/>
          </a:xfrm>
          <a:prstGeom prst="rect">
            <a:avLst/>
          </a:prstGeom>
          <a:solidFill>
            <a:srgbClr val="00B0DC"/>
          </a:solidFill>
          <a:ln w="12700">
            <a:solidFill>
              <a:srgbClr val="00B0DC"/>
            </a:solidFill>
            <a:prstDash val="solid"/>
          </a:ln>
        </p:spPr>
        <p:txBody>
          <a:bodyPr/>
          <a:lstStyle/>
          <a:p>
            <a:endParaRPr lang="en-US" sz="2700"/>
          </a:p>
        </p:txBody>
      </p:sp>
      <p:sp>
        <p:nvSpPr>
          <p:cNvPr id="4" name="Shape 2"/>
          <p:cNvSpPr/>
          <p:nvPr/>
        </p:nvSpPr>
        <p:spPr>
          <a:xfrm>
            <a:off x="822960" y="2537460"/>
            <a:ext cx="16637508" cy="960120"/>
          </a:xfrm>
          <a:prstGeom prst="rect">
            <a:avLst/>
          </a:prstGeom>
          <a:solidFill>
            <a:srgbClr val="00B0DC"/>
          </a:solidFill>
          <a:ln w="12700">
            <a:solidFill>
              <a:srgbClr val="00B0DC"/>
            </a:solidFill>
            <a:prstDash val="solid"/>
          </a:ln>
        </p:spPr>
        <p:txBody>
          <a:bodyPr/>
          <a:lstStyle/>
          <a:p>
            <a:endParaRPr lang="en-US" sz="2700"/>
          </a:p>
        </p:txBody>
      </p:sp>
      <p:sp>
        <p:nvSpPr>
          <p:cNvPr id="5" name="Text 3"/>
          <p:cNvSpPr/>
          <p:nvPr/>
        </p:nvSpPr>
        <p:spPr>
          <a:xfrm>
            <a:off x="822960" y="2537460"/>
            <a:ext cx="16637508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3000" b="1" dirty="0">
                <a:solidFill>
                  <a:srgbClr val="FFFFFF"/>
                </a:solidFill>
                <a:latin typeface="Poppins Bold" pitchFamily="34" charset="0"/>
                <a:ea typeface="Poppins Bold" pitchFamily="34" charset="-122"/>
                <a:cs typeface="Poppins Bold" pitchFamily="34" charset="-120"/>
              </a:rPr>
              <a:t>Built on a partnership, not a transaction.</a:t>
            </a:r>
            <a:endParaRPr lang="en-US" sz="3000" dirty="0"/>
          </a:p>
        </p:txBody>
      </p:sp>
      <p:sp>
        <p:nvSpPr>
          <p:cNvPr id="6" name="Text 4"/>
          <p:cNvSpPr/>
          <p:nvPr/>
        </p:nvSpPr>
        <p:spPr>
          <a:xfrm>
            <a:off x="960120" y="4046220"/>
            <a:ext cx="10287000" cy="7543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3900" b="1" dirty="0">
                <a:solidFill>
                  <a:srgbClr val="3A3C55"/>
                </a:solidFill>
                <a:latin typeface="Poppins Bold" pitchFamily="34" charset="0"/>
                <a:ea typeface="Poppins Bold" pitchFamily="34" charset="-122"/>
                <a:cs typeface="Poppins Bold" pitchFamily="34" charset="-120"/>
              </a:rPr>
              <a:t>What we do</a:t>
            </a:r>
            <a:endParaRPr lang="en-US" sz="3900" dirty="0"/>
          </a:p>
        </p:txBody>
      </p:sp>
      <p:sp>
        <p:nvSpPr>
          <p:cNvPr id="7" name="Shape 5"/>
          <p:cNvSpPr/>
          <p:nvPr/>
        </p:nvSpPr>
        <p:spPr>
          <a:xfrm>
            <a:off x="960120" y="5170932"/>
            <a:ext cx="246888" cy="246888"/>
          </a:xfrm>
          <a:prstGeom prst="rect">
            <a:avLst/>
          </a:prstGeom>
          <a:solidFill>
            <a:srgbClr val="00B0DC"/>
          </a:solidFill>
          <a:ln w="12700">
            <a:solidFill>
              <a:srgbClr val="00B0DC"/>
            </a:solidFill>
            <a:prstDash val="solid"/>
          </a:ln>
        </p:spPr>
        <p:txBody>
          <a:bodyPr/>
          <a:lstStyle/>
          <a:p>
            <a:endParaRPr lang="en-US" sz="2700"/>
          </a:p>
        </p:txBody>
      </p:sp>
      <p:sp>
        <p:nvSpPr>
          <p:cNvPr id="8" name="Text 6"/>
          <p:cNvSpPr/>
          <p:nvPr/>
        </p:nvSpPr>
        <p:spPr>
          <a:xfrm>
            <a:off x="1508760" y="5006340"/>
            <a:ext cx="9738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2550" b="1" dirty="0">
                <a:solidFill>
                  <a:srgbClr val="3A3C55"/>
                </a:solidFill>
                <a:latin typeface="Poppins Bold" pitchFamily="34" charset="0"/>
                <a:ea typeface="Poppins Bold" pitchFamily="34" charset="-122"/>
                <a:cs typeface="Poppins Bold" pitchFamily="34" charset="-120"/>
              </a:rPr>
              <a:t>Pay above market</a:t>
            </a:r>
            <a:endParaRPr lang="en-US" sz="2550" dirty="0"/>
          </a:p>
        </p:txBody>
      </p:sp>
      <p:sp>
        <p:nvSpPr>
          <p:cNvPr id="9" name="Text 7"/>
          <p:cNvSpPr/>
          <p:nvPr/>
        </p:nvSpPr>
        <p:spPr>
          <a:xfrm>
            <a:off x="1508760" y="5527548"/>
            <a:ext cx="9738360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1950" dirty="0">
                <a:solidFill>
                  <a:srgbClr val="80808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Local top quartile. People stay because the math works.</a:t>
            </a:r>
            <a:endParaRPr lang="en-US" sz="1950" dirty="0"/>
          </a:p>
        </p:txBody>
      </p:sp>
      <p:sp>
        <p:nvSpPr>
          <p:cNvPr id="10" name="Shape 8"/>
          <p:cNvSpPr/>
          <p:nvPr/>
        </p:nvSpPr>
        <p:spPr>
          <a:xfrm>
            <a:off x="960120" y="6103620"/>
            <a:ext cx="246888" cy="246888"/>
          </a:xfrm>
          <a:prstGeom prst="rect">
            <a:avLst/>
          </a:prstGeom>
          <a:solidFill>
            <a:srgbClr val="00B0DC"/>
          </a:solidFill>
          <a:ln w="12700">
            <a:solidFill>
              <a:srgbClr val="00B0DC"/>
            </a:solidFill>
            <a:prstDash val="solid"/>
          </a:ln>
        </p:spPr>
        <p:txBody>
          <a:bodyPr/>
          <a:lstStyle/>
          <a:p>
            <a:endParaRPr lang="en-US" sz="2700"/>
          </a:p>
        </p:txBody>
      </p:sp>
      <p:sp>
        <p:nvSpPr>
          <p:cNvPr id="11" name="Text 9"/>
          <p:cNvSpPr/>
          <p:nvPr/>
        </p:nvSpPr>
        <p:spPr>
          <a:xfrm>
            <a:off x="1508760" y="5939028"/>
            <a:ext cx="9738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2550" b="1" dirty="0">
                <a:solidFill>
                  <a:srgbClr val="3A3C55"/>
                </a:solidFill>
                <a:latin typeface="Poppins Bold" pitchFamily="34" charset="0"/>
                <a:ea typeface="Poppins Bold" pitchFamily="34" charset="-122"/>
                <a:cs typeface="Poppins Bold" pitchFamily="34" charset="-120"/>
              </a:rPr>
              <a:t>Invest in growth</a:t>
            </a:r>
            <a:endParaRPr lang="en-US" sz="2550" dirty="0"/>
          </a:p>
        </p:txBody>
      </p:sp>
      <p:sp>
        <p:nvSpPr>
          <p:cNvPr id="12" name="Text 10"/>
          <p:cNvSpPr/>
          <p:nvPr/>
        </p:nvSpPr>
        <p:spPr>
          <a:xfrm>
            <a:off x="1508760" y="6460236"/>
            <a:ext cx="9738360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1950" dirty="0">
                <a:solidFill>
                  <a:srgbClr val="80808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Mentorship, upskilling, real career paths inside LAdmins.</a:t>
            </a:r>
            <a:endParaRPr lang="en-US" sz="1950" dirty="0"/>
          </a:p>
        </p:txBody>
      </p:sp>
      <p:sp>
        <p:nvSpPr>
          <p:cNvPr id="13" name="Shape 11"/>
          <p:cNvSpPr/>
          <p:nvPr/>
        </p:nvSpPr>
        <p:spPr>
          <a:xfrm>
            <a:off x="960120" y="7036308"/>
            <a:ext cx="246888" cy="246888"/>
          </a:xfrm>
          <a:prstGeom prst="rect">
            <a:avLst/>
          </a:prstGeom>
          <a:solidFill>
            <a:srgbClr val="00B0DC"/>
          </a:solidFill>
          <a:ln w="12700">
            <a:solidFill>
              <a:srgbClr val="00B0DC"/>
            </a:solidFill>
            <a:prstDash val="solid"/>
          </a:ln>
        </p:spPr>
        <p:txBody>
          <a:bodyPr/>
          <a:lstStyle/>
          <a:p>
            <a:endParaRPr lang="en-US" sz="2700"/>
          </a:p>
        </p:txBody>
      </p:sp>
      <p:sp>
        <p:nvSpPr>
          <p:cNvPr id="14" name="Text 12"/>
          <p:cNvSpPr/>
          <p:nvPr/>
        </p:nvSpPr>
        <p:spPr>
          <a:xfrm>
            <a:off x="1508760" y="6871716"/>
            <a:ext cx="9738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2550" b="1" dirty="0">
                <a:solidFill>
                  <a:srgbClr val="3A3C55"/>
                </a:solidFill>
                <a:latin typeface="Poppins Bold" pitchFamily="34" charset="0"/>
                <a:ea typeface="Poppins Bold" pitchFamily="34" charset="-122"/>
                <a:cs typeface="Poppins Bold" pitchFamily="34" charset="-120"/>
              </a:rPr>
              <a:t>Protect the relationship</a:t>
            </a:r>
            <a:endParaRPr lang="en-US" sz="2550" dirty="0"/>
          </a:p>
        </p:txBody>
      </p:sp>
      <p:sp>
        <p:nvSpPr>
          <p:cNvPr id="15" name="Text 13"/>
          <p:cNvSpPr/>
          <p:nvPr/>
        </p:nvSpPr>
        <p:spPr>
          <a:xfrm>
            <a:off x="1508760" y="7392924"/>
            <a:ext cx="9738360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1950" dirty="0">
                <a:solidFill>
                  <a:srgbClr val="80808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We manage the human layer so small frictions never become big ones.</a:t>
            </a:r>
            <a:endParaRPr lang="en-US" sz="1950" dirty="0"/>
          </a:p>
        </p:txBody>
      </p:sp>
      <p:sp>
        <p:nvSpPr>
          <p:cNvPr id="16" name="Shape 14"/>
          <p:cNvSpPr/>
          <p:nvPr/>
        </p:nvSpPr>
        <p:spPr>
          <a:xfrm>
            <a:off x="960120" y="7968996"/>
            <a:ext cx="246888" cy="246888"/>
          </a:xfrm>
          <a:prstGeom prst="rect">
            <a:avLst/>
          </a:prstGeom>
          <a:solidFill>
            <a:srgbClr val="00B0DC"/>
          </a:solidFill>
          <a:ln w="12700">
            <a:solidFill>
              <a:srgbClr val="00B0DC"/>
            </a:solidFill>
            <a:prstDash val="solid"/>
          </a:ln>
        </p:spPr>
        <p:txBody>
          <a:bodyPr/>
          <a:lstStyle/>
          <a:p>
            <a:endParaRPr lang="en-US" sz="2700"/>
          </a:p>
        </p:txBody>
      </p:sp>
      <p:sp>
        <p:nvSpPr>
          <p:cNvPr id="17" name="Text 15"/>
          <p:cNvSpPr/>
          <p:nvPr/>
        </p:nvSpPr>
        <p:spPr>
          <a:xfrm>
            <a:off x="1508760" y="7804404"/>
            <a:ext cx="9738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2550" b="1" dirty="0">
                <a:solidFill>
                  <a:srgbClr val="3A3C55"/>
                </a:solidFill>
                <a:latin typeface="Poppins Bold" pitchFamily="34" charset="0"/>
                <a:ea typeface="Poppins Bold" pitchFamily="34" charset="-122"/>
                <a:cs typeface="Poppins Bold" pitchFamily="34" charset="-120"/>
              </a:rPr>
              <a:t>Hire for the long arc</a:t>
            </a:r>
            <a:endParaRPr lang="en-US" sz="2550" dirty="0"/>
          </a:p>
        </p:txBody>
      </p:sp>
      <p:sp>
        <p:nvSpPr>
          <p:cNvPr id="18" name="Text 16"/>
          <p:cNvSpPr/>
          <p:nvPr/>
        </p:nvSpPr>
        <p:spPr>
          <a:xfrm>
            <a:off x="1508760" y="8325612"/>
            <a:ext cx="9738360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1950" dirty="0">
                <a:solidFill>
                  <a:srgbClr val="80808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Career professionals. Not gig workers. No multi-client double-dipping.</a:t>
            </a:r>
            <a:endParaRPr lang="en-US" sz="1950" dirty="0"/>
          </a:p>
        </p:txBody>
      </p:sp>
      <p:sp>
        <p:nvSpPr>
          <p:cNvPr id="19" name="Shape 17"/>
          <p:cNvSpPr/>
          <p:nvPr/>
        </p:nvSpPr>
        <p:spPr>
          <a:xfrm>
            <a:off x="11521440" y="4046220"/>
            <a:ext cx="27432" cy="4800600"/>
          </a:xfrm>
          <a:prstGeom prst="rect">
            <a:avLst/>
          </a:prstGeom>
          <a:solidFill>
            <a:srgbClr val="DDDDDD"/>
          </a:solidFill>
          <a:ln w="12700">
            <a:solidFill>
              <a:srgbClr val="DDDDDD"/>
            </a:solidFill>
            <a:prstDash val="solid"/>
          </a:ln>
        </p:spPr>
        <p:txBody>
          <a:bodyPr/>
          <a:lstStyle/>
          <a:p>
            <a:endParaRPr lang="en-US" sz="2700"/>
          </a:p>
        </p:txBody>
      </p:sp>
      <p:sp>
        <p:nvSpPr>
          <p:cNvPr id="20" name="Text 18"/>
          <p:cNvSpPr/>
          <p:nvPr/>
        </p:nvSpPr>
        <p:spPr>
          <a:xfrm>
            <a:off x="11864340" y="4046220"/>
            <a:ext cx="6103620" cy="7543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3900" b="1" dirty="0">
                <a:solidFill>
                  <a:srgbClr val="3A3C55"/>
                </a:solidFill>
                <a:latin typeface="Poppins Bold" pitchFamily="34" charset="0"/>
                <a:ea typeface="Poppins Bold" pitchFamily="34" charset="-122"/>
                <a:cs typeface="Poppins Bold" pitchFamily="34" charset="-120"/>
              </a:rPr>
              <a:t>What we ask of you</a:t>
            </a:r>
            <a:endParaRPr lang="en-US" sz="3900" dirty="0"/>
          </a:p>
        </p:txBody>
      </p:sp>
      <p:sp>
        <p:nvSpPr>
          <p:cNvPr id="21" name="Text 19"/>
          <p:cNvSpPr/>
          <p:nvPr/>
        </p:nvSpPr>
        <p:spPr>
          <a:xfrm>
            <a:off x="11864340" y="5074920"/>
            <a:ext cx="61036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2250" b="1" dirty="0">
                <a:solidFill>
                  <a:srgbClr val="3A3C55"/>
                </a:solidFill>
                <a:latin typeface="Poppins Bold" pitchFamily="34" charset="0"/>
                <a:ea typeface="Poppins Bold" pitchFamily="34" charset="-122"/>
                <a:cs typeface="Poppins Bold" pitchFamily="34" charset="-120"/>
              </a:rPr>
              <a:t>Treat the team like your team.</a:t>
            </a:r>
            <a:endParaRPr lang="en-US" sz="2250" dirty="0"/>
          </a:p>
        </p:txBody>
      </p:sp>
      <p:sp>
        <p:nvSpPr>
          <p:cNvPr id="22" name="Text 20"/>
          <p:cNvSpPr/>
          <p:nvPr/>
        </p:nvSpPr>
        <p:spPr>
          <a:xfrm>
            <a:off x="11864340" y="5623560"/>
            <a:ext cx="61036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1950" i="1" dirty="0">
                <a:solidFill>
                  <a:srgbClr val="80808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Same respect, same culture.</a:t>
            </a:r>
            <a:endParaRPr lang="en-US" sz="1950" dirty="0"/>
          </a:p>
        </p:txBody>
      </p:sp>
      <p:sp>
        <p:nvSpPr>
          <p:cNvPr id="23" name="Text 21"/>
          <p:cNvSpPr/>
          <p:nvPr/>
        </p:nvSpPr>
        <p:spPr>
          <a:xfrm>
            <a:off x="11864340" y="6515100"/>
            <a:ext cx="61036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2250" b="1" dirty="0">
                <a:solidFill>
                  <a:srgbClr val="3A3C55"/>
                </a:solidFill>
                <a:latin typeface="Poppins Bold" pitchFamily="34" charset="0"/>
                <a:ea typeface="Poppins Bold" pitchFamily="34" charset="-122"/>
                <a:cs typeface="Poppins Bold" pitchFamily="34" charset="-120"/>
              </a:rPr>
              <a:t>Invest emotionally.</a:t>
            </a:r>
            <a:endParaRPr lang="en-US" sz="2250" dirty="0"/>
          </a:p>
        </p:txBody>
      </p:sp>
      <p:sp>
        <p:nvSpPr>
          <p:cNvPr id="24" name="Text 22"/>
          <p:cNvSpPr/>
          <p:nvPr/>
        </p:nvSpPr>
        <p:spPr>
          <a:xfrm>
            <a:off x="11864340" y="7063740"/>
            <a:ext cx="61036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1950" i="1" dirty="0">
                <a:solidFill>
                  <a:srgbClr val="80808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They notice when you do.</a:t>
            </a:r>
            <a:endParaRPr lang="en-US" sz="1950" dirty="0"/>
          </a:p>
        </p:txBody>
      </p:sp>
      <p:sp>
        <p:nvSpPr>
          <p:cNvPr id="25" name="Text 23"/>
          <p:cNvSpPr/>
          <p:nvPr/>
        </p:nvSpPr>
        <p:spPr>
          <a:xfrm>
            <a:off x="11864340" y="7955280"/>
            <a:ext cx="61036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2250" b="1" dirty="0">
                <a:solidFill>
                  <a:srgbClr val="3A3C55"/>
                </a:solidFill>
                <a:latin typeface="Poppins Bold" pitchFamily="34" charset="0"/>
                <a:ea typeface="Poppins Bold" pitchFamily="34" charset="-122"/>
                <a:cs typeface="Poppins Bold" pitchFamily="34" charset="-120"/>
              </a:rPr>
              <a:t>Communicate directly.</a:t>
            </a:r>
            <a:endParaRPr lang="en-US" sz="2250" dirty="0"/>
          </a:p>
        </p:txBody>
      </p:sp>
      <p:sp>
        <p:nvSpPr>
          <p:cNvPr id="26" name="Text 24"/>
          <p:cNvSpPr/>
          <p:nvPr/>
        </p:nvSpPr>
        <p:spPr>
          <a:xfrm>
            <a:off x="11864340" y="8503920"/>
            <a:ext cx="61036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1950" i="1" dirty="0">
                <a:solidFill>
                  <a:srgbClr val="80808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We fix things together.</a:t>
            </a:r>
            <a:endParaRPr lang="en-US" sz="1950" dirty="0"/>
          </a:p>
        </p:txBody>
      </p:sp>
      <p:sp>
        <p:nvSpPr>
          <p:cNvPr id="27" name="Text 25"/>
          <p:cNvSpPr/>
          <p:nvPr/>
        </p:nvSpPr>
        <p:spPr>
          <a:xfrm>
            <a:off x="822960" y="8983980"/>
            <a:ext cx="16637508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2400" i="1" dirty="0">
                <a:solidFill>
                  <a:srgbClr val="3A3C55"/>
                </a:solidFill>
                <a:latin typeface="Poppins Medium" pitchFamily="34" charset="0"/>
                <a:ea typeface="Poppins Medium" pitchFamily="34" charset="-122"/>
                <a:cs typeface="Poppins Medium" pitchFamily="34" charset="-120"/>
              </a:rPr>
              <a:t>This is the contract that makes 93% CSAT possible. Both halves matter.</a:t>
            </a:r>
            <a:endParaRPr lang="en-US" sz="2400" dirty="0"/>
          </a:p>
        </p:txBody>
      </p:sp>
      <p:sp>
        <p:nvSpPr>
          <p:cNvPr id="29" name="Shape 27"/>
          <p:cNvSpPr/>
          <p:nvPr/>
        </p:nvSpPr>
        <p:spPr>
          <a:xfrm>
            <a:off x="17762220" y="1645920"/>
            <a:ext cx="521208" cy="1645920"/>
          </a:xfrm>
          <a:prstGeom prst="rect">
            <a:avLst/>
          </a:prstGeom>
          <a:solidFill>
            <a:srgbClr val="B8E5F2"/>
          </a:solidFill>
          <a:ln w="12700">
            <a:solidFill>
              <a:srgbClr val="B8E5F2"/>
            </a:solidFill>
            <a:prstDash val="solid"/>
          </a:ln>
        </p:spPr>
        <p:txBody>
          <a:bodyPr/>
          <a:lstStyle/>
          <a:p>
            <a:endParaRPr lang="en-US" sz="2700"/>
          </a:p>
        </p:txBody>
      </p:sp>
      <p:sp>
        <p:nvSpPr>
          <p:cNvPr id="30" name="Text 28"/>
          <p:cNvSpPr/>
          <p:nvPr/>
        </p:nvSpPr>
        <p:spPr>
          <a:xfrm>
            <a:off x="685800" y="9669780"/>
            <a:ext cx="5486400" cy="4800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2100" b="1" dirty="0">
                <a:solidFill>
                  <a:srgbClr val="80808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Global Talent Delivered</a:t>
            </a:r>
            <a:endParaRPr lang="en-US" sz="2100" dirty="0"/>
          </a:p>
        </p:txBody>
      </p:sp>
      <p:sp>
        <p:nvSpPr>
          <p:cNvPr id="31" name="Text 29"/>
          <p:cNvSpPr/>
          <p:nvPr/>
        </p:nvSpPr>
        <p:spPr>
          <a:xfrm>
            <a:off x="16870680" y="9669780"/>
            <a:ext cx="1097280" cy="4800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/>
            <a:r>
              <a:rPr lang="en-US" dirty="0">
                <a:solidFill>
                  <a:srgbClr val="80808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&lt; D &gt;</a:t>
            </a:r>
            <a:endParaRPr lang="en-US" dirty="0"/>
          </a:p>
        </p:txBody>
      </p:sp>
      <p:sp>
        <p:nvSpPr>
          <p:cNvPr id="32" name="Freeform 11">
            <a:extLst>
              <a:ext uri="{FF2B5EF4-FFF2-40B4-BE49-F238E27FC236}">
                <a16:creationId xmlns:a16="http://schemas.microsoft.com/office/drawing/2014/main" id="{34B80847-10D1-A88C-8107-07BE9162E84F}"/>
              </a:ext>
            </a:extLst>
          </p:cNvPr>
          <p:cNvSpPr/>
          <p:nvPr/>
        </p:nvSpPr>
        <p:spPr>
          <a:xfrm>
            <a:off x="14242086" y="463095"/>
            <a:ext cx="3474414" cy="786955"/>
          </a:xfrm>
          <a:custGeom>
            <a:avLst/>
            <a:gdLst/>
            <a:ahLst/>
            <a:cxnLst/>
            <a:rect l="l" t="t" r="r" b="b"/>
            <a:pathLst>
              <a:path w="3474414" h="786955">
                <a:moveTo>
                  <a:pt x="0" y="0"/>
                </a:moveTo>
                <a:lnTo>
                  <a:pt x="3474414" y="0"/>
                </a:lnTo>
                <a:lnTo>
                  <a:pt x="3474414" y="786955"/>
                </a:lnTo>
                <a:lnTo>
                  <a:pt x="0" y="78695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A3C5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631095" y="2726054"/>
            <a:ext cx="15025809" cy="48157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559"/>
              </a:lnSpc>
            </a:pPr>
            <a:r>
              <a:rPr lang="en-US" sz="5399" dirty="0">
                <a:solidFill>
                  <a:srgbClr val="FFFFFF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This isn't a cost-cutting exercise. </a:t>
            </a:r>
          </a:p>
          <a:p>
            <a:pPr algn="ctr">
              <a:lnSpc>
                <a:spcPts val="7559"/>
              </a:lnSpc>
            </a:pPr>
            <a:r>
              <a:rPr lang="en-US" sz="5399" dirty="0">
                <a:solidFill>
                  <a:srgbClr val="FFFFFF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It's a </a:t>
            </a:r>
            <a:r>
              <a:rPr lang="en-US" sz="5399" b="1" dirty="0">
                <a:solidFill>
                  <a:srgbClr val="FFFFFF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growth strategy</a:t>
            </a:r>
            <a:r>
              <a:rPr lang="en-US" sz="5399" dirty="0">
                <a:solidFill>
                  <a:srgbClr val="FFFFFF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.​</a:t>
            </a:r>
          </a:p>
          <a:p>
            <a:pPr algn="ctr">
              <a:lnSpc>
                <a:spcPts val="7559"/>
              </a:lnSpc>
            </a:pPr>
            <a:endParaRPr lang="en-US" sz="5399" dirty="0">
              <a:solidFill>
                <a:srgbClr val="FFFFFF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  <a:p>
            <a:pPr algn="ctr">
              <a:lnSpc>
                <a:spcPts val="7559"/>
              </a:lnSpc>
            </a:pPr>
            <a:r>
              <a:rPr lang="en-US" sz="5399" b="1" dirty="0">
                <a:solidFill>
                  <a:srgbClr val="FFFFFF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Freeing people costs unlocks the capital </a:t>
            </a:r>
            <a:r>
              <a:rPr lang="en-US" sz="5399" dirty="0">
                <a:solidFill>
                  <a:srgbClr val="FFFFFF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your next phase requires.​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A3C5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713316" y="980358"/>
            <a:ext cx="10488083" cy="102342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430"/>
              </a:lnSpc>
            </a:pPr>
            <a:r>
              <a:rPr lang="en-US" sz="6022" b="1" dirty="0">
                <a:solidFill>
                  <a:srgbClr val="FFFFFF"/>
                </a:solidFill>
                <a:latin typeface="Hanken Grotesk Bold"/>
                <a:ea typeface="Hanken Grotesk Bold"/>
                <a:cs typeface="Hanken Grotesk Bold"/>
                <a:sym typeface="Hanken Grotesk Bold"/>
              </a:rPr>
              <a:t>Let’s build your dream team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28700" y="2068981"/>
            <a:ext cx="15506700" cy="71245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5881"/>
              </a:lnSpc>
            </a:pPr>
            <a:r>
              <a:rPr lang="en-US" sz="4200" i="1" dirty="0">
                <a:solidFill>
                  <a:srgbClr val="FFFFFF"/>
                </a:solidFill>
                <a:latin typeface="Montserrat Italics"/>
                <a:ea typeface="Montserrat Italics"/>
                <a:cs typeface="Montserrat Italics"/>
                <a:sym typeface="Montserrat Italics"/>
              </a:rPr>
              <a:t>Come find us. We want to understand your operation.​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05509" y="4396879"/>
            <a:ext cx="11010900" cy="5664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480"/>
              </a:lnSpc>
            </a:pPr>
            <a:r>
              <a:rPr lang="en-US" sz="3200" b="1" dirty="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Customer Support , Back-Office &amp; Billing Teams​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61830" y="5466195"/>
            <a:ext cx="8839200" cy="5495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480"/>
              </a:lnSpc>
            </a:pPr>
            <a:r>
              <a:rPr lang="en-US" sz="3200" b="1" dirty="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Bespoke Custom-Built Teams ​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028700" y="6596969"/>
            <a:ext cx="7353300" cy="5664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480"/>
              </a:lnSpc>
            </a:pPr>
            <a:r>
              <a:rPr lang="en-US" sz="3200" b="1" dirty="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Let’s Improve EBITDA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02C6EDB6-375E-B5B5-E3A8-D19B5DABB0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41701" y="3623470"/>
            <a:ext cx="4193236" cy="4234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0">
            <a:extLst>
              <a:ext uri="{FF2B5EF4-FFF2-40B4-BE49-F238E27FC236}">
                <a16:creationId xmlns:a16="http://schemas.microsoft.com/office/drawing/2014/main" id="{14A63437-2E12-B84D-4466-210C5DF339AB}"/>
              </a:ext>
            </a:extLst>
          </p:cNvPr>
          <p:cNvSpPr txBox="1"/>
          <p:nvPr/>
        </p:nvSpPr>
        <p:spPr>
          <a:xfrm>
            <a:off x="12741701" y="8218019"/>
            <a:ext cx="4499331" cy="12750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sz="2400" dirty="0">
                <a:solidFill>
                  <a:schemeClr val="bg1"/>
                </a:solidFill>
                <a:latin typeface="Montserrat"/>
                <a:ea typeface="Montserrat"/>
                <a:cs typeface="Montserrat"/>
                <a:sym typeface="Montserrat"/>
              </a:rPr>
              <a:t>https://</a:t>
            </a:r>
            <a:r>
              <a:rPr lang="en-US" sz="2400" dirty="0" err="1">
                <a:solidFill>
                  <a:schemeClr val="bg1"/>
                </a:solidFill>
                <a:latin typeface="Montserrat"/>
                <a:ea typeface="Montserrat"/>
                <a:cs typeface="Montserrat"/>
                <a:sym typeface="Montserrat"/>
              </a:rPr>
              <a:t>ladmins.com</a:t>
            </a:r>
            <a:endParaRPr lang="en-US" sz="2400" dirty="0">
              <a:solidFill>
                <a:schemeClr val="bg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ctr">
              <a:lnSpc>
                <a:spcPts val="3359"/>
              </a:lnSpc>
            </a:pPr>
            <a:r>
              <a:rPr lang="en-US" sz="2400" dirty="0">
                <a:solidFill>
                  <a:schemeClr val="bg1"/>
                </a:solidFill>
                <a:latin typeface="Montserrat"/>
                <a:ea typeface="Montserrat"/>
                <a:cs typeface="Montserrat"/>
                <a:sym typeface="Montserrat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zaur@ladmins.com</a:t>
            </a:r>
            <a:endParaRPr lang="en-US" sz="2400" dirty="0">
              <a:solidFill>
                <a:schemeClr val="bg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ctr">
              <a:lnSpc>
                <a:spcPts val="3359"/>
              </a:lnSpc>
            </a:pPr>
            <a:r>
              <a:rPr lang="en-US" sz="2400" dirty="0">
                <a:solidFill>
                  <a:schemeClr val="bg1"/>
                </a:solidFill>
                <a:latin typeface="Montserrat"/>
                <a:ea typeface="Montserrat"/>
                <a:cs typeface="Montserrat"/>
                <a:sym typeface="Montserrat"/>
              </a:rPr>
              <a:t>Find us here at MVNO Nation​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7956</TotalTime>
  <Words>2132</Words>
  <Application>Microsoft Macintosh PowerPoint</Application>
  <PresentationFormat>Custom</PresentationFormat>
  <Paragraphs>335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9" baseType="lpstr">
      <vt:lpstr>Poppins</vt:lpstr>
      <vt:lpstr>Hanken Grotesk</vt:lpstr>
      <vt:lpstr>Hanken Grotesk Bold</vt:lpstr>
      <vt:lpstr>Poppins Italics</vt:lpstr>
      <vt:lpstr>Arial</vt:lpstr>
      <vt:lpstr>Poppins Medium</vt:lpstr>
      <vt:lpstr>Calibri</vt:lpstr>
      <vt:lpstr>Montserrat</vt:lpstr>
      <vt:lpstr>Montserrat Italics</vt:lpstr>
      <vt:lpstr>Poppins 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MVNO Presentation Deck</dc:title>
  <cp:lastModifiedBy>Zaur Lachuev</cp:lastModifiedBy>
  <cp:revision>10</cp:revision>
  <dcterms:created xsi:type="dcterms:W3CDTF">2006-08-16T00:00:00Z</dcterms:created>
  <dcterms:modified xsi:type="dcterms:W3CDTF">2026-04-28T21:51:07Z</dcterms:modified>
  <dc:identifier>DAHG3tLRWkw</dc:identifier>
</cp:coreProperties>
</file>