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0A_0.xml" ContentType="application/vnd.ms-powerpoint.comments+xml"/>
  <Override PartName="/ppt/notesSlides/notesSlide11.xml" ContentType="application/vnd.openxmlformats-officedocument.presentationml.notesSlide+xml"/>
  <Override PartName="/ppt/comments/modernComment_109_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6"/>
  </p:notesMasterIdLst>
  <p:sldIdLst>
    <p:sldId id="267" r:id="rId5"/>
    <p:sldId id="257" r:id="rId6"/>
    <p:sldId id="258" r:id="rId7"/>
    <p:sldId id="259" r:id="rId8"/>
    <p:sldId id="260" r:id="rId9"/>
    <p:sldId id="261" r:id="rId10"/>
    <p:sldId id="262" r:id="rId11"/>
    <p:sldId id="270" r:id="rId12"/>
    <p:sldId id="264" r:id="rId13"/>
    <p:sldId id="266" r:id="rId14"/>
    <p:sldId id="265" r:id="rId1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5AF914-68A7-B601-CDC0-A7E443D2D0AC}" name="Veron Singh" initials="VS" userId="S::Vsingh604@ignitiongroup.co.za::023b13c4-9548-453d-9897-fd36a2991303" providerId="AD"/>
  <p188:author id="{06DA3672-F785-1F29-F388-27C507DA13FB}" name="Diana Correia" initials="DC" userId="S::Dcorre094@ignitiongroup.co.za::4072caac-e12f-43bb-95a2-b6d636b3d9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18E05-7FD3-4941-94C8-8FBC44E79076}" v="3" dt="2026-06-05T11:23:25.674"/>
    <p1510:client id="{5FD6ADB3-EFD6-4912-BD30-1C5A715D27D5}" v="5" dt="2026-06-04T14:34:43.080"/>
    <p1510:client id="{D0BC4C42-B01C-40C1-9711-F31EED9CD27B}" v="36" dt="2026-06-04T16:04:51.224"/>
    <p1510:client id="{D2013677-347D-4A66-BFB3-6988212C6BFE}" v="366" dt="2026-06-04T12:34:34.3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09" autoAdjust="0"/>
  </p:normalViewPr>
  <p:slideViewPr>
    <p:cSldViewPr snapToGrid="0">
      <p:cViewPr varScale="1">
        <p:scale>
          <a:sx n="36" d="100"/>
          <a:sy n="36" d="100"/>
        </p:scale>
        <p:origin x="1152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0" d="100"/>
          <a:sy n="70" d="100"/>
        </p:scale>
        <p:origin x="48" y="-19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Correia" userId="4072caac-e12f-43bb-95a2-b6d636b3d93d" providerId="ADAL" clId="{27B9509B-AAB3-48C9-A91A-03FC9D502EFA}"/>
    <pc:docChg chg="modSld">
      <pc:chgData name="Diana Correia" userId="4072caac-e12f-43bb-95a2-b6d636b3d93d" providerId="ADAL" clId="{27B9509B-AAB3-48C9-A91A-03FC9D502EFA}" dt="2026-06-05T11:23:48.605" v="59" actId="20577"/>
      <pc:docMkLst>
        <pc:docMk/>
      </pc:docMkLst>
      <pc:sldChg chg="modSp mod">
        <pc:chgData name="Diana Correia" userId="4072caac-e12f-43bb-95a2-b6d636b3d93d" providerId="ADAL" clId="{27B9509B-AAB3-48C9-A91A-03FC9D502EFA}" dt="2026-06-05T11:23:48.605" v="59" actId="20577"/>
        <pc:sldMkLst>
          <pc:docMk/>
          <pc:sldMk cId="0" sldId="257"/>
        </pc:sldMkLst>
        <pc:spChg chg="mod">
          <ac:chgData name="Diana Correia" userId="4072caac-e12f-43bb-95a2-b6d636b3d93d" providerId="ADAL" clId="{27B9509B-AAB3-48C9-A91A-03FC9D502EFA}" dt="2026-06-05T11:23:48.605" v="59" actId="20577"/>
          <ac:spMkLst>
            <pc:docMk/>
            <pc:sldMk cId="0" sldId="257"/>
            <ac:spMk id="27" creationId="{00000000-0000-0000-0000-000000000000}"/>
          </ac:spMkLst>
        </pc:spChg>
      </pc:sldChg>
      <pc:sldChg chg="modSp mod">
        <pc:chgData name="Diana Correia" userId="4072caac-e12f-43bb-95a2-b6d636b3d93d" providerId="ADAL" clId="{27B9509B-AAB3-48C9-A91A-03FC9D502EFA}" dt="2026-06-05T09:10:20.122" v="0" actId="13926"/>
        <pc:sldMkLst>
          <pc:docMk/>
          <pc:sldMk cId="0" sldId="259"/>
        </pc:sldMkLst>
        <pc:spChg chg="mod">
          <ac:chgData name="Diana Correia" userId="4072caac-e12f-43bb-95a2-b6d636b3d93d" providerId="ADAL" clId="{27B9509B-AAB3-48C9-A91A-03FC9D502EFA}" dt="2026-06-05T09:10:20.122" v="0" actId="13926"/>
          <ac:spMkLst>
            <pc:docMk/>
            <pc:sldMk cId="0" sldId="259"/>
            <ac:spMk id="30" creationId="{00000000-0000-0000-0000-000000000000}"/>
          </ac:spMkLst>
        </pc:spChg>
      </pc:sldChg>
      <pc:sldChg chg="modSp mod">
        <pc:chgData name="Diana Correia" userId="4072caac-e12f-43bb-95a2-b6d636b3d93d" providerId="ADAL" clId="{27B9509B-AAB3-48C9-A91A-03FC9D502EFA}" dt="2026-06-05T09:12:00.282" v="48" actId="1076"/>
        <pc:sldMkLst>
          <pc:docMk/>
          <pc:sldMk cId="0" sldId="260"/>
        </pc:sldMkLst>
        <pc:spChg chg="mod">
          <ac:chgData name="Diana Correia" userId="4072caac-e12f-43bb-95a2-b6d636b3d93d" providerId="ADAL" clId="{27B9509B-AAB3-48C9-A91A-03FC9D502EFA}" dt="2026-06-05T09:12:00.282" v="48" actId="1076"/>
          <ac:spMkLst>
            <pc:docMk/>
            <pc:sldMk cId="0" sldId="260"/>
            <ac:spMk id="4" creationId="{00000000-0000-0000-0000-000000000000}"/>
          </ac:spMkLst>
        </pc:spChg>
      </pc:sldChg>
    </pc:docChg>
  </pc:docChgLst>
</pc:chgInfo>
</file>

<file path=ppt/comments/modernComment_10A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8C1DD06-48FE-4703-B93B-CAEE6CEB05FE}" authorId="{06DA3672-F785-1F29-F388-27C507DA13FB}" created="2026-06-04T11:38:50.224">
    <pc:sldMkLst xmlns:pc="http://schemas.microsoft.com/office/powerpoint/2013/main/command">
      <pc:docMk/>
      <pc:sldMk cId="0" sldId="266"/>
    </pc:sldMkLst>
    <p188:txBody>
      <a:bodyPr/>
      <a:lstStyle/>
      <a:p>
        <a:r>
          <a:rPr lang="en-ZA"/>
          <a:t>Icons or bigger headings - something to close off</a:t>
        </a:r>
      </a:p>
    </p188:txBody>
  </p188:cm>
</p188:cmLst>
</file>

<file path=ppt/comments/modernComment_109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E18C3B-1749-4D8E-B373-196889309021}" authorId="{06DA3672-F785-1F29-F388-27C507DA13FB}" created="2026-06-04T11:39:13.597">
    <pc:sldMkLst xmlns:pc="http://schemas.microsoft.com/office/powerpoint/2013/main/command">
      <pc:docMk/>
      <pc:sldMk cId="0" sldId="265"/>
    </pc:sldMkLst>
    <p188:txBody>
      <a:bodyPr/>
      <a:lstStyle/>
      <a:p>
        <a:r>
          <a:rPr lang="en-ZA"/>
          <a:t>Dark blue slide with thank you and small logo at the bottom right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209A7-3E9B-4F28-961E-D2FE630F9F62}" type="datetimeFigureOut">
              <a:t>6/8/2026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36B39-2394-4BD4-91C5-83D5CAC01B1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45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Good morning </a:t>
            </a:r>
          </a:p>
          <a:p>
            <a:endParaRPr lang="en-GB" dirty="0"/>
          </a:p>
          <a:p>
            <a:r>
              <a:rPr lang="en-GB" dirty="0"/>
              <a:t>I’m Veron Singh from MVN-X — South Africa's leading MVNO enabler — 10 years experience in this sector, MVNO + MVNE</a:t>
            </a:r>
          </a:p>
          <a:p>
            <a:endParaRPr lang="en-GB" dirty="0"/>
          </a:p>
          <a:p>
            <a:r>
              <a:rPr lang="en-GB" dirty="0"/>
              <a:t>I BELIEVE We're at an incredible moment for MVNOs in Africa. The infrastructure is maturing. The digital economy is growing. The appetite to enter the GAME has never been stronger.</a:t>
            </a:r>
          </a:p>
          <a:p>
            <a:endParaRPr lang="en-GB" dirty="0"/>
          </a:p>
          <a:p>
            <a:r>
              <a:rPr lang="en-GB" dirty="0"/>
              <a:t>The question isn't whether there's an opportunity. The question is whether your MVNO is built to capture it.</a:t>
            </a:r>
          </a:p>
          <a:p>
            <a:endParaRPr lang="en-GB" dirty="0"/>
          </a:p>
          <a:p>
            <a:r>
              <a:rPr lang="en-GB" dirty="0"/>
              <a:t>That gap — between launching and winning — is exactly what we're going to talk about today.</a:t>
            </a:r>
          </a:p>
          <a:p>
            <a:endParaRPr lang="en-GB" dirty="0"/>
          </a:p>
          <a:p>
            <a:r>
              <a:rPr lang="en-GB" dirty="0"/>
              <a:t>this is Beyond Launch.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There are four things that separate MVNOs that win from MVNOs that struggle.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First: your Technology Platform. Not the sexiest topic, but it determines whether everything else is even possible.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Second: Operational Execution. This is where most MVNOs lose the battle — not on strategy, but in the day-to-day.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Third: Building a Rich Ecosystem. Connectivity alone won't hold a customer. The winners build platforms.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And fourth: Choosing the right Partnerships. Because no MVNO wins alone.</a:t>
            </a:r>
          </a:p>
          <a:p>
            <a:r>
              <a:rPr lang="en-ZA" dirty="0"/>
              <a:t> 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7132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Here's the hard truth about technology: it's a hygiene factor. Everyone needs it. It won't differentiate you.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Every rand you spend on platform maintenance is a rand you're not spending on customer growth.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MVNOs fall in love with building their own stack. High capex. Long cycles. Integration complexity. Ongoing maintenance — without the operational know-how to back it up.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The right platform opens the door. But what you do once you're inside is what determines whether you win.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And that's precisely why the MVNE model exists — to remove that burden from you, so you can focus on what actually creates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1373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 what does a winning platform actually look like? There essentials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Real-time charging and billing </a:t>
            </a:r>
            <a:r>
              <a:rPr lang="en-GB" dirty="0"/>
              <a:t>— prepaid, postpaid, hybrid. One seamless experience for the customer. Not batch. Not near-real-time. Real-time.</a:t>
            </a:r>
          </a:p>
          <a:p>
            <a:endParaRPr lang="en-GB" dirty="0"/>
          </a:p>
          <a:p>
            <a:r>
              <a:rPr lang="en-GB" b="1" dirty="0"/>
              <a:t>Multi-market capability. </a:t>
            </a:r>
            <a:r>
              <a:rPr lang="en-GB" dirty="0"/>
              <a:t>If you have any ambition beyond your home market your platform needs to support it from day one.</a:t>
            </a:r>
          </a:p>
          <a:p>
            <a:endParaRPr lang="en-GB" b="1" dirty="0"/>
          </a:p>
          <a:p>
            <a:r>
              <a:rPr lang="en-GB" b="1" dirty="0"/>
              <a:t>Omni-channel capability</a:t>
            </a:r>
            <a:r>
              <a:rPr lang="en-GB" dirty="0"/>
              <a:t> — your CRM, loyalty engine, and digital channels connected without bespoke builds every time.</a:t>
            </a:r>
          </a:p>
          <a:p>
            <a:endParaRPr lang="en-GB" dirty="0"/>
          </a:p>
          <a:p>
            <a:r>
              <a:rPr lang="en-GB" b="1" dirty="0"/>
              <a:t>Product, carrier, and service agnosticism. </a:t>
            </a:r>
            <a:r>
              <a:rPr lang="en-GB" dirty="0"/>
              <a:t>You need the flexibility to grow, pivot, and partner without being locked in.</a:t>
            </a:r>
          </a:p>
          <a:p>
            <a:endParaRPr lang="en-GB" dirty="0"/>
          </a:p>
          <a:p>
            <a:r>
              <a:rPr lang="en-GB" b="1" dirty="0"/>
              <a:t>Regulatory and compliance </a:t>
            </a:r>
            <a:r>
              <a:rPr lang="en-GB" dirty="0"/>
              <a:t>controls baked in natively. RICA, ICASA, number portability — these cannot be afterthoughts.</a:t>
            </a:r>
          </a:p>
          <a:p>
            <a:endParaRPr lang="en-GB" dirty="0"/>
          </a:p>
          <a:p>
            <a:r>
              <a:rPr lang="en-GB" dirty="0"/>
              <a:t>And </a:t>
            </a:r>
            <a:r>
              <a:rPr lang="en-GB" b="1" dirty="0"/>
              <a:t>digital-first assets</a:t>
            </a:r>
            <a:r>
              <a:rPr lang="en-GB" dirty="0"/>
              <a:t>: </a:t>
            </a:r>
            <a:r>
              <a:rPr lang="en-GB" dirty="0" err="1"/>
              <a:t>eSIM</a:t>
            </a:r>
            <a:r>
              <a:rPr lang="en-GB" dirty="0"/>
              <a:t>, self-service via app, USSD, WhatsApp. These reduce your cost-to-serve while improving the customer experience.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5997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b="1" dirty="0"/>
              <a:t>You know what I've learned after enabling MVNOs across South Africa?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Most MVNOs underestimate this. They get the technology right, they launch and then six months in they’re drowning in operational activity. 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The MVNOs that scale — the ones that are still winning have operational excellence, not just technical capability.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What does that look like in practice? </a:t>
            </a:r>
          </a:p>
          <a:p>
            <a:r>
              <a:rPr lang="en-ZA" dirty="0"/>
              <a:t> </a:t>
            </a:r>
          </a:p>
          <a:p>
            <a:pPr lvl="0"/>
            <a:r>
              <a:rPr lang="en-ZA" b="1" dirty="0"/>
              <a:t>Customer care — </a:t>
            </a:r>
            <a:r>
              <a:rPr lang="en-ZA" dirty="0"/>
              <a:t>end-to-end, across voice, digital, and self-service, handling queries and escalations at scale.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Billing and collections </a:t>
            </a:r>
            <a:r>
              <a:rPr lang="en-ZA" dirty="0"/>
              <a:t>— a robust framework that prevents revenue leakage and protects customers from bill shock.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Revenue assurance </a:t>
            </a:r>
            <a:r>
              <a:rPr lang="en-ZA" dirty="0"/>
              <a:t>— continuous monitoring and reconciliation so you know every rand that’s owed to you is actually coming in.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Logistics and SIM fulfilment </a:t>
            </a:r>
            <a:r>
              <a:rPr lang="en-ZA" dirty="0"/>
              <a:t>— because distribution is a competitive weapon, not a back-office function.</a:t>
            </a:r>
          </a:p>
          <a:p>
            <a:pPr lvl="0"/>
            <a:endParaRPr lang="en-ZA" b="1" dirty="0"/>
          </a:p>
          <a:p>
            <a:pPr lvl="0"/>
            <a:r>
              <a:rPr lang="en-ZA" b="1" dirty="0"/>
              <a:t>Regulatory compliance </a:t>
            </a:r>
            <a:r>
              <a:rPr lang="en-ZA" dirty="0"/>
              <a:t>— RICA, number portability, ICASA reporting — built in, not bolted on.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Sales support </a:t>
            </a:r>
            <a:r>
              <a:rPr lang="en-ZA" dirty="0"/>
              <a:t>— channel enablement, dealer training, commission processing — the engine room of your growth.</a:t>
            </a:r>
          </a:p>
          <a:p>
            <a:r>
              <a:rPr lang="en-ZA" b="1" dirty="0"/>
              <a:t> </a:t>
            </a:r>
          </a:p>
          <a:p>
            <a:r>
              <a:rPr lang="en-ZA" b="1" dirty="0"/>
              <a:t>These aren't exciting. But they're the difference between a telco that grows and one that bleeds.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3617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b="1" dirty="0"/>
              <a:t>Connectivity is the foundation. But the ecosystem is where growth happens.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The MVNOs that win don't just sell SIM cards. They build platforms that become indispensable to their customers' daily lives.</a:t>
            </a:r>
          </a:p>
          <a:p>
            <a:r>
              <a:rPr lang="en-ZA" dirty="0"/>
              <a:t> </a:t>
            </a:r>
          </a:p>
          <a:p>
            <a:r>
              <a:rPr lang="en-ZA" b="1" dirty="0"/>
              <a:t>What does ecosystem look like in practice?</a:t>
            </a:r>
          </a:p>
          <a:p>
            <a:r>
              <a:rPr lang="en-ZA" dirty="0"/>
              <a:t> </a:t>
            </a:r>
          </a:p>
          <a:p>
            <a:pPr lvl="0"/>
            <a:r>
              <a:rPr lang="en-ZA" b="1" dirty="0"/>
              <a:t>Financial services: </a:t>
            </a:r>
            <a:r>
              <a:rPr lang="en-ZA" dirty="0"/>
              <a:t>banking, insurance, and mobile wallet integration. In Africa, where financial inclusion is still a massive opportunity, this is not a nice-to-have.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Customer Value Management: </a:t>
            </a:r>
            <a:r>
              <a:rPr lang="en-ZA" dirty="0"/>
              <a:t>using usage data to power personalised offers, predict churn, and make smarter commercial decisions in real time.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Digital lifestyle: </a:t>
            </a:r>
            <a:r>
              <a:rPr lang="en-ZA" dirty="0"/>
              <a:t>health, entertainment, education — services that give customers a daily reason to engage with your brand beyond their airtime balance.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Business services: </a:t>
            </a:r>
            <a:r>
              <a:rPr lang="en-ZA" dirty="0"/>
              <a:t>enterprise and SME connectivity. B2B revenue is often where the margin lives.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Rewards and loyalty: </a:t>
            </a:r>
            <a:r>
              <a:rPr lang="en-ZA" dirty="0"/>
              <a:t>points-based programmes and tiered rewards that convert one-time buyers into long-term customers.</a:t>
            </a:r>
          </a:p>
          <a:p>
            <a:r>
              <a:rPr lang="en-ZA" dirty="0"/>
              <a:t> </a:t>
            </a:r>
          </a:p>
          <a:p>
            <a:r>
              <a:rPr lang="en-ZA" b="1" dirty="0"/>
              <a:t>The question to answer: </a:t>
            </a:r>
            <a:r>
              <a:rPr lang="en-ZA" dirty="0"/>
              <a:t>when my customer wakes up tomorrow morning, how many times will they interact with my brand before they go to sleep?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336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b="1" dirty="0"/>
              <a:t>Everything I've described — the platform, the operations, the ecosystem — none of it is simple to build and run on your own.</a:t>
            </a:r>
          </a:p>
          <a:p>
            <a:r>
              <a:rPr lang="en-ZA" b="1" dirty="0"/>
              <a:t> </a:t>
            </a:r>
          </a:p>
          <a:p>
            <a:r>
              <a:rPr lang="en-ZA" b="1" dirty="0"/>
              <a:t>Which is why your choice of partner is arguably the most important decision an MVNO makes.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The right partner doesn't just hand you a technical platform and wish you luck. They manage the complexity — so you can focus on what actually creates competitive advantage.</a:t>
            </a:r>
          </a:p>
          <a:p>
            <a:r>
              <a:rPr lang="en-ZA" dirty="0"/>
              <a:t> </a:t>
            </a:r>
          </a:p>
          <a:p>
            <a:r>
              <a:rPr lang="en-ZA" b="1" dirty="0"/>
              <a:t>Your brand and customer experience. Your sales and revenue generation. Your product and pricing.</a:t>
            </a:r>
          </a:p>
          <a:p>
            <a:endParaRPr lang="en-ZA" b="1" dirty="0"/>
          </a:p>
          <a:p>
            <a:r>
              <a:rPr lang="en-ZA" b="1" dirty="0"/>
              <a:t>A good partner handles : 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the infrastructure, platform technology, network operations, billing, customer care, fraud management, regulatory compliance, logistics, SIM fulfilment.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This is the difference between a platform provider and a true partner, </a:t>
            </a:r>
          </a:p>
          <a:p>
            <a:endParaRPr lang="en-ZA" dirty="0"/>
          </a:p>
          <a:p>
            <a:r>
              <a:rPr lang="en-ZA" b="1" dirty="0"/>
              <a:t>This is what separates companies that enable MVNOs from companies that truly enable MVNO success.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8434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b="1" dirty="0"/>
              <a:t>At MVN-X, everything I've described is what we've built 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We start where it matters: commercial consulting. Feasibility, business case development, CVP architecture, go-to-market strategy — grounded in African market realities. 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Our platform is fully agnostic — carrier agnostic, product agnostic, market agnostic — with multi-tenant, multi-market capability and an API-first integration layer.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We provide BI and CVM tools — customer value management, rewards engines, loyalty frameworks — the things that actually reduce churn and lift ARPU.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End-to-end billing, collections, and revenue assurance — from consumer billing to complex wholesale reconciliation.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Channel support through telesales, face-to-face, and digital acquisition, with distribution through a wide partner network.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And lastly a beyond-telco product suite — financial services, insurance, VAS, Entertainment &amp; Lifestyle products - extending your revenue well beyond core connectivity.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3493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Behind everything we do is a rich ecosystem of integrated partners — each one enhancing what we can deliver to an MVNO brand.</a:t>
            </a:r>
          </a:p>
          <a:p>
            <a:endParaRPr lang="en-GB" b="1" dirty="0"/>
          </a:p>
          <a:p>
            <a:r>
              <a:rPr lang="en-GB" b="1" dirty="0"/>
              <a:t>C X  - Acquisition – Infield, Telesales, Customer care (branded) , Warehousing and </a:t>
            </a:r>
            <a:r>
              <a:rPr lang="en-GB" b="1" dirty="0" err="1"/>
              <a:t>Logisics</a:t>
            </a:r>
            <a:r>
              <a:rPr lang="en-GB" b="1" dirty="0"/>
              <a:t> services </a:t>
            </a:r>
          </a:p>
          <a:p>
            <a:r>
              <a:rPr lang="en-GB" b="1" dirty="0"/>
              <a:t> </a:t>
            </a:r>
          </a:p>
          <a:p>
            <a:r>
              <a:rPr lang="en-GB" b="1" dirty="0"/>
              <a:t>F S  -  A boutique of financial services products including funeral, gap cover, accident cover, device cover </a:t>
            </a:r>
          </a:p>
          <a:p>
            <a:endParaRPr lang="en-GB" b="1" dirty="0"/>
          </a:p>
          <a:p>
            <a:r>
              <a:rPr lang="en-GB" b="1" dirty="0" err="1"/>
              <a:t>Engaige</a:t>
            </a:r>
            <a:r>
              <a:rPr lang="en-GB" b="1" dirty="0"/>
              <a:t> – Allows businesses to connect, automate and communicate with their customers through personalised, scalable  and </a:t>
            </a:r>
            <a:r>
              <a:rPr lang="en-GB" b="1" dirty="0" err="1"/>
              <a:t>measureable</a:t>
            </a:r>
            <a:r>
              <a:rPr lang="en-GB" b="1" dirty="0"/>
              <a:t> digital journeys, driving engagement , retention and conversion</a:t>
            </a:r>
          </a:p>
          <a:p>
            <a:endParaRPr lang="en-GB" b="1" dirty="0"/>
          </a:p>
          <a:p>
            <a:r>
              <a:rPr lang="en-GB" b="1" dirty="0" err="1"/>
              <a:t>Paiment</a:t>
            </a:r>
            <a:r>
              <a:rPr lang="en-GB" b="1" dirty="0"/>
              <a:t> – is a revenue collections platform that helps businesses collect more, pay less and run a smarter billing strategy </a:t>
            </a:r>
          </a:p>
          <a:p>
            <a:endParaRPr lang="en-GB" b="1" dirty="0"/>
          </a:p>
          <a:p>
            <a:r>
              <a:rPr lang="en-GB" b="1" dirty="0"/>
              <a:t>SPOT - </a:t>
            </a:r>
            <a:r>
              <a:rPr lang="en-Z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It functions as a digital wallet and financial management platform, backed by an authorized Financial Services Provider (FSP) and credit provider. The app supports seamless transactions and integrates banking services for convenience and accessibility.</a:t>
            </a:r>
            <a:endParaRPr lang="en-GB" b="1" dirty="0"/>
          </a:p>
          <a:p>
            <a:endParaRPr lang="en-ZA" b="1" dirty="0"/>
          </a:p>
          <a:p>
            <a:endParaRPr lang="en-ZA" dirty="0"/>
          </a:p>
          <a:p>
            <a:r>
              <a:rPr lang="en-ZA" dirty="0"/>
              <a:t>These aren't third-party bolt-</a:t>
            </a:r>
            <a:r>
              <a:rPr lang="en-ZA" dirty="0" err="1"/>
              <a:t>ons</a:t>
            </a:r>
            <a:r>
              <a:rPr lang="en-ZA" dirty="0"/>
              <a:t> or partnerships,  these are products and services home grown,  deeply integrated into the MVNX platform to form our Ecosystem. This is what sets us apart ! </a:t>
            </a:r>
          </a:p>
          <a:p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8641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READ THIS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05144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I hope today's conversation has given you a clearer lens for what winning actually requires — and what kind of partner can get you there.</a:t>
            </a:r>
          </a:p>
          <a:p>
            <a:r>
              <a:rPr lang="en-ZA" dirty="0"/>
              <a:t> </a:t>
            </a:r>
          </a:p>
          <a:p>
            <a:r>
              <a:rPr lang="en-ZA" dirty="0"/>
              <a:t>I’m Veron Singh from MVN-X. Thank you for your time. I'd love to continue the conversation.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336B39-2394-4BD4-91C5-83D5CAC01B1C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21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50" b="0" i="0">
                <a:solidFill>
                  <a:schemeClr val="bg1"/>
                </a:solidFill>
                <a:latin typeface="Raleway Medium"/>
                <a:cs typeface="Raleway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750" b="0" i="0">
                <a:solidFill>
                  <a:schemeClr val="bg1"/>
                </a:solidFill>
                <a:latin typeface="Raleway Medium"/>
                <a:cs typeface="Raleway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750" b="0" i="0">
                <a:solidFill>
                  <a:schemeClr val="bg1"/>
                </a:solidFill>
                <a:latin typeface="Raleway Medium"/>
                <a:cs typeface="Raleway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750" b="0" i="0">
                <a:solidFill>
                  <a:schemeClr val="bg1"/>
                </a:solidFill>
                <a:latin typeface="Raleway Medium"/>
                <a:cs typeface="Raleway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6516" y="3628700"/>
            <a:ext cx="8401763" cy="5778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19308" y="0"/>
            <a:ext cx="7784792" cy="112752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96516" y="0"/>
            <a:ext cx="9907583" cy="112752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03701" y="0"/>
            <a:ext cx="13400398" cy="1127527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91029" y="3843244"/>
            <a:ext cx="9341245" cy="743203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902344" y="0"/>
            <a:ext cx="4201757" cy="575351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94023" y="3843244"/>
            <a:ext cx="6110078" cy="74320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39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E2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62619" y="547134"/>
            <a:ext cx="13778861" cy="3278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50" b="0" i="0">
                <a:solidFill>
                  <a:schemeClr val="bg1"/>
                </a:solidFill>
                <a:latin typeface="Raleway Medium"/>
                <a:cs typeface="Raleway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A_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9_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 with a city in the distance&#10;&#10;AI-generated content may be incorrect.">
            <a:extLst>
              <a:ext uri="{FF2B5EF4-FFF2-40B4-BE49-F238E27FC236}">
                <a16:creationId xmlns:a16="http://schemas.microsoft.com/office/drawing/2014/main" id="{CE15E54F-F851-CB4E-5EAD-BE788F7A1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82" y="0"/>
            <a:ext cx="20101162" cy="11304984"/>
          </a:xfrm>
          <a:prstGeom prst="rect">
            <a:avLst/>
          </a:prstGeom>
        </p:spPr>
      </p:pic>
      <p:pic>
        <p:nvPicPr>
          <p:cNvPr id="2" name="Image 0" descr="/sessions/brave-quirky-hawking/mnt/outputs/assets/media/imag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372" y="228501"/>
            <a:ext cx="4623943" cy="18426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4764" y="4879717"/>
            <a:ext cx="11057255" cy="2311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052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104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156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208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60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312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036399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41599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950" b="1" dirty="0">
                <a:solidFill>
                  <a:srgbClr val="001E3C"/>
                </a:solidFill>
                <a:latin typeface="Raleway"/>
                <a:ea typeface="Georgia" pitchFamily="34" charset="-122"/>
                <a:cs typeface="Georgia" pitchFamily="34" charset="-120"/>
              </a:rPr>
              <a:t>BEYOND LAUNCH.</a:t>
            </a:r>
            <a:endParaRPr lang="en-US" sz="10993" dirty="0">
              <a:latin typeface="Raleway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54764" y="7568438"/>
            <a:ext cx="10454132" cy="2311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052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104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156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208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60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31200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036399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41599" algn="l" defTabSz="2010400" rtl="0" eaLnBrk="1" latinLnBrk="0" hangingPunct="1"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4150" b="1" dirty="0">
                <a:solidFill>
                  <a:srgbClr val="1E5AD2"/>
                </a:solidFill>
                <a:latin typeface="Raleway"/>
                <a:ea typeface="Calibri"/>
                <a:cs typeface="Calibri"/>
              </a:rPr>
              <a:t>What determines MVNO Winners?</a:t>
            </a:r>
          </a:p>
          <a:p>
            <a:pPr marL="0" indent="0" algn="l">
              <a:buNone/>
            </a:pPr>
            <a:endParaRPr lang="en-US" sz="4150" b="1" dirty="0">
              <a:solidFill>
                <a:srgbClr val="1E5AD2"/>
              </a:solidFill>
              <a:latin typeface="Raleway"/>
              <a:ea typeface="Calibri"/>
              <a:cs typeface="Calibri"/>
            </a:endParaRPr>
          </a:p>
          <a:p>
            <a:pPr marL="0" indent="0" algn="l">
              <a:buNone/>
            </a:pPr>
            <a:r>
              <a:rPr lang="en-US" sz="4150" b="1" dirty="0">
                <a:solidFill>
                  <a:srgbClr val="1E5AD2"/>
                </a:solidFill>
                <a:latin typeface="Raleway"/>
                <a:ea typeface="Calibri"/>
                <a:cs typeface="Calibri"/>
              </a:rPr>
              <a:t>Veron Singh</a:t>
            </a:r>
            <a:endParaRPr lang="en-US" sz="4150" dirty="0">
              <a:latin typeface="Raleway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8683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blue square with white lines&#10;&#10;AI-generated content may be incorrect.">
            <a:extLst>
              <a:ext uri="{FF2B5EF4-FFF2-40B4-BE49-F238E27FC236}">
                <a16:creationId xmlns:a16="http://schemas.microsoft.com/office/drawing/2014/main" id="{14CE4FB7-F037-7517-4441-6006902F7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"/>
            <a:ext cx="20101162" cy="11304984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62619" y="547134"/>
            <a:ext cx="13778861" cy="2722117"/>
          </a:xfrm>
          <a:prstGeom prst="rect">
            <a:avLst/>
          </a:prstGeom>
        </p:spPr>
        <p:txBody>
          <a:bodyPr vert="horz" wrap="square" lIns="0" tIns="656425" rIns="0" bIns="0" rtlCol="0">
            <a:spAutoFit/>
          </a:bodyPr>
          <a:lstStyle/>
          <a:p>
            <a:pPr marL="2823845" marR="5080" indent="-2239645">
              <a:lnSpc>
                <a:spcPct val="76200"/>
              </a:lnSpc>
              <a:spcBef>
                <a:spcPts val="2635"/>
              </a:spcBef>
            </a:pPr>
            <a:r>
              <a:rPr spc="100" dirty="0"/>
              <a:t>The</a:t>
            </a:r>
            <a:r>
              <a:rPr spc="-150" dirty="0"/>
              <a:t> </a:t>
            </a:r>
            <a:r>
              <a:rPr lang="en-US" spc="-150" dirty="0"/>
              <a:t>k</a:t>
            </a:r>
            <a:r>
              <a:rPr dirty="0"/>
              <a:t>eys</a:t>
            </a:r>
            <a:r>
              <a:rPr spc="-145" dirty="0"/>
              <a:t> </a:t>
            </a:r>
            <a:r>
              <a:rPr spc="225" dirty="0"/>
              <a:t>to</a:t>
            </a:r>
            <a:r>
              <a:rPr spc="-145" dirty="0"/>
              <a:t> </a:t>
            </a:r>
            <a:r>
              <a:rPr spc="220" dirty="0"/>
              <a:t>unlocking</a:t>
            </a:r>
            <a:r>
              <a:rPr spc="-150" dirty="0"/>
              <a:t> </a:t>
            </a:r>
            <a:r>
              <a:rPr spc="185" dirty="0"/>
              <a:t>a </a:t>
            </a:r>
            <a:r>
              <a:rPr spc="225" dirty="0"/>
              <a:t>winning</a:t>
            </a:r>
            <a:r>
              <a:rPr spc="-120" dirty="0"/>
              <a:t> </a:t>
            </a:r>
            <a:r>
              <a:rPr spc="-20" dirty="0"/>
              <a:t>MVNO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577882" y="4224084"/>
            <a:ext cx="4348480" cy="5550299"/>
            <a:chOff x="5577882" y="4224084"/>
            <a:chExt cx="4348480" cy="5550299"/>
          </a:xfrm>
        </p:grpSpPr>
        <p:sp>
          <p:nvSpPr>
            <p:cNvPr id="9" name="object 9"/>
            <p:cNvSpPr/>
            <p:nvPr/>
          </p:nvSpPr>
          <p:spPr>
            <a:xfrm>
              <a:off x="5577882" y="4224084"/>
              <a:ext cx="4348480" cy="4797425"/>
            </a:xfrm>
            <a:custGeom>
              <a:avLst/>
              <a:gdLst/>
              <a:ahLst/>
              <a:cxnLst/>
              <a:rect l="l" t="t" r="r" b="b"/>
              <a:pathLst>
                <a:path w="4348480" h="479742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4470104"/>
                  </a:lnTo>
                  <a:lnTo>
                    <a:pt x="3547" y="4518458"/>
                  </a:lnTo>
                  <a:lnTo>
                    <a:pt x="13853" y="4564609"/>
                  </a:lnTo>
                  <a:lnTo>
                    <a:pt x="30412" y="4608050"/>
                  </a:lnTo>
                  <a:lnTo>
                    <a:pt x="52716" y="4648277"/>
                  </a:lnTo>
                  <a:lnTo>
                    <a:pt x="80260" y="4684782"/>
                  </a:lnTo>
                  <a:lnTo>
                    <a:pt x="112537" y="4717059"/>
                  </a:lnTo>
                  <a:lnTo>
                    <a:pt x="149042" y="4744603"/>
                  </a:lnTo>
                  <a:lnTo>
                    <a:pt x="189269" y="4766907"/>
                  </a:lnTo>
                  <a:lnTo>
                    <a:pt x="232710" y="4783466"/>
                  </a:lnTo>
                  <a:lnTo>
                    <a:pt x="278861" y="4793772"/>
                  </a:lnTo>
                  <a:lnTo>
                    <a:pt x="327215" y="4797319"/>
                  </a:lnTo>
                  <a:lnTo>
                    <a:pt x="4020956" y="4797319"/>
                  </a:lnTo>
                  <a:lnTo>
                    <a:pt x="4069307" y="4793772"/>
                  </a:lnTo>
                  <a:lnTo>
                    <a:pt x="4115456" y="4783466"/>
                  </a:lnTo>
                  <a:lnTo>
                    <a:pt x="4158897" y="4766907"/>
                  </a:lnTo>
                  <a:lnTo>
                    <a:pt x="4199124" y="4744603"/>
                  </a:lnTo>
                  <a:lnTo>
                    <a:pt x="4235629" y="4717059"/>
                  </a:lnTo>
                  <a:lnTo>
                    <a:pt x="4267907" y="4684782"/>
                  </a:lnTo>
                  <a:lnTo>
                    <a:pt x="4295452" y="4648277"/>
                  </a:lnTo>
                  <a:lnTo>
                    <a:pt x="4317757" y="4608050"/>
                  </a:lnTo>
                  <a:lnTo>
                    <a:pt x="4334316" y="4564609"/>
                  </a:lnTo>
                  <a:lnTo>
                    <a:pt x="4344623" y="4518458"/>
                  </a:lnTo>
                  <a:lnTo>
                    <a:pt x="4348171" y="4470104"/>
                  </a:lnTo>
                  <a:lnTo>
                    <a:pt x="4348171" y="327215"/>
                  </a:lnTo>
                  <a:lnTo>
                    <a:pt x="4344623" y="278861"/>
                  </a:lnTo>
                  <a:lnTo>
                    <a:pt x="4334316" y="232710"/>
                  </a:lnTo>
                  <a:lnTo>
                    <a:pt x="4317757" y="189269"/>
                  </a:lnTo>
                  <a:lnTo>
                    <a:pt x="4295452" y="149042"/>
                  </a:lnTo>
                  <a:lnTo>
                    <a:pt x="4267907" y="112537"/>
                  </a:lnTo>
                  <a:lnTo>
                    <a:pt x="4235629" y="80260"/>
                  </a:lnTo>
                  <a:lnTo>
                    <a:pt x="4199124" y="52716"/>
                  </a:lnTo>
                  <a:lnTo>
                    <a:pt x="4158897" y="30412"/>
                  </a:lnTo>
                  <a:lnTo>
                    <a:pt x="4115456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28A1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7882" y="5888818"/>
              <a:ext cx="4348480" cy="3885565"/>
            </a:xfrm>
            <a:custGeom>
              <a:avLst/>
              <a:gdLst/>
              <a:ahLst/>
              <a:cxnLst/>
              <a:rect l="l" t="t" r="r" b="b"/>
              <a:pathLst>
                <a:path w="4348480" h="388556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3558132"/>
                  </a:lnTo>
                  <a:lnTo>
                    <a:pt x="3547" y="3606486"/>
                  </a:lnTo>
                  <a:lnTo>
                    <a:pt x="13853" y="3652636"/>
                  </a:lnTo>
                  <a:lnTo>
                    <a:pt x="30412" y="3696078"/>
                  </a:lnTo>
                  <a:lnTo>
                    <a:pt x="52716" y="3736305"/>
                  </a:lnTo>
                  <a:lnTo>
                    <a:pt x="80260" y="3772810"/>
                  </a:lnTo>
                  <a:lnTo>
                    <a:pt x="112537" y="3805087"/>
                  </a:lnTo>
                  <a:lnTo>
                    <a:pt x="149042" y="3832631"/>
                  </a:lnTo>
                  <a:lnTo>
                    <a:pt x="189269" y="3854935"/>
                  </a:lnTo>
                  <a:lnTo>
                    <a:pt x="232710" y="3871493"/>
                  </a:lnTo>
                  <a:lnTo>
                    <a:pt x="278861" y="3881799"/>
                  </a:lnTo>
                  <a:lnTo>
                    <a:pt x="327215" y="3885347"/>
                  </a:lnTo>
                  <a:lnTo>
                    <a:pt x="4020956" y="3885347"/>
                  </a:lnTo>
                  <a:lnTo>
                    <a:pt x="4069307" y="3881799"/>
                  </a:lnTo>
                  <a:lnTo>
                    <a:pt x="4115456" y="3871493"/>
                  </a:lnTo>
                  <a:lnTo>
                    <a:pt x="4158897" y="3854935"/>
                  </a:lnTo>
                  <a:lnTo>
                    <a:pt x="4199124" y="3832631"/>
                  </a:lnTo>
                  <a:lnTo>
                    <a:pt x="4235629" y="3805087"/>
                  </a:lnTo>
                  <a:lnTo>
                    <a:pt x="4267907" y="3772810"/>
                  </a:lnTo>
                  <a:lnTo>
                    <a:pt x="4295452" y="3736305"/>
                  </a:lnTo>
                  <a:lnTo>
                    <a:pt x="4317757" y="3696078"/>
                  </a:lnTo>
                  <a:lnTo>
                    <a:pt x="4334316" y="3652636"/>
                  </a:lnTo>
                  <a:lnTo>
                    <a:pt x="4344623" y="3606486"/>
                  </a:lnTo>
                  <a:lnTo>
                    <a:pt x="4348171" y="3558132"/>
                  </a:lnTo>
                  <a:lnTo>
                    <a:pt x="4348171" y="327215"/>
                  </a:lnTo>
                  <a:lnTo>
                    <a:pt x="4344623" y="278861"/>
                  </a:lnTo>
                  <a:lnTo>
                    <a:pt x="4334316" y="232710"/>
                  </a:lnTo>
                  <a:lnTo>
                    <a:pt x="4317757" y="189269"/>
                  </a:lnTo>
                  <a:lnTo>
                    <a:pt x="4295452" y="149042"/>
                  </a:lnTo>
                  <a:lnTo>
                    <a:pt x="4267907" y="112537"/>
                  </a:lnTo>
                  <a:lnTo>
                    <a:pt x="4235629" y="80260"/>
                  </a:lnTo>
                  <a:lnTo>
                    <a:pt x="4199124" y="52716"/>
                  </a:lnTo>
                  <a:lnTo>
                    <a:pt x="4158897" y="30412"/>
                  </a:lnTo>
                  <a:lnTo>
                    <a:pt x="4115456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178051" y="4224084"/>
            <a:ext cx="4348480" cy="5550299"/>
            <a:chOff x="10178051" y="4224084"/>
            <a:chExt cx="4348480" cy="5550299"/>
          </a:xfrm>
        </p:grpSpPr>
        <p:sp>
          <p:nvSpPr>
            <p:cNvPr id="12" name="object 12"/>
            <p:cNvSpPr/>
            <p:nvPr/>
          </p:nvSpPr>
          <p:spPr>
            <a:xfrm>
              <a:off x="10178051" y="4224084"/>
              <a:ext cx="4348480" cy="4797425"/>
            </a:xfrm>
            <a:custGeom>
              <a:avLst/>
              <a:gdLst/>
              <a:ahLst/>
              <a:cxnLst/>
              <a:rect l="l" t="t" r="r" b="b"/>
              <a:pathLst>
                <a:path w="4348480" h="479742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4470104"/>
                  </a:lnTo>
                  <a:lnTo>
                    <a:pt x="3547" y="4518458"/>
                  </a:lnTo>
                  <a:lnTo>
                    <a:pt x="13853" y="4564609"/>
                  </a:lnTo>
                  <a:lnTo>
                    <a:pt x="30412" y="4608050"/>
                  </a:lnTo>
                  <a:lnTo>
                    <a:pt x="52716" y="4648277"/>
                  </a:lnTo>
                  <a:lnTo>
                    <a:pt x="80260" y="4684782"/>
                  </a:lnTo>
                  <a:lnTo>
                    <a:pt x="112537" y="4717059"/>
                  </a:lnTo>
                  <a:lnTo>
                    <a:pt x="149042" y="4744603"/>
                  </a:lnTo>
                  <a:lnTo>
                    <a:pt x="189269" y="4766907"/>
                  </a:lnTo>
                  <a:lnTo>
                    <a:pt x="232710" y="4783466"/>
                  </a:lnTo>
                  <a:lnTo>
                    <a:pt x="278861" y="4793772"/>
                  </a:lnTo>
                  <a:lnTo>
                    <a:pt x="327215" y="4797319"/>
                  </a:lnTo>
                  <a:lnTo>
                    <a:pt x="4020956" y="4797319"/>
                  </a:lnTo>
                  <a:lnTo>
                    <a:pt x="4069307" y="4793772"/>
                  </a:lnTo>
                  <a:lnTo>
                    <a:pt x="4115456" y="4783466"/>
                  </a:lnTo>
                  <a:lnTo>
                    <a:pt x="4158897" y="4766907"/>
                  </a:lnTo>
                  <a:lnTo>
                    <a:pt x="4199124" y="4744603"/>
                  </a:lnTo>
                  <a:lnTo>
                    <a:pt x="4235629" y="4717059"/>
                  </a:lnTo>
                  <a:lnTo>
                    <a:pt x="4267907" y="4684782"/>
                  </a:lnTo>
                  <a:lnTo>
                    <a:pt x="4295452" y="4648277"/>
                  </a:lnTo>
                  <a:lnTo>
                    <a:pt x="4317757" y="4608050"/>
                  </a:lnTo>
                  <a:lnTo>
                    <a:pt x="4334316" y="4564609"/>
                  </a:lnTo>
                  <a:lnTo>
                    <a:pt x="4344623" y="4518458"/>
                  </a:lnTo>
                  <a:lnTo>
                    <a:pt x="4348171" y="4470104"/>
                  </a:lnTo>
                  <a:lnTo>
                    <a:pt x="4348171" y="327215"/>
                  </a:lnTo>
                  <a:lnTo>
                    <a:pt x="4344623" y="278861"/>
                  </a:lnTo>
                  <a:lnTo>
                    <a:pt x="4334316" y="232710"/>
                  </a:lnTo>
                  <a:lnTo>
                    <a:pt x="4317757" y="189269"/>
                  </a:lnTo>
                  <a:lnTo>
                    <a:pt x="4295452" y="149042"/>
                  </a:lnTo>
                  <a:lnTo>
                    <a:pt x="4267907" y="112537"/>
                  </a:lnTo>
                  <a:lnTo>
                    <a:pt x="4235629" y="80260"/>
                  </a:lnTo>
                  <a:lnTo>
                    <a:pt x="4199124" y="52716"/>
                  </a:lnTo>
                  <a:lnTo>
                    <a:pt x="4158897" y="30412"/>
                  </a:lnTo>
                  <a:lnTo>
                    <a:pt x="4115456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28A1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78051" y="5888818"/>
              <a:ext cx="4348480" cy="3885565"/>
            </a:xfrm>
            <a:custGeom>
              <a:avLst/>
              <a:gdLst/>
              <a:ahLst/>
              <a:cxnLst/>
              <a:rect l="l" t="t" r="r" b="b"/>
              <a:pathLst>
                <a:path w="4348480" h="388556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3558132"/>
                  </a:lnTo>
                  <a:lnTo>
                    <a:pt x="3547" y="3606486"/>
                  </a:lnTo>
                  <a:lnTo>
                    <a:pt x="13853" y="3652636"/>
                  </a:lnTo>
                  <a:lnTo>
                    <a:pt x="30412" y="3696078"/>
                  </a:lnTo>
                  <a:lnTo>
                    <a:pt x="52716" y="3736305"/>
                  </a:lnTo>
                  <a:lnTo>
                    <a:pt x="80260" y="3772810"/>
                  </a:lnTo>
                  <a:lnTo>
                    <a:pt x="112537" y="3805087"/>
                  </a:lnTo>
                  <a:lnTo>
                    <a:pt x="149042" y="3832631"/>
                  </a:lnTo>
                  <a:lnTo>
                    <a:pt x="189269" y="3854935"/>
                  </a:lnTo>
                  <a:lnTo>
                    <a:pt x="232710" y="3871493"/>
                  </a:lnTo>
                  <a:lnTo>
                    <a:pt x="278861" y="3881799"/>
                  </a:lnTo>
                  <a:lnTo>
                    <a:pt x="327215" y="3885347"/>
                  </a:lnTo>
                  <a:lnTo>
                    <a:pt x="4020956" y="3885347"/>
                  </a:lnTo>
                  <a:lnTo>
                    <a:pt x="4069307" y="3881799"/>
                  </a:lnTo>
                  <a:lnTo>
                    <a:pt x="4115456" y="3871493"/>
                  </a:lnTo>
                  <a:lnTo>
                    <a:pt x="4158897" y="3854935"/>
                  </a:lnTo>
                  <a:lnTo>
                    <a:pt x="4199124" y="3832631"/>
                  </a:lnTo>
                  <a:lnTo>
                    <a:pt x="4235629" y="3805087"/>
                  </a:lnTo>
                  <a:lnTo>
                    <a:pt x="4267907" y="3772810"/>
                  </a:lnTo>
                  <a:lnTo>
                    <a:pt x="4295452" y="3736305"/>
                  </a:lnTo>
                  <a:lnTo>
                    <a:pt x="4317757" y="3696078"/>
                  </a:lnTo>
                  <a:lnTo>
                    <a:pt x="4334316" y="3652636"/>
                  </a:lnTo>
                  <a:lnTo>
                    <a:pt x="4344623" y="3606486"/>
                  </a:lnTo>
                  <a:lnTo>
                    <a:pt x="4348171" y="3558132"/>
                  </a:lnTo>
                  <a:lnTo>
                    <a:pt x="4348171" y="327215"/>
                  </a:lnTo>
                  <a:lnTo>
                    <a:pt x="4344623" y="278861"/>
                  </a:lnTo>
                  <a:lnTo>
                    <a:pt x="4334316" y="232710"/>
                  </a:lnTo>
                  <a:lnTo>
                    <a:pt x="4317757" y="189269"/>
                  </a:lnTo>
                  <a:lnTo>
                    <a:pt x="4295452" y="149042"/>
                  </a:lnTo>
                  <a:lnTo>
                    <a:pt x="4267907" y="112537"/>
                  </a:lnTo>
                  <a:lnTo>
                    <a:pt x="4235629" y="80260"/>
                  </a:lnTo>
                  <a:lnTo>
                    <a:pt x="4199124" y="52716"/>
                  </a:lnTo>
                  <a:lnTo>
                    <a:pt x="4158897" y="30412"/>
                  </a:lnTo>
                  <a:lnTo>
                    <a:pt x="4115456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4778220" y="4224084"/>
            <a:ext cx="4348480" cy="5550299"/>
            <a:chOff x="14778220" y="4224084"/>
            <a:chExt cx="4348480" cy="5550299"/>
          </a:xfrm>
        </p:grpSpPr>
        <p:sp>
          <p:nvSpPr>
            <p:cNvPr id="15" name="object 15"/>
            <p:cNvSpPr/>
            <p:nvPr/>
          </p:nvSpPr>
          <p:spPr>
            <a:xfrm>
              <a:off x="14778220" y="4224084"/>
              <a:ext cx="4348480" cy="4797425"/>
            </a:xfrm>
            <a:custGeom>
              <a:avLst/>
              <a:gdLst/>
              <a:ahLst/>
              <a:cxnLst/>
              <a:rect l="l" t="t" r="r" b="b"/>
              <a:pathLst>
                <a:path w="4348480" h="4797425">
                  <a:moveTo>
                    <a:pt x="4020945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4470104"/>
                  </a:lnTo>
                  <a:lnTo>
                    <a:pt x="3547" y="4518458"/>
                  </a:lnTo>
                  <a:lnTo>
                    <a:pt x="13853" y="4564609"/>
                  </a:lnTo>
                  <a:lnTo>
                    <a:pt x="30412" y="4608050"/>
                  </a:lnTo>
                  <a:lnTo>
                    <a:pt x="52716" y="4648277"/>
                  </a:lnTo>
                  <a:lnTo>
                    <a:pt x="80260" y="4684782"/>
                  </a:lnTo>
                  <a:lnTo>
                    <a:pt x="112537" y="4717059"/>
                  </a:lnTo>
                  <a:lnTo>
                    <a:pt x="149042" y="4744603"/>
                  </a:lnTo>
                  <a:lnTo>
                    <a:pt x="189269" y="4766907"/>
                  </a:lnTo>
                  <a:lnTo>
                    <a:pt x="232710" y="4783466"/>
                  </a:lnTo>
                  <a:lnTo>
                    <a:pt x="278861" y="4793772"/>
                  </a:lnTo>
                  <a:lnTo>
                    <a:pt x="327215" y="4797319"/>
                  </a:lnTo>
                  <a:lnTo>
                    <a:pt x="4020956" y="4797319"/>
                  </a:lnTo>
                  <a:lnTo>
                    <a:pt x="4069307" y="4793772"/>
                  </a:lnTo>
                  <a:lnTo>
                    <a:pt x="4115455" y="4783466"/>
                  </a:lnTo>
                  <a:lnTo>
                    <a:pt x="4158895" y="4766907"/>
                  </a:lnTo>
                  <a:lnTo>
                    <a:pt x="4199120" y="4744603"/>
                  </a:lnTo>
                  <a:lnTo>
                    <a:pt x="4235624" y="4717059"/>
                  </a:lnTo>
                  <a:lnTo>
                    <a:pt x="4267901" y="4684782"/>
                  </a:lnTo>
                  <a:lnTo>
                    <a:pt x="4295445" y="4648277"/>
                  </a:lnTo>
                  <a:lnTo>
                    <a:pt x="4317748" y="4608050"/>
                  </a:lnTo>
                  <a:lnTo>
                    <a:pt x="4334306" y="4564609"/>
                  </a:lnTo>
                  <a:lnTo>
                    <a:pt x="4344612" y="4518458"/>
                  </a:lnTo>
                  <a:lnTo>
                    <a:pt x="4348160" y="4470104"/>
                  </a:lnTo>
                  <a:lnTo>
                    <a:pt x="4348160" y="327215"/>
                  </a:lnTo>
                  <a:lnTo>
                    <a:pt x="4344612" y="278861"/>
                  </a:lnTo>
                  <a:lnTo>
                    <a:pt x="4334306" y="232710"/>
                  </a:lnTo>
                  <a:lnTo>
                    <a:pt x="4317748" y="189269"/>
                  </a:lnTo>
                  <a:lnTo>
                    <a:pt x="4295444" y="149042"/>
                  </a:lnTo>
                  <a:lnTo>
                    <a:pt x="4267900" y="112537"/>
                  </a:lnTo>
                  <a:lnTo>
                    <a:pt x="4235623" y="80260"/>
                  </a:lnTo>
                  <a:lnTo>
                    <a:pt x="4199118" y="52716"/>
                  </a:lnTo>
                  <a:lnTo>
                    <a:pt x="4158891" y="30412"/>
                  </a:lnTo>
                  <a:lnTo>
                    <a:pt x="4115450" y="13853"/>
                  </a:lnTo>
                  <a:lnTo>
                    <a:pt x="4069299" y="3547"/>
                  </a:lnTo>
                  <a:lnTo>
                    <a:pt x="4020945" y="0"/>
                  </a:lnTo>
                  <a:close/>
                </a:path>
              </a:pathLst>
            </a:custGeom>
            <a:solidFill>
              <a:srgbClr val="28A1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778220" y="5888818"/>
              <a:ext cx="4348480" cy="3885565"/>
            </a:xfrm>
            <a:custGeom>
              <a:avLst/>
              <a:gdLst/>
              <a:ahLst/>
              <a:cxnLst/>
              <a:rect l="l" t="t" r="r" b="b"/>
              <a:pathLst>
                <a:path w="4348480" h="388556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3558132"/>
                  </a:lnTo>
                  <a:lnTo>
                    <a:pt x="3547" y="3606486"/>
                  </a:lnTo>
                  <a:lnTo>
                    <a:pt x="13853" y="3652636"/>
                  </a:lnTo>
                  <a:lnTo>
                    <a:pt x="30412" y="3696078"/>
                  </a:lnTo>
                  <a:lnTo>
                    <a:pt x="52716" y="3736305"/>
                  </a:lnTo>
                  <a:lnTo>
                    <a:pt x="80260" y="3772810"/>
                  </a:lnTo>
                  <a:lnTo>
                    <a:pt x="112537" y="3805087"/>
                  </a:lnTo>
                  <a:lnTo>
                    <a:pt x="149042" y="3832631"/>
                  </a:lnTo>
                  <a:lnTo>
                    <a:pt x="189269" y="3854935"/>
                  </a:lnTo>
                  <a:lnTo>
                    <a:pt x="232710" y="3871493"/>
                  </a:lnTo>
                  <a:lnTo>
                    <a:pt x="278861" y="3881799"/>
                  </a:lnTo>
                  <a:lnTo>
                    <a:pt x="327215" y="3885347"/>
                  </a:lnTo>
                  <a:lnTo>
                    <a:pt x="4020956" y="3885347"/>
                  </a:lnTo>
                  <a:lnTo>
                    <a:pt x="4069307" y="3881799"/>
                  </a:lnTo>
                  <a:lnTo>
                    <a:pt x="4115455" y="3871493"/>
                  </a:lnTo>
                  <a:lnTo>
                    <a:pt x="4158895" y="3854935"/>
                  </a:lnTo>
                  <a:lnTo>
                    <a:pt x="4199120" y="3832631"/>
                  </a:lnTo>
                  <a:lnTo>
                    <a:pt x="4235624" y="3805087"/>
                  </a:lnTo>
                  <a:lnTo>
                    <a:pt x="4267901" y="3772810"/>
                  </a:lnTo>
                  <a:lnTo>
                    <a:pt x="4295445" y="3736305"/>
                  </a:lnTo>
                  <a:lnTo>
                    <a:pt x="4317748" y="3696078"/>
                  </a:lnTo>
                  <a:lnTo>
                    <a:pt x="4334306" y="3652636"/>
                  </a:lnTo>
                  <a:lnTo>
                    <a:pt x="4344612" y="3606486"/>
                  </a:lnTo>
                  <a:lnTo>
                    <a:pt x="4348160" y="3558132"/>
                  </a:lnTo>
                  <a:lnTo>
                    <a:pt x="4348160" y="327215"/>
                  </a:lnTo>
                  <a:lnTo>
                    <a:pt x="4344612" y="278861"/>
                  </a:lnTo>
                  <a:lnTo>
                    <a:pt x="4334306" y="232710"/>
                  </a:lnTo>
                  <a:lnTo>
                    <a:pt x="4317748" y="189269"/>
                  </a:lnTo>
                  <a:lnTo>
                    <a:pt x="4295445" y="149042"/>
                  </a:lnTo>
                  <a:lnTo>
                    <a:pt x="4267901" y="112537"/>
                  </a:lnTo>
                  <a:lnTo>
                    <a:pt x="4235624" y="80260"/>
                  </a:lnTo>
                  <a:lnTo>
                    <a:pt x="4199120" y="52716"/>
                  </a:lnTo>
                  <a:lnTo>
                    <a:pt x="4158895" y="30412"/>
                  </a:lnTo>
                  <a:lnTo>
                    <a:pt x="4115455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object 3"/>
          <p:cNvGrpSpPr/>
          <p:nvPr/>
        </p:nvGrpSpPr>
        <p:grpSpPr>
          <a:xfrm>
            <a:off x="977713" y="4224084"/>
            <a:ext cx="4348480" cy="5550299"/>
            <a:chOff x="977713" y="4224084"/>
            <a:chExt cx="4348480" cy="5550299"/>
          </a:xfrm>
        </p:grpSpPr>
        <p:sp>
          <p:nvSpPr>
            <p:cNvPr id="4" name="object 4"/>
            <p:cNvSpPr/>
            <p:nvPr/>
          </p:nvSpPr>
          <p:spPr>
            <a:xfrm>
              <a:off x="2057051" y="5118807"/>
              <a:ext cx="0" cy="614680"/>
            </a:xfrm>
            <a:custGeom>
              <a:avLst/>
              <a:gdLst/>
              <a:ahLst/>
              <a:cxnLst/>
              <a:rect l="l" t="t" r="r" b="b"/>
              <a:pathLst>
                <a:path h="614679">
                  <a:moveTo>
                    <a:pt x="0" y="61406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22865" y="5118807"/>
              <a:ext cx="0" cy="614680"/>
            </a:xfrm>
            <a:custGeom>
              <a:avLst/>
              <a:gdLst/>
              <a:ahLst/>
              <a:cxnLst/>
              <a:rect l="l" t="t" r="r" b="b"/>
              <a:pathLst>
                <a:path h="614679">
                  <a:moveTo>
                    <a:pt x="0" y="61406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77713" y="4224084"/>
              <a:ext cx="4348480" cy="4797425"/>
            </a:xfrm>
            <a:custGeom>
              <a:avLst/>
              <a:gdLst/>
              <a:ahLst/>
              <a:cxnLst/>
              <a:rect l="l" t="t" r="r" b="b"/>
              <a:pathLst>
                <a:path w="4348480" h="4797425">
                  <a:moveTo>
                    <a:pt x="4020945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4470104"/>
                  </a:lnTo>
                  <a:lnTo>
                    <a:pt x="3547" y="4518458"/>
                  </a:lnTo>
                  <a:lnTo>
                    <a:pt x="13853" y="4564609"/>
                  </a:lnTo>
                  <a:lnTo>
                    <a:pt x="30412" y="4608050"/>
                  </a:lnTo>
                  <a:lnTo>
                    <a:pt x="52716" y="4648277"/>
                  </a:lnTo>
                  <a:lnTo>
                    <a:pt x="80260" y="4684782"/>
                  </a:lnTo>
                  <a:lnTo>
                    <a:pt x="112537" y="4717059"/>
                  </a:lnTo>
                  <a:lnTo>
                    <a:pt x="149042" y="4744603"/>
                  </a:lnTo>
                  <a:lnTo>
                    <a:pt x="189269" y="4766907"/>
                  </a:lnTo>
                  <a:lnTo>
                    <a:pt x="232710" y="4783466"/>
                  </a:lnTo>
                  <a:lnTo>
                    <a:pt x="278861" y="4793772"/>
                  </a:lnTo>
                  <a:lnTo>
                    <a:pt x="327215" y="4797319"/>
                  </a:lnTo>
                  <a:lnTo>
                    <a:pt x="4020956" y="4797319"/>
                  </a:lnTo>
                  <a:lnTo>
                    <a:pt x="4069307" y="4793772"/>
                  </a:lnTo>
                  <a:lnTo>
                    <a:pt x="4115455" y="4783466"/>
                  </a:lnTo>
                  <a:lnTo>
                    <a:pt x="4158895" y="4766907"/>
                  </a:lnTo>
                  <a:lnTo>
                    <a:pt x="4199120" y="4744603"/>
                  </a:lnTo>
                  <a:lnTo>
                    <a:pt x="4235624" y="4717059"/>
                  </a:lnTo>
                  <a:lnTo>
                    <a:pt x="4267901" y="4684782"/>
                  </a:lnTo>
                  <a:lnTo>
                    <a:pt x="4295445" y="4648277"/>
                  </a:lnTo>
                  <a:lnTo>
                    <a:pt x="4317748" y="4608050"/>
                  </a:lnTo>
                  <a:lnTo>
                    <a:pt x="4334306" y="4564609"/>
                  </a:lnTo>
                  <a:lnTo>
                    <a:pt x="4344612" y="4518458"/>
                  </a:lnTo>
                  <a:lnTo>
                    <a:pt x="4348160" y="4470104"/>
                  </a:lnTo>
                  <a:lnTo>
                    <a:pt x="4348160" y="327215"/>
                  </a:lnTo>
                  <a:lnTo>
                    <a:pt x="4344612" y="278861"/>
                  </a:lnTo>
                  <a:lnTo>
                    <a:pt x="4334306" y="232710"/>
                  </a:lnTo>
                  <a:lnTo>
                    <a:pt x="4317748" y="189269"/>
                  </a:lnTo>
                  <a:lnTo>
                    <a:pt x="4295444" y="149042"/>
                  </a:lnTo>
                  <a:lnTo>
                    <a:pt x="4267900" y="112537"/>
                  </a:lnTo>
                  <a:lnTo>
                    <a:pt x="4235623" y="80260"/>
                  </a:lnTo>
                  <a:lnTo>
                    <a:pt x="4199118" y="52716"/>
                  </a:lnTo>
                  <a:lnTo>
                    <a:pt x="4158891" y="30412"/>
                  </a:lnTo>
                  <a:lnTo>
                    <a:pt x="4115450" y="13853"/>
                  </a:lnTo>
                  <a:lnTo>
                    <a:pt x="4069299" y="3547"/>
                  </a:lnTo>
                  <a:lnTo>
                    <a:pt x="4020945" y="0"/>
                  </a:lnTo>
                  <a:close/>
                </a:path>
              </a:pathLst>
            </a:custGeom>
            <a:solidFill>
              <a:srgbClr val="28A1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77713" y="5888818"/>
              <a:ext cx="4348480" cy="3885565"/>
            </a:xfrm>
            <a:custGeom>
              <a:avLst/>
              <a:gdLst/>
              <a:ahLst/>
              <a:cxnLst/>
              <a:rect l="l" t="t" r="r" b="b"/>
              <a:pathLst>
                <a:path w="4348480" h="3885565">
                  <a:moveTo>
                    <a:pt x="4020956" y="0"/>
                  </a:moveTo>
                  <a:lnTo>
                    <a:pt x="327215" y="0"/>
                  </a:lnTo>
                  <a:lnTo>
                    <a:pt x="278861" y="3547"/>
                  </a:lnTo>
                  <a:lnTo>
                    <a:pt x="232710" y="13853"/>
                  </a:lnTo>
                  <a:lnTo>
                    <a:pt x="189269" y="30412"/>
                  </a:lnTo>
                  <a:lnTo>
                    <a:pt x="149042" y="52716"/>
                  </a:lnTo>
                  <a:lnTo>
                    <a:pt x="112537" y="80260"/>
                  </a:lnTo>
                  <a:lnTo>
                    <a:pt x="80260" y="112537"/>
                  </a:lnTo>
                  <a:lnTo>
                    <a:pt x="52716" y="149042"/>
                  </a:lnTo>
                  <a:lnTo>
                    <a:pt x="30412" y="189269"/>
                  </a:lnTo>
                  <a:lnTo>
                    <a:pt x="13853" y="232710"/>
                  </a:lnTo>
                  <a:lnTo>
                    <a:pt x="3547" y="278861"/>
                  </a:lnTo>
                  <a:lnTo>
                    <a:pt x="0" y="327215"/>
                  </a:lnTo>
                  <a:lnTo>
                    <a:pt x="0" y="3558132"/>
                  </a:lnTo>
                  <a:lnTo>
                    <a:pt x="3547" y="3606486"/>
                  </a:lnTo>
                  <a:lnTo>
                    <a:pt x="13853" y="3652636"/>
                  </a:lnTo>
                  <a:lnTo>
                    <a:pt x="30412" y="3696078"/>
                  </a:lnTo>
                  <a:lnTo>
                    <a:pt x="52716" y="3736305"/>
                  </a:lnTo>
                  <a:lnTo>
                    <a:pt x="80260" y="3772810"/>
                  </a:lnTo>
                  <a:lnTo>
                    <a:pt x="112537" y="3805087"/>
                  </a:lnTo>
                  <a:lnTo>
                    <a:pt x="149042" y="3832631"/>
                  </a:lnTo>
                  <a:lnTo>
                    <a:pt x="189269" y="3854935"/>
                  </a:lnTo>
                  <a:lnTo>
                    <a:pt x="232710" y="3871493"/>
                  </a:lnTo>
                  <a:lnTo>
                    <a:pt x="278861" y="3881799"/>
                  </a:lnTo>
                  <a:lnTo>
                    <a:pt x="327215" y="3885347"/>
                  </a:lnTo>
                  <a:lnTo>
                    <a:pt x="4020956" y="3885347"/>
                  </a:lnTo>
                  <a:lnTo>
                    <a:pt x="4069307" y="3881799"/>
                  </a:lnTo>
                  <a:lnTo>
                    <a:pt x="4115455" y="3871493"/>
                  </a:lnTo>
                  <a:lnTo>
                    <a:pt x="4158895" y="3854935"/>
                  </a:lnTo>
                  <a:lnTo>
                    <a:pt x="4199120" y="3832631"/>
                  </a:lnTo>
                  <a:lnTo>
                    <a:pt x="4235624" y="3805087"/>
                  </a:lnTo>
                  <a:lnTo>
                    <a:pt x="4267901" y="3772810"/>
                  </a:lnTo>
                  <a:lnTo>
                    <a:pt x="4295445" y="3736305"/>
                  </a:lnTo>
                  <a:lnTo>
                    <a:pt x="4317748" y="3696078"/>
                  </a:lnTo>
                  <a:lnTo>
                    <a:pt x="4334306" y="3652636"/>
                  </a:lnTo>
                  <a:lnTo>
                    <a:pt x="4344612" y="3606486"/>
                  </a:lnTo>
                  <a:lnTo>
                    <a:pt x="4348160" y="3558132"/>
                  </a:lnTo>
                  <a:lnTo>
                    <a:pt x="4348160" y="327215"/>
                  </a:lnTo>
                  <a:lnTo>
                    <a:pt x="4344612" y="278861"/>
                  </a:lnTo>
                  <a:lnTo>
                    <a:pt x="4334306" y="232710"/>
                  </a:lnTo>
                  <a:lnTo>
                    <a:pt x="4317748" y="189269"/>
                  </a:lnTo>
                  <a:lnTo>
                    <a:pt x="4295445" y="149042"/>
                  </a:lnTo>
                  <a:lnTo>
                    <a:pt x="4267901" y="112537"/>
                  </a:lnTo>
                  <a:lnTo>
                    <a:pt x="4235624" y="80260"/>
                  </a:lnTo>
                  <a:lnTo>
                    <a:pt x="4199120" y="52716"/>
                  </a:lnTo>
                  <a:lnTo>
                    <a:pt x="4158895" y="30412"/>
                  </a:lnTo>
                  <a:lnTo>
                    <a:pt x="4115455" y="13853"/>
                  </a:lnTo>
                  <a:lnTo>
                    <a:pt x="4069307" y="3547"/>
                  </a:lnTo>
                  <a:lnTo>
                    <a:pt x="4020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78763" y="4613245"/>
            <a:ext cx="4022479" cy="942566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94310" marR="5080" indent="-182245">
              <a:lnSpc>
                <a:spcPct val="112100"/>
              </a:lnSpc>
              <a:spcBef>
                <a:spcPts val="95"/>
              </a:spcBef>
            </a:pPr>
            <a:r>
              <a:rPr lang="en-US" sz="2800" b="1" dirty="0">
                <a:solidFill>
                  <a:srgbClr val="FFFFFF"/>
                </a:solidFill>
                <a:latin typeface="Raleway Medium"/>
                <a:cs typeface="Raleway Medium"/>
              </a:rPr>
              <a:t>Technology</a:t>
            </a:r>
            <a:r>
              <a:rPr lang="en-US" sz="2800" b="1" spc="15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60" dirty="0">
                <a:solidFill>
                  <a:srgbClr val="FFFFFF"/>
                </a:solidFill>
                <a:latin typeface="Raleway Medium"/>
                <a:cs typeface="Raleway Medium"/>
              </a:rPr>
              <a:t>Platform </a:t>
            </a: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lang="en-US" sz="2800" b="1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Hygiene</a:t>
            </a:r>
            <a:r>
              <a:rPr lang="en-US" sz="2800" b="1" spc="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factor</a:t>
            </a:r>
            <a:endParaRPr lang="en-US" sz="2800" b="1" dirty="0">
              <a:latin typeface="Raleway Medium"/>
              <a:cs typeface="Raleway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47294" y="6132727"/>
            <a:ext cx="2685415" cy="167097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 algn="ctr">
              <a:lnSpc>
                <a:spcPct val="112100"/>
              </a:lnSpc>
              <a:spcBef>
                <a:spcPts val="95"/>
              </a:spcBef>
            </a:pPr>
            <a:r>
              <a:rPr lang="en-ZA" sz="2450" dirty="0">
                <a:solidFill>
                  <a:srgbClr val="5A595C"/>
                </a:solidFill>
                <a:latin typeface="Raleway Medium"/>
                <a:cs typeface="Raleway Medium"/>
              </a:rPr>
              <a:t>Y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our</a:t>
            </a:r>
            <a:r>
              <a:rPr sz="2450" spc="-9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technology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choices</a:t>
            </a:r>
            <a:r>
              <a:rPr sz="2450" spc="-2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deﬁne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your</a:t>
            </a:r>
            <a:r>
              <a:rPr sz="2450" spc="-9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competitive </a:t>
            </a:r>
            <a:r>
              <a:rPr sz="2450" spc="-20" dirty="0">
                <a:solidFill>
                  <a:srgbClr val="5A595C"/>
                </a:solidFill>
                <a:latin typeface="Raleway Medium"/>
                <a:cs typeface="Raleway Medium"/>
              </a:rPr>
              <a:t>edge</a:t>
            </a:r>
            <a:r>
              <a:rPr lang="en-ZA" sz="2450" spc="-20" dirty="0">
                <a:solidFill>
                  <a:srgbClr val="5A595C"/>
                </a:solidFill>
                <a:latin typeface="Raleway Medium"/>
                <a:cs typeface="Raleway Medium"/>
              </a:rPr>
              <a:t>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35076" y="4607640"/>
            <a:ext cx="3933628" cy="95539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71120" marR="5080" indent="-59055" algn="ctr">
              <a:lnSpc>
                <a:spcPct val="112100"/>
              </a:lnSpc>
              <a:spcBef>
                <a:spcPts val="95"/>
              </a:spcBef>
            </a:pPr>
            <a:r>
              <a:rPr lang="en-US" sz="2800" b="1" spc="65" dirty="0">
                <a:solidFill>
                  <a:srgbClr val="FFFFFF"/>
                </a:solidFill>
                <a:latin typeface="Raleway Medium"/>
                <a:cs typeface="Raleway Medium"/>
              </a:rPr>
              <a:t>Operational</a:t>
            </a:r>
            <a:r>
              <a:rPr lang="en-US" sz="2800" b="1" spc="-7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-10" dirty="0">
                <a:solidFill>
                  <a:srgbClr val="FFFFFF"/>
                </a:solidFill>
                <a:latin typeface="Raleway Medium"/>
                <a:cs typeface="Raleway Medium"/>
              </a:rPr>
              <a:t>Execution </a:t>
            </a:r>
          </a:p>
          <a:p>
            <a:pPr marL="71120" marR="5080" indent="-59055" algn="ctr">
              <a:lnSpc>
                <a:spcPct val="112100"/>
              </a:lnSpc>
              <a:spcBef>
                <a:spcPts val="95"/>
              </a:spcBef>
            </a:pP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The Real</a:t>
            </a:r>
            <a:r>
              <a:rPr lang="en-US" sz="2800" b="1" spc="-7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Diﬀerentiator</a:t>
            </a:r>
            <a:endParaRPr lang="en-US" sz="2800" b="1" dirty="0">
              <a:latin typeface="Raleway Medium"/>
              <a:cs typeface="Raleway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42054" y="6132727"/>
            <a:ext cx="3620135" cy="2129686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065" marR="5080" algn="ctr">
              <a:lnSpc>
                <a:spcPct val="112100"/>
              </a:lnSpc>
              <a:spcBef>
                <a:spcPts val="95"/>
              </a:spcBef>
            </a:pPr>
            <a:r>
              <a:rPr lang="en-ZA" sz="2450" dirty="0">
                <a:solidFill>
                  <a:srgbClr val="5A595C"/>
                </a:solidFill>
                <a:latin typeface="Raleway Medium"/>
                <a:cs typeface="Raleway Medium"/>
              </a:rPr>
              <a:t>Op</a:t>
            </a:r>
            <a:r>
              <a:rPr sz="2450">
                <a:solidFill>
                  <a:srgbClr val="5A595C"/>
                </a:solidFill>
                <a:latin typeface="Raleway Medium"/>
                <a:cs typeface="Raleway Medium"/>
              </a:rPr>
              <a:t>erat</a:t>
            </a:r>
            <a:r>
              <a:rPr lang="en-US" sz="2450">
                <a:solidFill>
                  <a:srgbClr val="5A595C"/>
                </a:solidFill>
                <a:latin typeface="Raleway Medium"/>
                <a:cs typeface="Raleway Medium"/>
              </a:rPr>
              <a:t>ional</a:t>
            </a:r>
            <a:r>
              <a:rPr sz="2450" spc="-10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excellence</a:t>
            </a:r>
            <a:r>
              <a:rPr sz="2450" spc="-25" dirty="0">
                <a:solidFill>
                  <a:srgbClr val="5A595C"/>
                </a:solidFill>
                <a:latin typeface="Raleway Medium"/>
                <a:cs typeface="Raleway Medium"/>
              </a:rPr>
              <a:t> is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what</a:t>
            </a:r>
            <a:r>
              <a:rPr sz="2450" spc="3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separates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sustainable</a:t>
            </a:r>
            <a:r>
              <a:rPr sz="245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MVNOs</a:t>
            </a:r>
            <a:r>
              <a:rPr sz="2450" spc="61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from</a:t>
            </a:r>
            <a:r>
              <a:rPr sz="2450" spc="-3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struggling</a:t>
            </a:r>
            <a:endParaRPr sz="2450" dirty="0">
              <a:latin typeface="Raleway Medium"/>
              <a:cs typeface="Raleway Medium"/>
            </a:endParaRPr>
          </a:p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ones.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08227" y="4607640"/>
            <a:ext cx="3488127" cy="942566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 indent="248920">
              <a:lnSpc>
                <a:spcPct val="112100"/>
              </a:lnSpc>
              <a:spcBef>
                <a:spcPts val="95"/>
              </a:spcBef>
            </a:pPr>
            <a:r>
              <a:rPr lang="en-US" sz="2800" b="1" spc="50" dirty="0">
                <a:solidFill>
                  <a:srgbClr val="FFFFFF"/>
                </a:solidFill>
                <a:latin typeface="Raleway Medium"/>
                <a:cs typeface="Raleway Medium"/>
              </a:rPr>
              <a:t>Rich</a:t>
            </a:r>
            <a:r>
              <a:rPr lang="en-US" sz="2800" b="1" spc="-2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-10" dirty="0">
                <a:solidFill>
                  <a:srgbClr val="FFFFFF"/>
                </a:solidFill>
                <a:latin typeface="Raleway Medium"/>
                <a:cs typeface="Raleway Medium"/>
              </a:rPr>
              <a:t>Ecosystems </a:t>
            </a: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Beyond</a:t>
            </a:r>
            <a:r>
              <a:rPr lang="en-US" sz="2800" b="1" spc="-7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Connectivity</a:t>
            </a:r>
            <a:endParaRPr lang="en-US" sz="2800" b="1" dirty="0">
              <a:latin typeface="Raleway Medium"/>
              <a:cs typeface="Raleway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528665" y="6132727"/>
            <a:ext cx="3759378" cy="1248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2100"/>
              </a:lnSpc>
              <a:spcBef>
                <a:spcPts val="95"/>
              </a:spcBef>
            </a:pPr>
            <a:r>
              <a:rPr lang="en-ZA" sz="2450" dirty="0">
                <a:solidFill>
                  <a:srgbClr val="5A595C"/>
                </a:solidFill>
                <a:latin typeface="Raleway Medium"/>
                <a:cs typeface="Raleway Medium"/>
              </a:rPr>
              <a:t>T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he</a:t>
            </a:r>
            <a:r>
              <a:rPr sz="2450" spc="-7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winners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build </a:t>
            </a:r>
            <a:r>
              <a:rPr lang="en-ZA" sz="2450" dirty="0">
                <a:solidFill>
                  <a:srgbClr val="5A595C"/>
                </a:solidFill>
                <a:latin typeface="Raleway Medium"/>
                <a:cs typeface="Raleway Medium"/>
              </a:rPr>
              <a:t>rich ecosystems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, not </a:t>
            </a:r>
            <a:r>
              <a:rPr sz="2450" spc="-20" dirty="0">
                <a:solidFill>
                  <a:srgbClr val="5A595C"/>
                </a:solidFill>
                <a:latin typeface="Raleway Medium"/>
                <a:cs typeface="Raleway Medium"/>
              </a:rPr>
              <a:t>just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SIM</a:t>
            </a:r>
            <a:r>
              <a:rPr sz="2450" spc="-1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5A595C"/>
                </a:solidFill>
                <a:latin typeface="Raleway Medium"/>
                <a:cs typeface="Raleway Medium"/>
              </a:rPr>
              <a:t>cards</a:t>
            </a:r>
            <a:r>
              <a:rPr sz="2450" spc="-8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5A595C"/>
                </a:solidFill>
                <a:latin typeface="Raleway Medium"/>
                <a:cs typeface="Raleway Medium"/>
              </a:rPr>
              <a:t>with </a:t>
            </a:r>
            <a:r>
              <a:rPr sz="2450" spc="-10" dirty="0">
                <a:solidFill>
                  <a:srgbClr val="5A595C"/>
                </a:solidFill>
                <a:latin typeface="Raleway Medium"/>
                <a:cs typeface="Raleway Medium"/>
              </a:rPr>
              <a:t>connectivity.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133644" y="4378329"/>
            <a:ext cx="3544102" cy="1392689"/>
          </a:xfrm>
          <a:prstGeom prst="rect">
            <a:avLst/>
          </a:prstGeom>
        </p:spPr>
        <p:txBody>
          <a:bodyPr vert="horz" wrap="square" lIns="0" tIns="99060" rIns="0" bIns="0" rtlCol="0" anchor="t">
            <a:spAutoFit/>
          </a:bodyPr>
          <a:lstStyle/>
          <a:p>
            <a:pPr algn="ctr">
              <a:spcBef>
                <a:spcPts val="780"/>
              </a:spcBef>
            </a:pPr>
            <a:r>
              <a:rPr lang="en-US" sz="2800" b="1" spc="50" dirty="0">
                <a:solidFill>
                  <a:srgbClr val="FFFFFF"/>
                </a:solidFill>
                <a:latin typeface="Raleway Medium"/>
                <a:cs typeface="Raleway Medium"/>
              </a:rPr>
              <a:t>Partnerships</a:t>
            </a:r>
            <a:endParaRPr lang="en-US" sz="2800" b="1" spc="50" dirty="0">
              <a:latin typeface="Raleway Medium"/>
              <a:cs typeface="Raleway Medium"/>
            </a:endParaRPr>
          </a:p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Finding</a:t>
            </a:r>
            <a:r>
              <a:rPr lang="en-US" sz="2800" b="1" spc="5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lang="en-US" sz="2800" b="1" spc="5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US" sz="2800" b="1" dirty="0">
                <a:solidFill>
                  <a:srgbClr val="0E2240"/>
                </a:solidFill>
                <a:latin typeface="Raleway Medium"/>
                <a:cs typeface="Raleway Medium"/>
              </a:rPr>
              <a:t>right</a:t>
            </a:r>
            <a:r>
              <a:rPr lang="en-US" sz="2800" b="1" spc="5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Partnerships</a:t>
            </a:r>
            <a:endParaRPr lang="en-US" sz="2800" b="1" dirty="0">
              <a:latin typeface="Raleway Medium"/>
              <a:cs typeface="Raleway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174866" y="6132727"/>
            <a:ext cx="3461657" cy="2093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2100"/>
              </a:lnSpc>
              <a:spcBef>
                <a:spcPts val="95"/>
              </a:spcBef>
            </a:pPr>
            <a:r>
              <a:rPr lang="en-US" sz="2450" dirty="0">
                <a:solidFill>
                  <a:srgbClr val="5A595C"/>
                </a:solidFill>
                <a:latin typeface="Raleway Medium"/>
                <a:cs typeface="Raleway Medium"/>
              </a:rPr>
              <a:t>Partnering with the right MVNE lets you focus on brand, customer and distribution</a:t>
            </a:r>
          </a:p>
        </p:txBody>
      </p:sp>
      <p:pic>
        <p:nvPicPr>
          <p:cNvPr id="37" name="Picture 36" descr="A black and white logo with blue and white letters&#10;&#10;AI-generated content may be incorrect.">
            <a:extLst>
              <a:ext uri="{FF2B5EF4-FFF2-40B4-BE49-F238E27FC236}">
                <a16:creationId xmlns:a16="http://schemas.microsoft.com/office/drawing/2014/main" id="{C517275C-A240-81A9-8800-9AD98DA74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0950" y="10009982"/>
            <a:ext cx="1929314" cy="7933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BAAD612-835D-5AAF-495A-C051B465E378}"/>
              </a:ext>
            </a:extLst>
          </p:cNvPr>
          <p:cNvSpPr txBox="1"/>
          <p:nvPr/>
        </p:nvSpPr>
        <p:spPr>
          <a:xfrm>
            <a:off x="2689528" y="3461496"/>
            <a:ext cx="82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000" spc="285" dirty="0">
                <a:solidFill>
                  <a:srgbClr val="299DD5"/>
                </a:solidFill>
                <a:latin typeface="Raleway" pitchFamily="2" charset="0"/>
              </a:rPr>
              <a:t>01</a:t>
            </a:r>
            <a:r>
              <a:rPr lang="en-ZA" sz="2500" spc="285" dirty="0">
                <a:solidFill>
                  <a:srgbClr val="299DD5"/>
                </a:solidFill>
                <a:latin typeface="Raleway" pitchFamily="2" charset="0"/>
              </a:rPr>
              <a:t>.</a:t>
            </a:r>
            <a:r>
              <a:rPr lang="en-ZA" sz="2500" spc="-160" dirty="0">
                <a:latin typeface="Raleway" pitchFamily="2" charset="0"/>
              </a:rPr>
              <a:t> </a:t>
            </a:r>
            <a:endParaRPr lang="en-ZA" sz="2500" dirty="0">
              <a:latin typeface="Raleway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D8A996-9F02-3DF5-F1E6-37CE10F69491}"/>
              </a:ext>
            </a:extLst>
          </p:cNvPr>
          <p:cNvSpPr txBox="1"/>
          <p:nvPr/>
        </p:nvSpPr>
        <p:spPr>
          <a:xfrm>
            <a:off x="7343018" y="3461496"/>
            <a:ext cx="82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000" spc="285" dirty="0">
                <a:solidFill>
                  <a:srgbClr val="299DD5"/>
                </a:solidFill>
                <a:latin typeface="Raleway" pitchFamily="2" charset="0"/>
              </a:rPr>
              <a:t>02.</a:t>
            </a:r>
            <a:r>
              <a:rPr lang="en-ZA" sz="3000" spc="-160" dirty="0">
                <a:latin typeface="Raleway" pitchFamily="2" charset="0"/>
              </a:rPr>
              <a:t> </a:t>
            </a:r>
            <a:endParaRPr lang="en-ZA" sz="3000" dirty="0">
              <a:latin typeface="Raleway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1C04E7-4EBC-DE09-0222-BCE2CC4C6A38}"/>
              </a:ext>
            </a:extLst>
          </p:cNvPr>
          <p:cNvSpPr txBox="1"/>
          <p:nvPr/>
        </p:nvSpPr>
        <p:spPr>
          <a:xfrm>
            <a:off x="11940444" y="3461496"/>
            <a:ext cx="82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000" spc="285" dirty="0">
                <a:solidFill>
                  <a:srgbClr val="299DD5"/>
                </a:solidFill>
                <a:latin typeface="Raleway" pitchFamily="2" charset="0"/>
              </a:rPr>
              <a:t>03.</a:t>
            </a:r>
            <a:r>
              <a:rPr lang="en-ZA" sz="3000" spc="-160" dirty="0">
                <a:latin typeface="Raleway" pitchFamily="2" charset="0"/>
              </a:rPr>
              <a:t> </a:t>
            </a:r>
            <a:endParaRPr lang="en-ZA" sz="3000" dirty="0">
              <a:latin typeface="Raleway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E8E296-9AAB-623D-4C3E-7BCDC7293761}"/>
              </a:ext>
            </a:extLst>
          </p:cNvPr>
          <p:cNvSpPr txBox="1"/>
          <p:nvPr/>
        </p:nvSpPr>
        <p:spPr>
          <a:xfrm>
            <a:off x="16493848" y="3461496"/>
            <a:ext cx="82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000" spc="285" dirty="0">
                <a:solidFill>
                  <a:srgbClr val="299DD5"/>
                </a:solidFill>
                <a:latin typeface="Raleway" pitchFamily="2" charset="0"/>
              </a:rPr>
              <a:t>04.</a:t>
            </a:r>
            <a:r>
              <a:rPr lang="en-ZA" sz="3000" spc="-160" dirty="0">
                <a:latin typeface="Raleway" pitchFamily="2" charset="0"/>
              </a:rPr>
              <a:t> </a:t>
            </a:r>
            <a:endParaRPr lang="en-ZA" sz="3000" dirty="0">
              <a:latin typeface="Raleway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39359157-A22D-5292-06CC-9A9ABE320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"/>
            <a:ext cx="20101162" cy="11304984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04915" y="868914"/>
            <a:ext cx="15101059" cy="1364476"/>
          </a:xfrm>
          <a:prstGeom prst="rect">
            <a:avLst/>
          </a:prstGeom>
        </p:spPr>
        <p:txBody>
          <a:bodyPr vert="horz" wrap="square" lIns="0" tIns="1778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spc="285" dirty="0">
                <a:solidFill>
                  <a:srgbClr val="299DD5"/>
                </a:solidFill>
              </a:rPr>
              <a:t>01.</a:t>
            </a:r>
            <a:r>
              <a:rPr spc="-160" dirty="0"/>
              <a:t> </a:t>
            </a:r>
            <a:r>
              <a:rPr spc="-785" dirty="0">
                <a:solidFill>
                  <a:srgbClr val="0E2240"/>
                </a:solidFill>
              </a:rPr>
              <a:t>T</a:t>
            </a:r>
            <a:r>
              <a:rPr spc="85" dirty="0">
                <a:solidFill>
                  <a:srgbClr val="0E2240"/>
                </a:solidFill>
              </a:rPr>
              <a:t>echnology</a:t>
            </a:r>
            <a:r>
              <a:rPr spc="-120" dirty="0">
                <a:solidFill>
                  <a:srgbClr val="0E2240"/>
                </a:solidFill>
              </a:rPr>
              <a:t> </a:t>
            </a:r>
            <a:r>
              <a:rPr spc="204" dirty="0">
                <a:solidFill>
                  <a:srgbClr val="0E2240"/>
                </a:solidFill>
              </a:rPr>
              <a:t>Platform</a:t>
            </a:r>
            <a:endParaRPr lang="en-US" spc="204" dirty="0">
              <a:solidFill>
                <a:srgbClr val="0E224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7504" y="2658465"/>
            <a:ext cx="15504982" cy="122491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10"/>
              </a:spcBef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Hygiene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factor</a:t>
            </a:r>
            <a:r>
              <a:rPr sz="2700" spc="-9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-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Everyone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needs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it.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It</a:t>
            </a:r>
            <a:r>
              <a:rPr sz="270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won’t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diﬀerentiate</a:t>
            </a:r>
            <a:r>
              <a:rPr sz="2700" spc="-9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you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–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it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just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qualiﬁes</a:t>
            </a:r>
            <a:r>
              <a:rPr sz="2700" spc="-9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20" dirty="0">
                <a:solidFill>
                  <a:srgbClr val="0E2240"/>
                </a:solidFill>
                <a:latin typeface="Raleway Medium"/>
                <a:cs typeface="Raleway Medium"/>
              </a:rPr>
              <a:t>you.</a:t>
            </a:r>
            <a:endParaRPr sz="2700" dirty="0">
              <a:latin typeface="Raleway Medium"/>
              <a:cs typeface="Raleway Medium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4100" spc="70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4100" spc="-4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4100" spc="80" dirty="0">
                <a:solidFill>
                  <a:srgbClr val="0E2240"/>
                </a:solidFill>
                <a:latin typeface="Raleway Medium"/>
                <a:cs typeface="Raleway Medium"/>
              </a:rPr>
              <a:t>Hard</a:t>
            </a:r>
            <a:r>
              <a:rPr sz="4100" spc="-17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4100" spc="55" dirty="0">
                <a:solidFill>
                  <a:srgbClr val="0E2240"/>
                </a:solidFill>
                <a:latin typeface="Raleway Medium"/>
                <a:cs typeface="Raleway Medium"/>
              </a:rPr>
              <a:t>Truths</a:t>
            </a:r>
            <a:endParaRPr sz="4100" dirty="0">
              <a:latin typeface="Raleway Medium"/>
              <a:cs typeface="Raleway Medium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7555" y="4254366"/>
            <a:ext cx="5108705" cy="516976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66426" y="4254366"/>
            <a:ext cx="5108706" cy="516976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33215" y="4254366"/>
            <a:ext cx="5108696" cy="516976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068207" y="5082110"/>
            <a:ext cx="2915285" cy="2119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2100"/>
              </a:lnSpc>
              <a:spcBef>
                <a:spcPts val="9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Every</a:t>
            </a:r>
            <a:r>
              <a:rPr sz="245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rand</a:t>
            </a:r>
            <a:r>
              <a:rPr sz="24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spent</a:t>
            </a:r>
            <a:r>
              <a:rPr sz="24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on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platform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maintenance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is</a:t>
            </a:r>
            <a:r>
              <a:rPr sz="2450" spc="-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50" dirty="0">
                <a:solidFill>
                  <a:srgbClr val="0E2240"/>
                </a:solidFill>
                <a:latin typeface="Raleway Medium"/>
                <a:cs typeface="Raleway Medium"/>
              </a:rPr>
              <a:t>a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rand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not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spent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on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customer</a:t>
            </a:r>
            <a:r>
              <a:rPr sz="2450" spc="-8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growth.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55497" y="5081169"/>
            <a:ext cx="3388995" cy="2956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12100"/>
              </a:lnSpc>
              <a:spcBef>
                <a:spcPts val="9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Building</a:t>
            </a:r>
            <a:r>
              <a:rPr sz="2450" spc="-8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your</a:t>
            </a:r>
            <a:r>
              <a:rPr sz="2450" spc="-7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own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is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high-risk.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High</a:t>
            </a:r>
            <a:r>
              <a:rPr sz="245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capex,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long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cycles,</a:t>
            </a:r>
            <a:r>
              <a:rPr sz="245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integration complexity,</a:t>
            </a:r>
            <a:r>
              <a:rPr sz="2450" spc="-1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and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ongoing</a:t>
            </a:r>
            <a:r>
              <a:rPr sz="245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maintenance,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without</a:t>
            </a:r>
            <a:r>
              <a:rPr sz="245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guaranteed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operational</a:t>
            </a:r>
            <a:r>
              <a:rPr sz="2450" spc="-5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know-how.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58975" y="5081169"/>
            <a:ext cx="3122930" cy="251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2100"/>
              </a:lnSpc>
              <a:spcBef>
                <a:spcPts val="9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2450" spc="-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right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platform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opens</a:t>
            </a:r>
            <a:r>
              <a:rPr sz="2450" spc="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2450" spc="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50" dirty="0">
                <a:solidFill>
                  <a:srgbClr val="0E2240"/>
                </a:solidFill>
                <a:latin typeface="Raleway Medium"/>
                <a:cs typeface="Raleway Medium"/>
              </a:rPr>
              <a:t>door.</a:t>
            </a:r>
            <a:r>
              <a:rPr sz="2450" spc="-8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What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you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do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once</a:t>
            </a:r>
            <a:r>
              <a:rPr sz="2450" spc="-7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you’re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inside</a:t>
            </a:r>
            <a:r>
              <a:rPr sz="245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determines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whether</a:t>
            </a:r>
            <a:r>
              <a:rPr sz="2450" spc="-1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you</a:t>
            </a:r>
            <a:r>
              <a:rPr sz="2450" spc="-6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win</a:t>
            </a:r>
            <a:r>
              <a:rPr lang="en-ZA"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 or not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1656" y="9780216"/>
            <a:ext cx="8581390" cy="854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7870" marR="5080" indent="-725805">
              <a:lnSpc>
                <a:spcPct val="100800"/>
              </a:lnSpc>
              <a:spcBef>
                <a:spcPts val="95"/>
              </a:spcBef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MVNE partnership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is not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a compromise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— it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is 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the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strategically</a:t>
            </a:r>
            <a:r>
              <a:rPr sz="2700" spc="-1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correct</a:t>
            </a:r>
            <a:r>
              <a:rPr sz="270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choice</a:t>
            </a:r>
            <a:r>
              <a:rPr sz="2700" spc="-4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for</a:t>
            </a:r>
            <a:r>
              <a:rPr sz="270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most</a:t>
            </a:r>
            <a:r>
              <a:rPr sz="270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MVNOs.</a:t>
            </a:r>
            <a:endParaRPr sz="2700" dirty="0">
              <a:latin typeface="Raleway Medium"/>
              <a:cs typeface="Raleway Medium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D7C1DBC-7AC7-E1F9-FA77-AC8358A8C9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34873" y="10009982"/>
            <a:ext cx="1881468" cy="7933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62246" y="868914"/>
            <a:ext cx="13377669" cy="1373838"/>
          </a:xfrm>
          <a:prstGeom prst="rect">
            <a:avLst/>
          </a:prstGeom>
        </p:spPr>
        <p:txBody>
          <a:bodyPr vert="horz" wrap="square" lIns="0" tIns="334645" rIns="0" bIns="0" rtlCol="0" anchor="t">
            <a:spAutoFit/>
          </a:bodyPr>
          <a:lstStyle/>
          <a:p>
            <a:pPr marL="1550670" marR="5080" indent="-1538605" algn="ctr">
              <a:lnSpc>
                <a:spcPct val="76200"/>
              </a:lnSpc>
              <a:spcBef>
                <a:spcPts val="2635"/>
              </a:spcBef>
            </a:pPr>
            <a:r>
              <a:rPr lang="en-US" spc="-785"/>
              <a:t>T</a:t>
            </a:r>
            <a:r>
              <a:rPr lang="en-US" spc="85"/>
              <a:t>echnology </a:t>
            </a:r>
            <a:r>
              <a:rPr lang="en-US" spc="204"/>
              <a:t>Platform</a:t>
            </a:r>
            <a:endParaRPr lang="en-US" sz="4100" spc="180"/>
          </a:p>
        </p:txBody>
      </p:sp>
      <p:grpSp>
        <p:nvGrpSpPr>
          <p:cNvPr id="3" name="object 3"/>
          <p:cNvGrpSpPr/>
          <p:nvPr/>
        </p:nvGrpSpPr>
        <p:grpSpPr>
          <a:xfrm>
            <a:off x="1398377" y="3806491"/>
            <a:ext cx="5430520" cy="3055620"/>
            <a:chOff x="1398377" y="3806491"/>
            <a:chExt cx="5430520" cy="3055620"/>
          </a:xfrm>
        </p:grpSpPr>
        <p:sp>
          <p:nvSpPr>
            <p:cNvPr id="4" name="object 4"/>
            <p:cNvSpPr/>
            <p:nvPr/>
          </p:nvSpPr>
          <p:spPr>
            <a:xfrm>
              <a:off x="1398377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8377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336865" y="3806491"/>
            <a:ext cx="5430520" cy="3055620"/>
            <a:chOff x="7336865" y="3806491"/>
            <a:chExt cx="5430520" cy="3055620"/>
          </a:xfrm>
        </p:grpSpPr>
        <p:sp>
          <p:nvSpPr>
            <p:cNvPr id="7" name="object 7"/>
            <p:cNvSpPr/>
            <p:nvPr/>
          </p:nvSpPr>
          <p:spPr>
            <a:xfrm>
              <a:off x="7336865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6865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3275352" y="3806491"/>
            <a:ext cx="5430520" cy="3055620"/>
            <a:chOff x="13275352" y="3806491"/>
            <a:chExt cx="5430520" cy="3055620"/>
          </a:xfrm>
        </p:grpSpPr>
        <p:sp>
          <p:nvSpPr>
            <p:cNvPr id="10" name="object 10"/>
            <p:cNvSpPr/>
            <p:nvPr/>
          </p:nvSpPr>
          <p:spPr>
            <a:xfrm>
              <a:off x="13275352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275352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98377" y="7217016"/>
            <a:ext cx="5430520" cy="3055620"/>
            <a:chOff x="1398377" y="7217016"/>
            <a:chExt cx="5430520" cy="3055620"/>
          </a:xfrm>
        </p:grpSpPr>
        <p:sp>
          <p:nvSpPr>
            <p:cNvPr id="13" name="object 13"/>
            <p:cNvSpPr/>
            <p:nvPr/>
          </p:nvSpPr>
          <p:spPr>
            <a:xfrm>
              <a:off x="1398377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98377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336865" y="7217016"/>
            <a:ext cx="5430520" cy="3055620"/>
            <a:chOff x="7336865" y="7217016"/>
            <a:chExt cx="5430520" cy="3055620"/>
          </a:xfrm>
        </p:grpSpPr>
        <p:sp>
          <p:nvSpPr>
            <p:cNvPr id="16" name="object 16"/>
            <p:cNvSpPr/>
            <p:nvPr/>
          </p:nvSpPr>
          <p:spPr>
            <a:xfrm>
              <a:off x="7336865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36865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3275352" y="7217016"/>
            <a:ext cx="5430520" cy="3055620"/>
            <a:chOff x="13275352" y="7217016"/>
            <a:chExt cx="5430520" cy="3055620"/>
          </a:xfrm>
        </p:grpSpPr>
        <p:sp>
          <p:nvSpPr>
            <p:cNvPr id="19" name="object 19"/>
            <p:cNvSpPr/>
            <p:nvPr/>
          </p:nvSpPr>
          <p:spPr>
            <a:xfrm>
              <a:off x="13275352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275352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75549" y="4089918"/>
            <a:ext cx="5064932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2800" b="1">
                <a:solidFill>
                  <a:srgbClr val="0E2240"/>
                </a:solidFill>
                <a:latin typeface="Raleway Medium"/>
                <a:cs typeface="Raleway Medium"/>
              </a:rPr>
              <a:t>Real-Time</a:t>
            </a:r>
            <a:r>
              <a:rPr sz="2800" b="1" spc="5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55">
                <a:solidFill>
                  <a:srgbClr val="0E2240"/>
                </a:solidFill>
                <a:latin typeface="Raleway Medium"/>
                <a:cs typeface="Raleway Medium"/>
              </a:rPr>
              <a:t>Charging </a:t>
            </a:r>
            <a:r>
              <a:rPr sz="2800" b="1" spc="11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800" b="1" spc="5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65">
                <a:solidFill>
                  <a:srgbClr val="0E2240"/>
                </a:solidFill>
                <a:latin typeface="Raleway Medium"/>
                <a:cs typeface="Raleway Medium"/>
              </a:rPr>
              <a:t>Billing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05062" y="5062140"/>
            <a:ext cx="4584065" cy="1515415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497840" marR="5080" indent="-485775" algn="ctr">
              <a:lnSpc>
                <a:spcPct val="101000"/>
              </a:lnSpc>
              <a:spcBef>
                <a:spcPts val="9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Prepaid,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postpaid,</a:t>
            </a:r>
            <a:r>
              <a:rPr sz="2450" spc="-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hybrid</a:t>
            </a:r>
            <a:r>
              <a:rPr sz="2450" spc="-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billing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should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nothing less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than real-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time.</a:t>
            </a:r>
            <a:r>
              <a:rPr sz="2450" spc="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One</a:t>
            </a:r>
            <a:r>
              <a:rPr sz="2450" spc="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bill</a:t>
            </a:r>
            <a:r>
              <a:rPr sz="2450" spc="-5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for</a:t>
            </a:r>
            <a:r>
              <a:rPr sz="245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GB"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the </a:t>
            </a:r>
            <a:r>
              <a:rPr lang="en-GB"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customer</a:t>
            </a:r>
            <a:endParaRPr lang="en-US" sz="2450" dirty="0">
              <a:latin typeface="Raleway Medium"/>
              <a:cs typeface="Raleway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64788" y="7550336"/>
            <a:ext cx="4307498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2800" b="1">
                <a:solidFill>
                  <a:srgbClr val="0E2240"/>
                </a:solidFill>
                <a:latin typeface="Raleway Medium"/>
                <a:cs typeface="Raleway Medium"/>
              </a:rPr>
              <a:t>Multi-</a:t>
            </a:r>
            <a:r>
              <a:rPr sz="2800" b="1" spc="65">
                <a:solidFill>
                  <a:srgbClr val="0E2240"/>
                </a:solidFill>
                <a:latin typeface="Raleway Medium"/>
                <a:cs typeface="Raleway Medium"/>
              </a:rPr>
              <a:t>Market</a:t>
            </a:r>
            <a:r>
              <a:rPr sz="2800" b="1" spc="215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60">
                <a:solidFill>
                  <a:srgbClr val="0E2240"/>
                </a:solidFill>
                <a:latin typeface="Raleway Medium"/>
                <a:cs typeface="Raleway Medium"/>
              </a:rPr>
              <a:t>Capability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74385" y="8522558"/>
            <a:ext cx="4845050" cy="11346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1000"/>
              </a:lnSpc>
              <a:spcBef>
                <a:spcPts val="95"/>
              </a:spcBef>
            </a:pPr>
            <a:r>
              <a:rPr lang="en-ZA"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You must have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multi-tenant,</a:t>
            </a:r>
            <a:r>
              <a:rPr sz="2450" spc="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multi-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market </a:t>
            </a:r>
            <a:r>
              <a:rPr lang="en-ZA"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support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to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deliver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a</a:t>
            </a:r>
            <a:r>
              <a:rPr sz="245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multi-market</a:t>
            </a:r>
            <a:r>
              <a:rPr sz="24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play.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70463" y="7550336"/>
            <a:ext cx="3695840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>
                <a:solidFill>
                  <a:srgbClr val="0E2240"/>
                </a:solidFill>
                <a:latin typeface="Raleway Medium"/>
                <a:cs typeface="Raleway Medium"/>
              </a:rPr>
              <a:t>Agnostic</a:t>
            </a:r>
            <a:r>
              <a:rPr sz="2800" b="1" spc="31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>
                <a:solidFill>
                  <a:srgbClr val="0E2240"/>
                </a:solidFill>
                <a:latin typeface="Raleway Medium"/>
                <a:cs typeface="Raleway Medium"/>
              </a:rPr>
              <a:t>Ecosystem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42162" y="8522558"/>
            <a:ext cx="4913630" cy="11346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9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Product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agnostic,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Carrier</a:t>
            </a:r>
            <a:r>
              <a:rPr sz="2450" spc="-6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agnostic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and</a:t>
            </a:r>
            <a:r>
              <a:rPr sz="24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Service</a:t>
            </a:r>
            <a:r>
              <a:rPr sz="245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450" dirty="0">
                <a:solidFill>
                  <a:srgbClr val="0E2240"/>
                </a:solidFill>
                <a:latin typeface="Raleway Medium"/>
                <a:cs typeface="Raleway Medium"/>
              </a:rPr>
              <a:t>a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gnostic</a:t>
            </a:r>
            <a:r>
              <a:rPr sz="245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are</a:t>
            </a:r>
            <a:r>
              <a:rPr sz="24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key</a:t>
            </a:r>
            <a:r>
              <a:rPr sz="2450" spc="-9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450" spc="-90" dirty="0">
                <a:solidFill>
                  <a:srgbClr val="0E2240"/>
                </a:solidFill>
                <a:latin typeface="Raleway Medium"/>
                <a:cs typeface="Raleway Medium"/>
              </a:rPr>
              <a:t>strengths for growth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221060" y="7304297"/>
            <a:ext cx="5302525" cy="95539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94130" marR="5080" indent="-1282065" algn="ctr">
              <a:lnSpc>
                <a:spcPct val="112100"/>
              </a:lnSpc>
              <a:spcBef>
                <a:spcPts val="95"/>
              </a:spcBef>
            </a:pPr>
            <a:r>
              <a:rPr sz="2800" b="1" spc="50">
                <a:solidFill>
                  <a:srgbClr val="0E2240"/>
                </a:solidFill>
                <a:latin typeface="Raleway Medium"/>
                <a:cs typeface="Raleway Medium"/>
              </a:rPr>
              <a:t>Regulatory</a:t>
            </a:r>
            <a:r>
              <a:rPr lang="en-GB" sz="2800" b="1" spc="50">
                <a:solidFill>
                  <a:srgbClr val="0E2240"/>
                </a:solidFill>
                <a:latin typeface="Raleway Medium"/>
                <a:cs typeface="Raleway Medium"/>
              </a:rPr>
              <a:t> </a:t>
            </a:r>
            <a:r>
              <a:rPr sz="2800" b="1" spc="11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lang="en-GB" sz="2800" b="1" spc="110">
                <a:solidFill>
                  <a:srgbClr val="0E2240"/>
                </a:solidFill>
                <a:latin typeface="Raleway Medium"/>
                <a:cs typeface="Raleway Medium"/>
              </a:rPr>
              <a:t> </a:t>
            </a:r>
            <a:r>
              <a:rPr lang="en-GB" sz="2800" b="1" spc="45">
                <a:solidFill>
                  <a:srgbClr val="0E2240"/>
                </a:solidFill>
                <a:latin typeface="Raleway Medium"/>
                <a:cs typeface="Raleway Medium"/>
              </a:rPr>
              <a:t>Compliance</a:t>
            </a:r>
            <a:endParaRPr lang="en-US" sz="2800" b="1">
              <a:solidFill>
                <a:srgbClr val="000000"/>
              </a:solidFill>
              <a:latin typeface="Raleway Medium"/>
              <a:cs typeface="Raleway Medium"/>
            </a:endParaRPr>
          </a:p>
          <a:p>
            <a:pPr marL="1294130" marR="5080" indent="-1282065" algn="ctr">
              <a:lnSpc>
                <a:spcPct val="112100"/>
              </a:lnSpc>
              <a:spcBef>
                <a:spcPts val="95"/>
              </a:spcBef>
            </a:pPr>
            <a:r>
              <a:rPr lang="en-GB" sz="2800" b="1" spc="40">
                <a:solidFill>
                  <a:srgbClr val="0E2240"/>
                </a:solidFill>
                <a:latin typeface="Raleway Medium"/>
                <a:cs typeface="Raleway Medium"/>
              </a:rPr>
              <a:t>Controls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84834" y="8522558"/>
            <a:ext cx="4938751" cy="11636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1000"/>
              </a:lnSpc>
              <a:spcBef>
                <a:spcPts val="95"/>
              </a:spcBef>
            </a:pPr>
            <a:r>
              <a:rPr lang="en-ZA" sz="2450" dirty="0">
                <a:solidFill>
                  <a:srgbClr val="0E2240"/>
                </a:solidFill>
                <a:latin typeface="Raleway Medium"/>
                <a:cs typeface="Raleway Medium"/>
              </a:rPr>
              <a:t>The non-negotiables -</a:t>
            </a:r>
          </a:p>
          <a:p>
            <a:pPr marL="12700" marR="5080" indent="-635" algn="ctr">
              <a:lnSpc>
                <a:spcPct val="101000"/>
              </a:lnSpc>
              <a:spcBef>
                <a:spcPts val="95"/>
              </a:spcBef>
            </a:pPr>
            <a:r>
              <a:rPr lang="en-ZA" sz="2450" dirty="0">
                <a:solidFill>
                  <a:srgbClr val="0E2240"/>
                </a:solidFill>
                <a:latin typeface="Raleway Medium"/>
                <a:cs typeface="Raleway Medium"/>
              </a:rPr>
              <a:t>K</a:t>
            </a:r>
            <a:r>
              <a:rPr sz="2450" dirty="0" err="1">
                <a:solidFill>
                  <a:srgbClr val="0E2240"/>
                </a:solidFill>
                <a:latin typeface="Raleway Medium"/>
                <a:cs typeface="Raleway Medium"/>
              </a:rPr>
              <a:t>ey</a:t>
            </a:r>
            <a:r>
              <a:rPr sz="2450" spc="-1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controls</a:t>
            </a:r>
            <a:r>
              <a:rPr sz="245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that</a:t>
            </a:r>
            <a:r>
              <a:rPr sz="2450" spc="-4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spc="-20" dirty="0">
                <a:solidFill>
                  <a:srgbClr val="0E2240"/>
                </a:solidFill>
                <a:latin typeface="Raleway Medium"/>
                <a:cs typeface="Raleway Medium"/>
              </a:rPr>
              <a:t>need</a:t>
            </a:r>
            <a:endParaRPr sz="2450" dirty="0">
              <a:latin typeface="Raleway Medium"/>
              <a:cs typeface="Raleway Medium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to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be</a:t>
            </a:r>
            <a:r>
              <a:rPr sz="24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450" dirty="0">
                <a:solidFill>
                  <a:srgbClr val="0E2240"/>
                </a:solidFill>
                <a:latin typeface="Raleway Medium"/>
                <a:cs typeface="Raleway Medium"/>
              </a:rPr>
              <a:t>embedded </a:t>
            </a:r>
            <a:r>
              <a:rPr sz="2450" spc="-10" dirty="0">
                <a:solidFill>
                  <a:srgbClr val="0E2240"/>
                </a:solidFill>
                <a:latin typeface="Raleway Medium"/>
                <a:cs typeface="Raleway Medium"/>
              </a:rPr>
              <a:t>natively.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70463" y="4057015"/>
            <a:ext cx="3514999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60">
                <a:solidFill>
                  <a:srgbClr val="0E2240"/>
                </a:solidFill>
                <a:latin typeface="Raleway Medium"/>
                <a:cs typeface="Raleway Medium"/>
              </a:rPr>
              <a:t>Digital-</a:t>
            </a:r>
            <a:r>
              <a:rPr sz="2800" b="1">
                <a:solidFill>
                  <a:srgbClr val="0E2240"/>
                </a:solidFill>
                <a:latin typeface="Raleway Medium"/>
                <a:cs typeface="Raleway Medium"/>
              </a:rPr>
              <a:t>First</a:t>
            </a:r>
            <a:r>
              <a:rPr sz="2800" b="1" spc="27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>
                <a:solidFill>
                  <a:srgbClr val="0E2240"/>
                </a:solidFill>
                <a:latin typeface="Raleway Medium"/>
                <a:cs typeface="Raleway Medium"/>
              </a:rPr>
              <a:t>assets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2083" y="4981953"/>
            <a:ext cx="5191760" cy="16002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ZA" sz="2450" dirty="0" err="1">
                <a:latin typeface="Raleway Medium" pitchFamily="2" charset="0"/>
              </a:rPr>
              <a:t>eSIM</a:t>
            </a:r>
            <a:r>
              <a:rPr lang="en-ZA" sz="2450" dirty="0">
                <a:latin typeface="Raleway Medium" pitchFamily="2" charset="0"/>
              </a:rPr>
              <a:t>, Self-service USSD/APP/</a:t>
            </a:r>
            <a:r>
              <a:rPr lang="en-ZA" sz="2450" dirty="0" err="1">
                <a:latin typeface="Raleway Medium" pitchFamily="2" charset="0"/>
              </a:rPr>
              <a:t>Web,WhatsApp</a:t>
            </a:r>
            <a:r>
              <a:rPr lang="en-ZA" sz="2450" dirty="0">
                <a:latin typeface="Raleway Medium" pitchFamily="2" charset="0"/>
              </a:rPr>
              <a:t> – Reduce cost-to-serve and improve CX.</a:t>
            </a:r>
            <a:endParaRPr sz="2450" dirty="0">
              <a:latin typeface="Raleway Medium" pitchFamily="2" charset="0"/>
              <a:cs typeface="Raleway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638401" y="3990640"/>
            <a:ext cx="4691883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2800" b="1">
                <a:solidFill>
                  <a:srgbClr val="0E2240"/>
                </a:solidFill>
                <a:latin typeface="Raleway Medium"/>
                <a:cs typeface="Raleway Medium"/>
              </a:rPr>
              <a:t>Omni-</a:t>
            </a:r>
            <a:r>
              <a:rPr sz="2800" b="1" spc="50">
                <a:solidFill>
                  <a:srgbClr val="0E2240"/>
                </a:solidFill>
                <a:latin typeface="Raleway Medium"/>
                <a:cs typeface="Raleway Medium"/>
              </a:rPr>
              <a:t>Channel</a:t>
            </a:r>
            <a:r>
              <a:rPr sz="2800" b="1" spc="13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60">
                <a:solidFill>
                  <a:srgbClr val="0E2240"/>
                </a:solidFill>
                <a:latin typeface="Raleway Medium"/>
                <a:cs typeface="Raleway Medium"/>
              </a:rPr>
              <a:t>Capability</a:t>
            </a:r>
            <a:endParaRPr sz="2800" b="1">
              <a:latin typeface="Raleway Medium"/>
              <a:cs typeface="Raleway Medium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585631" y="5062140"/>
            <a:ext cx="4797425" cy="11346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0695" marR="473709" algn="ctr">
              <a:lnSpc>
                <a:spcPct val="101000"/>
              </a:lnSpc>
              <a:spcBef>
                <a:spcPts val="95"/>
              </a:spcBef>
            </a:pPr>
            <a:r>
              <a:rPr lang="en-GB" sz="2450" dirty="0">
                <a:solidFill>
                  <a:srgbClr val="0E2240"/>
                </a:solidFill>
                <a:latin typeface="Raleway Medium"/>
                <a:cs typeface="Raleway Medium"/>
              </a:rPr>
              <a:t>A seamless and integrated experience across various channels</a:t>
            </a:r>
            <a:endParaRPr sz="2450" dirty="0">
              <a:latin typeface="Raleway Medium"/>
              <a:cs typeface="Raleway Medium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0DA82D-5465-D803-69AA-AB2C3191B38A}"/>
              </a:ext>
            </a:extLst>
          </p:cNvPr>
          <p:cNvSpPr txBox="1"/>
          <p:nvPr/>
        </p:nvSpPr>
        <p:spPr>
          <a:xfrm>
            <a:off x="5022263" y="1916343"/>
            <a:ext cx="1005205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sz="4100" b="0" i="0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</a:rPr>
              <a:t>​</a:t>
            </a:r>
            <a:br>
              <a:rPr sz="4100" b="0" i="0" dirty="0">
                <a:latin typeface="Raleway Medium"/>
                <a:ea typeface="Raleway Medium"/>
                <a:cs typeface="Raleway Medium"/>
              </a:rPr>
            </a:br>
            <a:r>
              <a:rPr lang="en-US" sz="4100" dirty="0">
                <a:solidFill>
                  <a:srgbClr val="FFFFFF"/>
                </a:solidFill>
                <a:latin typeface="Raleway Medium"/>
              </a:rPr>
              <a:t>The</a:t>
            </a:r>
            <a:r>
              <a:rPr lang="en-US" sz="4100" b="0" i="0" u="none" strike="noStrike" baseline="0" dirty="0">
                <a:solidFill>
                  <a:srgbClr val="FFFFFF"/>
                </a:solidFill>
                <a:latin typeface="Raleway Medium"/>
              </a:rPr>
              <a:t> </a:t>
            </a:r>
            <a:r>
              <a:rPr lang="en-US" sz="4100" dirty="0">
                <a:solidFill>
                  <a:srgbClr val="FFFFFF"/>
                </a:solidFill>
                <a:latin typeface="Raleway Medium"/>
              </a:rPr>
              <a:t>Essentials</a:t>
            </a:r>
            <a:r>
              <a:rPr sz="4100" b="0" i="0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</a:rPr>
              <a:t>​</a:t>
            </a:r>
            <a:endParaRPr lang="en-GB" dirty="0"/>
          </a:p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135"/>
            <a:ext cx="20104100" cy="11292840"/>
          </a:xfrm>
          <a:custGeom>
            <a:avLst/>
            <a:gdLst/>
            <a:ahLst/>
            <a:cxnLst/>
            <a:rect l="l" t="t" r="r" b="b"/>
            <a:pathLst>
              <a:path w="20104100" h="11292840">
                <a:moveTo>
                  <a:pt x="20104099" y="0"/>
                </a:moveTo>
                <a:lnTo>
                  <a:pt x="0" y="0"/>
                </a:lnTo>
                <a:lnTo>
                  <a:pt x="0" y="11292273"/>
                </a:lnTo>
                <a:lnTo>
                  <a:pt x="20104099" y="11292273"/>
                </a:lnTo>
                <a:lnTo>
                  <a:pt x="20104099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483210" y="868914"/>
            <a:ext cx="15132274" cy="1365250"/>
          </a:xfrm>
          <a:prstGeom prst="rect">
            <a:avLst/>
          </a:prstGeom>
        </p:spPr>
        <p:txBody>
          <a:bodyPr vert="horz" wrap="square" lIns="0" tIns="1778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spc="229" dirty="0">
                <a:solidFill>
                  <a:srgbClr val="299DD5"/>
                </a:solidFill>
              </a:rPr>
              <a:t>02.</a:t>
            </a:r>
            <a:r>
              <a:rPr spc="-105" dirty="0">
                <a:solidFill>
                  <a:srgbClr val="299DD5"/>
                </a:solidFill>
              </a:rPr>
              <a:t> </a:t>
            </a:r>
            <a:r>
              <a:rPr spc="204" dirty="0">
                <a:solidFill>
                  <a:srgbClr val="0E2240"/>
                </a:solidFill>
              </a:rPr>
              <a:t>Operational</a:t>
            </a:r>
            <a:r>
              <a:rPr spc="-350" dirty="0">
                <a:solidFill>
                  <a:srgbClr val="0E2240"/>
                </a:solidFill>
              </a:rPr>
              <a:t> </a:t>
            </a:r>
            <a:r>
              <a:rPr spc="145" dirty="0">
                <a:solidFill>
                  <a:srgbClr val="0E2240"/>
                </a:solidFill>
              </a:rPr>
              <a:t>Execution</a:t>
            </a:r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2631857" y="2406141"/>
            <a:ext cx="15234279" cy="1061829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ctr">
              <a:spcBef>
                <a:spcPts val="120"/>
              </a:spcBef>
            </a:pPr>
            <a:r>
              <a:rPr lang="en-US" sz="4100" dirty="0">
                <a:solidFill>
                  <a:srgbClr val="0E2240"/>
                </a:solidFill>
                <a:latin typeface="Raleway Medium"/>
                <a:cs typeface="Raleway Medium"/>
              </a:rPr>
              <a:t>The Key Fundamentals</a:t>
            </a:r>
            <a:br>
              <a:rPr lang="en-US" sz="2800" dirty="0">
                <a:solidFill>
                  <a:srgbClr val="0E2240"/>
                </a:solidFill>
                <a:latin typeface="Raleway Medium"/>
                <a:cs typeface="Raleway Medium"/>
              </a:rPr>
            </a:br>
            <a:r>
              <a:rPr lang="en-US" sz="2700" dirty="0">
                <a:solidFill>
                  <a:srgbClr val="0E2240"/>
                </a:solidFill>
                <a:latin typeface="Raleway Medium"/>
                <a:cs typeface="Raleway Medium"/>
              </a:rPr>
              <a:t>M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any</a:t>
            </a:r>
            <a:r>
              <a:rPr sz="270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MVNOs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underestimate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how</a:t>
            </a:r>
            <a:r>
              <a:rPr sz="270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hard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telecom</a:t>
            </a:r>
            <a:r>
              <a:rPr sz="270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operations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truly</a:t>
            </a:r>
            <a:r>
              <a:rPr sz="2700" spc="-10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20" dirty="0">
                <a:solidFill>
                  <a:srgbClr val="0E2240"/>
                </a:solidFill>
                <a:latin typeface="Raleway Medium"/>
                <a:cs typeface="Raleway Medium"/>
              </a:rPr>
              <a:t>are.</a:t>
            </a:r>
            <a:endParaRPr sz="2700" dirty="0">
              <a:latin typeface="Raleway Medium"/>
              <a:cs typeface="Raleway Medium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98377" y="3806491"/>
            <a:ext cx="5430520" cy="3055620"/>
            <a:chOff x="1398377" y="3806491"/>
            <a:chExt cx="5430520" cy="3055620"/>
          </a:xfrm>
        </p:grpSpPr>
        <p:sp>
          <p:nvSpPr>
            <p:cNvPr id="6" name="object 6"/>
            <p:cNvSpPr/>
            <p:nvPr/>
          </p:nvSpPr>
          <p:spPr>
            <a:xfrm>
              <a:off x="1398377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98377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36865" y="3806491"/>
            <a:ext cx="5430520" cy="3055620"/>
            <a:chOff x="7336865" y="3806491"/>
            <a:chExt cx="5430520" cy="3055620"/>
          </a:xfrm>
        </p:grpSpPr>
        <p:sp>
          <p:nvSpPr>
            <p:cNvPr id="9" name="object 9"/>
            <p:cNvSpPr/>
            <p:nvPr/>
          </p:nvSpPr>
          <p:spPr>
            <a:xfrm>
              <a:off x="7336865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36865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3275352" y="3806491"/>
            <a:ext cx="5430520" cy="3055620"/>
            <a:chOff x="13275352" y="3806491"/>
            <a:chExt cx="5430520" cy="3055620"/>
          </a:xfrm>
        </p:grpSpPr>
        <p:sp>
          <p:nvSpPr>
            <p:cNvPr id="12" name="object 12"/>
            <p:cNvSpPr/>
            <p:nvPr/>
          </p:nvSpPr>
          <p:spPr>
            <a:xfrm>
              <a:off x="13275352" y="3806491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75352" y="4865840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398377" y="7217016"/>
            <a:ext cx="5430520" cy="3055620"/>
            <a:chOff x="1398377" y="7217016"/>
            <a:chExt cx="5430520" cy="3055620"/>
          </a:xfrm>
        </p:grpSpPr>
        <p:sp>
          <p:nvSpPr>
            <p:cNvPr id="15" name="object 15"/>
            <p:cNvSpPr/>
            <p:nvPr/>
          </p:nvSpPr>
          <p:spPr>
            <a:xfrm>
              <a:off x="1398377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98377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336865" y="7217016"/>
            <a:ext cx="5430520" cy="3055620"/>
            <a:chOff x="7336865" y="7217016"/>
            <a:chExt cx="5430520" cy="3055620"/>
          </a:xfrm>
        </p:grpSpPr>
        <p:sp>
          <p:nvSpPr>
            <p:cNvPr id="18" name="object 18"/>
            <p:cNvSpPr/>
            <p:nvPr/>
          </p:nvSpPr>
          <p:spPr>
            <a:xfrm>
              <a:off x="7336865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36865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3275352" y="7217016"/>
            <a:ext cx="5430520" cy="3055620"/>
            <a:chOff x="13275352" y="7217016"/>
            <a:chExt cx="5430520" cy="3055620"/>
          </a:xfrm>
        </p:grpSpPr>
        <p:sp>
          <p:nvSpPr>
            <p:cNvPr id="21" name="object 21"/>
            <p:cNvSpPr/>
            <p:nvPr/>
          </p:nvSpPr>
          <p:spPr>
            <a:xfrm>
              <a:off x="13275352" y="7217016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275352" y="8276364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714830" y="4089918"/>
            <a:ext cx="2797614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Customer</a:t>
            </a:r>
            <a:r>
              <a:rPr sz="2800" b="1" spc="27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20" dirty="0">
                <a:solidFill>
                  <a:srgbClr val="0E2240"/>
                </a:solidFill>
                <a:latin typeface="Raleway Medium"/>
                <a:cs typeface="Raleway Medium"/>
              </a:rPr>
              <a:t>Care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57257" y="5055249"/>
            <a:ext cx="4512945" cy="143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200" spc="-10" dirty="0">
                <a:solidFill>
                  <a:srgbClr val="0E2240"/>
                </a:solidFill>
                <a:latin typeface="Raleway Medium"/>
                <a:cs typeface="Raleway Medium"/>
              </a:rPr>
              <a:t>End-to-end support across voice, digital, and self-service channels covering queries, escalations, and customer satisfaction.</a:t>
            </a:r>
            <a:endParaRPr sz="2200" dirty="0">
              <a:latin typeface="Raleway Medium"/>
              <a:cs typeface="Raleway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49308" y="4089918"/>
            <a:ext cx="3793558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75" dirty="0">
                <a:solidFill>
                  <a:srgbClr val="0E2240"/>
                </a:solidFill>
                <a:latin typeface="Raleway Medium"/>
                <a:cs typeface="Raleway Medium"/>
              </a:rPr>
              <a:t>Billing</a:t>
            </a:r>
            <a:r>
              <a:rPr sz="2800" b="1" spc="-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11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800" b="1" spc="-1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Collections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01043" y="5147653"/>
            <a:ext cx="4490085" cy="107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7200"/>
              </a:lnSpc>
              <a:spcBef>
                <a:spcPts val="95"/>
              </a:spcBef>
            </a:pPr>
            <a:r>
              <a:rPr lang="en-GB" sz="2200" dirty="0">
                <a:solidFill>
                  <a:srgbClr val="0E2240"/>
                </a:solidFill>
                <a:latin typeface="Raleway Medium"/>
                <a:cs typeface="Raleway Medium"/>
              </a:rPr>
              <a:t>Robust framework to prevent revenue leakage and protect customers from bill shock.</a:t>
            </a:r>
            <a:endParaRPr sz="2200" dirty="0">
              <a:latin typeface="Raleway Medium"/>
              <a:cs typeface="Raleway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061249" y="4089918"/>
            <a:ext cx="3858726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Revenue</a:t>
            </a:r>
            <a:r>
              <a:rPr sz="2800" b="1" spc="9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Assurance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418525" y="5079963"/>
            <a:ext cx="5144173" cy="143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200" dirty="0">
                <a:solidFill>
                  <a:srgbClr val="0E2240"/>
                </a:solidFill>
                <a:latin typeface="Raleway Medium"/>
                <a:cs typeface="Raleway Medium"/>
              </a:rPr>
              <a:t>Continuous monitoring and reconciliation of billing and usage records to safeguard every rand earned.</a:t>
            </a:r>
            <a:endParaRPr sz="2200" dirty="0">
              <a:latin typeface="Raleway Medium"/>
              <a:cs typeface="Raleway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57257" y="7517628"/>
            <a:ext cx="4911725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50" dirty="0">
                <a:solidFill>
                  <a:srgbClr val="0E2240"/>
                </a:solidFill>
                <a:latin typeface="Raleway Medium"/>
                <a:cs typeface="Raleway Medium"/>
              </a:rPr>
              <a:t>Logistics</a:t>
            </a:r>
            <a:r>
              <a:rPr sz="2800" b="1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11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800" b="1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SIM</a:t>
            </a:r>
            <a:r>
              <a:rPr sz="2800" b="1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55" dirty="0">
                <a:solidFill>
                  <a:srgbClr val="0E2240"/>
                </a:solidFill>
                <a:latin typeface="Raleway Medium"/>
                <a:cs typeface="Raleway Medium"/>
              </a:rPr>
              <a:t>Fulﬁlment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58037" y="8549472"/>
            <a:ext cx="5110945" cy="107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200" dirty="0">
                <a:solidFill>
                  <a:srgbClr val="0E2240"/>
                </a:solidFill>
                <a:latin typeface="Raleway Medium"/>
                <a:cs typeface="Raleway Medium"/>
              </a:rPr>
              <a:t>Seamless SIM inventory, distribution, and returns handling to meet supply commitments reliably</a:t>
            </a:r>
            <a:endParaRPr sz="2200" dirty="0">
              <a:latin typeface="Raleway Medium"/>
              <a:cs typeface="Raleway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91230" y="7446270"/>
            <a:ext cx="4915534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50" dirty="0">
                <a:solidFill>
                  <a:srgbClr val="0E2240"/>
                </a:solidFill>
                <a:latin typeface="Raleway Medium"/>
                <a:cs typeface="Raleway Medium"/>
              </a:rPr>
              <a:t>Regulatory</a:t>
            </a:r>
            <a:r>
              <a:rPr sz="2800" b="1" spc="-7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11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Compliance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78409" y="8549472"/>
            <a:ext cx="4915535" cy="107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200" dirty="0">
                <a:solidFill>
                  <a:srgbClr val="0E2240"/>
                </a:solidFill>
                <a:latin typeface="Raleway Medium"/>
                <a:cs typeface="Raleway Medium"/>
              </a:rPr>
              <a:t>RICA, number portability, ICASA reporting, and audit trails built in to eliminate inherited regulatory risk.</a:t>
            </a:r>
            <a:endParaRPr sz="2200" dirty="0">
              <a:latin typeface="Raleway Medium"/>
              <a:cs typeface="Raleway Medium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728477" y="7517628"/>
            <a:ext cx="3208793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55" dirty="0">
                <a:solidFill>
                  <a:srgbClr val="0E2240"/>
                </a:solidFill>
                <a:latin typeface="Raleway Medium"/>
                <a:cs typeface="Raleway Medium"/>
              </a:rPr>
              <a:t>Sales</a:t>
            </a:r>
            <a:r>
              <a:rPr sz="2800" b="1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Support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436126" y="8549471"/>
            <a:ext cx="5108972" cy="107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200" dirty="0">
                <a:solidFill>
                  <a:srgbClr val="0E2240"/>
                </a:solidFill>
                <a:latin typeface="Raleway Medium"/>
                <a:cs typeface="Raleway Medium"/>
              </a:rPr>
              <a:t>Channel enablement, dealer training, commission processing, and reporting to drive field force growth</a:t>
            </a:r>
            <a:endParaRPr sz="2200" dirty="0">
              <a:latin typeface="Raleway Medium"/>
              <a:cs typeface="Raleway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74C48827-4D20-C815-0777-987ABB5B2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"/>
            <a:ext cx="20101162" cy="11304984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6425" rIns="0" bIns="0" rtlCol="0" anchor="t">
            <a:spAutoFit/>
          </a:bodyPr>
          <a:lstStyle/>
          <a:p>
            <a:pPr marL="1848485" marR="5080" indent="-1322070">
              <a:lnSpc>
                <a:spcPct val="76200"/>
              </a:lnSpc>
              <a:spcBef>
                <a:spcPts val="2635"/>
              </a:spcBef>
            </a:pPr>
            <a:r>
              <a:rPr spc="190">
                <a:solidFill>
                  <a:srgbClr val="299DD5"/>
                </a:solidFill>
              </a:rPr>
              <a:t>03.</a:t>
            </a:r>
            <a:r>
              <a:rPr spc="-114">
                <a:solidFill>
                  <a:srgbClr val="299DD5"/>
                </a:solidFill>
              </a:rPr>
              <a:t> </a:t>
            </a:r>
            <a:r>
              <a:rPr spc="254">
                <a:solidFill>
                  <a:srgbClr val="0E2240"/>
                </a:solidFill>
              </a:rPr>
              <a:t>Build</a:t>
            </a:r>
            <a:r>
              <a:rPr spc="-114">
                <a:solidFill>
                  <a:srgbClr val="0E2240"/>
                </a:solidFill>
              </a:rPr>
              <a:t> </a:t>
            </a:r>
            <a:r>
              <a:rPr spc="195">
                <a:solidFill>
                  <a:srgbClr val="0E2240"/>
                </a:solidFill>
              </a:rPr>
              <a:t>an</a:t>
            </a:r>
            <a:r>
              <a:rPr spc="-114">
                <a:solidFill>
                  <a:srgbClr val="0E2240"/>
                </a:solidFill>
              </a:rPr>
              <a:t> </a:t>
            </a:r>
            <a:r>
              <a:rPr spc="50">
                <a:solidFill>
                  <a:srgbClr val="0E2240"/>
                </a:solidFill>
              </a:rPr>
              <a:t>Ecosystem, </a:t>
            </a:r>
            <a:r>
              <a:rPr spc="95">
                <a:solidFill>
                  <a:srgbClr val="0E2240"/>
                </a:solidFill>
              </a:rPr>
              <a:t>Not</a:t>
            </a:r>
            <a:r>
              <a:rPr spc="-375">
                <a:solidFill>
                  <a:srgbClr val="0E2240"/>
                </a:solidFill>
              </a:rPr>
              <a:t> </a:t>
            </a:r>
            <a:r>
              <a:rPr spc="170">
                <a:solidFill>
                  <a:srgbClr val="0E2240"/>
                </a:solidFill>
              </a:rPr>
              <a:t>Just</a:t>
            </a:r>
            <a:r>
              <a:rPr spc="-120">
                <a:solidFill>
                  <a:srgbClr val="0E2240"/>
                </a:solidFill>
              </a:rPr>
              <a:t> </a:t>
            </a:r>
            <a:r>
              <a:rPr spc="235">
                <a:solidFill>
                  <a:srgbClr val="0E2240"/>
                </a:solidFill>
              </a:rPr>
              <a:t>a</a:t>
            </a:r>
            <a:r>
              <a:rPr spc="-114">
                <a:solidFill>
                  <a:srgbClr val="0E2240"/>
                </a:solidFill>
              </a:rPr>
              <a:t> </a:t>
            </a:r>
            <a:r>
              <a:rPr spc="130">
                <a:solidFill>
                  <a:srgbClr val="0E2240"/>
                </a:solidFill>
              </a:rPr>
              <a:t>Network</a:t>
            </a:r>
            <a:endParaRPr lang="en-US">
              <a:solidFill>
                <a:srgbClr val="0E2240"/>
              </a:solidFill>
            </a:endParaRPr>
          </a:p>
          <a:p>
            <a:pPr marL="1149350">
              <a:lnSpc>
                <a:spcPct val="100000"/>
              </a:lnSpc>
              <a:spcBef>
                <a:spcPts val="1300"/>
              </a:spcBef>
            </a:pPr>
            <a:r>
              <a:rPr sz="2700">
                <a:solidFill>
                  <a:srgbClr val="0E2240"/>
                </a:solidFill>
              </a:rPr>
              <a:t>Connectivity</a:t>
            </a:r>
            <a:r>
              <a:rPr sz="2700" spc="-95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is</a:t>
            </a:r>
            <a:r>
              <a:rPr sz="2700" spc="-30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the</a:t>
            </a:r>
            <a:r>
              <a:rPr sz="2700" spc="-30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foundation.</a:t>
            </a:r>
            <a:r>
              <a:rPr sz="2700" spc="-100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The</a:t>
            </a:r>
            <a:r>
              <a:rPr sz="2700" spc="-25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ecosystem</a:t>
            </a:r>
            <a:r>
              <a:rPr sz="2700" spc="-30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is</a:t>
            </a:r>
            <a:r>
              <a:rPr sz="2700" spc="-100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where</a:t>
            </a:r>
            <a:r>
              <a:rPr sz="2700" spc="-25">
                <a:solidFill>
                  <a:srgbClr val="0E2240"/>
                </a:solidFill>
              </a:rPr>
              <a:t> </a:t>
            </a:r>
            <a:r>
              <a:rPr sz="2700">
                <a:solidFill>
                  <a:srgbClr val="0E2240"/>
                </a:solidFill>
              </a:rPr>
              <a:t>growth</a:t>
            </a:r>
            <a:r>
              <a:rPr sz="2700" spc="-30">
                <a:solidFill>
                  <a:srgbClr val="0E2240"/>
                </a:solidFill>
              </a:rPr>
              <a:t> </a:t>
            </a:r>
            <a:r>
              <a:rPr sz="2700" spc="-10">
                <a:solidFill>
                  <a:srgbClr val="0E2240"/>
                </a:solidFill>
              </a:rPr>
              <a:t>happens.</a:t>
            </a:r>
            <a:endParaRPr sz="2700">
              <a:solidFill>
                <a:srgbClr val="0E2240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98377" y="4225352"/>
            <a:ext cx="5430520" cy="3055620"/>
            <a:chOff x="1398377" y="4225352"/>
            <a:chExt cx="5430520" cy="3055620"/>
          </a:xfrm>
        </p:grpSpPr>
        <p:sp>
          <p:nvSpPr>
            <p:cNvPr id="4" name="object 4"/>
            <p:cNvSpPr/>
            <p:nvPr/>
          </p:nvSpPr>
          <p:spPr>
            <a:xfrm>
              <a:off x="1398377" y="4225352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98377" y="5284702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336865" y="4225352"/>
            <a:ext cx="5430520" cy="3055620"/>
            <a:chOff x="7336865" y="4225352"/>
            <a:chExt cx="5430520" cy="3055620"/>
          </a:xfrm>
        </p:grpSpPr>
        <p:sp>
          <p:nvSpPr>
            <p:cNvPr id="7" name="object 7"/>
            <p:cNvSpPr/>
            <p:nvPr/>
          </p:nvSpPr>
          <p:spPr>
            <a:xfrm>
              <a:off x="7336865" y="4225352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6865" y="5284702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3275352" y="4225352"/>
            <a:ext cx="5430520" cy="3055620"/>
            <a:chOff x="13275352" y="4225352"/>
            <a:chExt cx="5430520" cy="3055620"/>
          </a:xfrm>
        </p:grpSpPr>
        <p:sp>
          <p:nvSpPr>
            <p:cNvPr id="10" name="object 10"/>
            <p:cNvSpPr/>
            <p:nvPr/>
          </p:nvSpPr>
          <p:spPr>
            <a:xfrm>
              <a:off x="13275352" y="4225352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275352" y="5284702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98377" y="7635877"/>
            <a:ext cx="5430520" cy="3055620"/>
            <a:chOff x="1398377" y="7635877"/>
            <a:chExt cx="5430520" cy="3055620"/>
          </a:xfrm>
        </p:grpSpPr>
        <p:sp>
          <p:nvSpPr>
            <p:cNvPr id="13" name="object 13"/>
            <p:cNvSpPr/>
            <p:nvPr/>
          </p:nvSpPr>
          <p:spPr>
            <a:xfrm>
              <a:off x="1398377" y="7635877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98377" y="8695226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5" y="1894212"/>
                  </a:lnTo>
                  <a:lnTo>
                    <a:pt x="67631" y="1928387"/>
                  </a:lnTo>
                  <a:lnTo>
                    <a:pt x="101805" y="1956584"/>
                  </a:lnTo>
                  <a:lnTo>
                    <a:pt x="141030" y="1977875"/>
                  </a:lnTo>
                  <a:lnTo>
                    <a:pt x="184375" y="1991331"/>
                  </a:lnTo>
                  <a:lnTo>
                    <a:pt x="230914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336865" y="7635877"/>
            <a:ext cx="5430520" cy="3055620"/>
            <a:chOff x="7336865" y="7635877"/>
            <a:chExt cx="5430520" cy="3055620"/>
          </a:xfrm>
        </p:grpSpPr>
        <p:sp>
          <p:nvSpPr>
            <p:cNvPr id="16" name="object 16"/>
            <p:cNvSpPr/>
            <p:nvPr/>
          </p:nvSpPr>
          <p:spPr>
            <a:xfrm>
              <a:off x="7336865" y="7635877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20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36865" y="8695226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20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3275352" y="7635877"/>
            <a:ext cx="5430520" cy="3055620"/>
            <a:chOff x="13275352" y="7635877"/>
            <a:chExt cx="5430520" cy="3055620"/>
          </a:xfrm>
        </p:grpSpPr>
        <p:sp>
          <p:nvSpPr>
            <p:cNvPr id="19" name="object 19"/>
            <p:cNvSpPr/>
            <p:nvPr/>
          </p:nvSpPr>
          <p:spPr>
            <a:xfrm>
              <a:off x="13275352" y="7635877"/>
              <a:ext cx="5430520" cy="3039110"/>
            </a:xfrm>
            <a:custGeom>
              <a:avLst/>
              <a:gdLst/>
              <a:ahLst/>
              <a:cxnLst/>
              <a:rect l="l" t="t" r="r" b="b"/>
              <a:pathLst>
                <a:path w="5430519" h="3039109">
                  <a:moveTo>
                    <a:pt x="5098849" y="0"/>
                  </a:moveTo>
                  <a:lnTo>
                    <a:pt x="331518" y="0"/>
                  </a:lnTo>
                  <a:lnTo>
                    <a:pt x="282529" y="3594"/>
                  </a:lnTo>
                  <a:lnTo>
                    <a:pt x="235771" y="14036"/>
                  </a:lnTo>
                  <a:lnTo>
                    <a:pt x="191758" y="30811"/>
                  </a:lnTo>
                  <a:lnTo>
                    <a:pt x="151002" y="53408"/>
                  </a:lnTo>
                  <a:lnTo>
                    <a:pt x="114017" y="81314"/>
                  </a:lnTo>
                  <a:lnTo>
                    <a:pt x="81315" y="114015"/>
                  </a:lnTo>
                  <a:lnTo>
                    <a:pt x="53409" y="151000"/>
                  </a:lnTo>
                  <a:lnTo>
                    <a:pt x="30811" y="191754"/>
                  </a:lnTo>
                  <a:lnTo>
                    <a:pt x="14036" y="235765"/>
                  </a:lnTo>
                  <a:lnTo>
                    <a:pt x="3594" y="282521"/>
                  </a:lnTo>
                  <a:lnTo>
                    <a:pt x="0" y="331508"/>
                  </a:lnTo>
                  <a:lnTo>
                    <a:pt x="0" y="2707226"/>
                  </a:lnTo>
                  <a:lnTo>
                    <a:pt x="3594" y="2756216"/>
                  </a:lnTo>
                  <a:lnTo>
                    <a:pt x="14036" y="2802973"/>
                  </a:lnTo>
                  <a:lnTo>
                    <a:pt x="30811" y="2846986"/>
                  </a:lnTo>
                  <a:lnTo>
                    <a:pt x="53409" y="2887742"/>
                  </a:lnTo>
                  <a:lnTo>
                    <a:pt x="81315" y="2924727"/>
                  </a:lnTo>
                  <a:lnTo>
                    <a:pt x="114017" y="2957429"/>
                  </a:lnTo>
                  <a:lnTo>
                    <a:pt x="151002" y="2985335"/>
                  </a:lnTo>
                  <a:lnTo>
                    <a:pt x="191758" y="3007933"/>
                  </a:lnTo>
                  <a:lnTo>
                    <a:pt x="235771" y="3024709"/>
                  </a:lnTo>
                  <a:lnTo>
                    <a:pt x="282529" y="3035150"/>
                  </a:lnTo>
                  <a:lnTo>
                    <a:pt x="331518" y="3038745"/>
                  </a:lnTo>
                  <a:lnTo>
                    <a:pt x="5098849" y="3038745"/>
                  </a:lnTo>
                  <a:lnTo>
                    <a:pt x="5147839" y="3035150"/>
                  </a:lnTo>
                  <a:lnTo>
                    <a:pt x="5194597" y="3024709"/>
                  </a:lnTo>
                  <a:lnTo>
                    <a:pt x="5238610" y="3007933"/>
                  </a:lnTo>
                  <a:lnTo>
                    <a:pt x="5279365" y="2985335"/>
                  </a:lnTo>
                  <a:lnTo>
                    <a:pt x="5316351" y="2957429"/>
                  </a:lnTo>
                  <a:lnTo>
                    <a:pt x="5349053" y="2924727"/>
                  </a:lnTo>
                  <a:lnTo>
                    <a:pt x="5376959" y="2887742"/>
                  </a:lnTo>
                  <a:lnTo>
                    <a:pt x="5399556" y="2846986"/>
                  </a:lnTo>
                  <a:lnTo>
                    <a:pt x="5416332" y="2802973"/>
                  </a:lnTo>
                  <a:lnTo>
                    <a:pt x="5426774" y="2756216"/>
                  </a:lnTo>
                  <a:lnTo>
                    <a:pt x="5430368" y="2707226"/>
                  </a:lnTo>
                  <a:lnTo>
                    <a:pt x="5430368" y="331508"/>
                  </a:lnTo>
                  <a:lnTo>
                    <a:pt x="5426774" y="282521"/>
                  </a:lnTo>
                  <a:lnTo>
                    <a:pt x="5416332" y="235765"/>
                  </a:lnTo>
                  <a:lnTo>
                    <a:pt x="5399556" y="191754"/>
                  </a:lnTo>
                  <a:lnTo>
                    <a:pt x="5376959" y="151000"/>
                  </a:lnTo>
                  <a:lnTo>
                    <a:pt x="5349053" y="114015"/>
                  </a:lnTo>
                  <a:lnTo>
                    <a:pt x="5316351" y="81314"/>
                  </a:lnTo>
                  <a:lnTo>
                    <a:pt x="5279365" y="53408"/>
                  </a:lnTo>
                  <a:lnTo>
                    <a:pt x="5238610" y="30811"/>
                  </a:lnTo>
                  <a:lnTo>
                    <a:pt x="5194597" y="14036"/>
                  </a:lnTo>
                  <a:lnTo>
                    <a:pt x="5147839" y="3594"/>
                  </a:lnTo>
                  <a:lnTo>
                    <a:pt x="5098849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275352" y="8695226"/>
              <a:ext cx="5430520" cy="1996439"/>
            </a:xfrm>
            <a:custGeom>
              <a:avLst/>
              <a:gdLst/>
              <a:ahLst/>
              <a:cxnLst/>
              <a:rect l="l" t="t" r="r" b="b"/>
              <a:pathLst>
                <a:path w="5430519" h="1996440">
                  <a:moveTo>
                    <a:pt x="5199454" y="0"/>
                  </a:moveTo>
                  <a:lnTo>
                    <a:pt x="230914" y="0"/>
                  </a:lnTo>
                  <a:lnTo>
                    <a:pt x="184375" y="4691"/>
                  </a:lnTo>
                  <a:lnTo>
                    <a:pt x="141030" y="18145"/>
                  </a:lnTo>
                  <a:lnTo>
                    <a:pt x="101805" y="39434"/>
                  </a:lnTo>
                  <a:lnTo>
                    <a:pt x="67631" y="67630"/>
                  </a:lnTo>
                  <a:lnTo>
                    <a:pt x="39435" y="101803"/>
                  </a:lnTo>
                  <a:lnTo>
                    <a:pt x="18145" y="141025"/>
                  </a:lnTo>
                  <a:lnTo>
                    <a:pt x="4691" y="184368"/>
                  </a:lnTo>
                  <a:lnTo>
                    <a:pt x="0" y="230903"/>
                  </a:lnTo>
                  <a:lnTo>
                    <a:pt x="0" y="1765108"/>
                  </a:lnTo>
                  <a:lnTo>
                    <a:pt x="4691" y="1811644"/>
                  </a:lnTo>
                  <a:lnTo>
                    <a:pt x="18145" y="1854988"/>
                  </a:lnTo>
                  <a:lnTo>
                    <a:pt x="39434" y="1894212"/>
                  </a:lnTo>
                  <a:lnTo>
                    <a:pt x="67630" y="1928387"/>
                  </a:lnTo>
                  <a:lnTo>
                    <a:pt x="101803" y="1956584"/>
                  </a:lnTo>
                  <a:lnTo>
                    <a:pt x="141025" y="1977875"/>
                  </a:lnTo>
                  <a:lnTo>
                    <a:pt x="184368" y="1991331"/>
                  </a:lnTo>
                  <a:lnTo>
                    <a:pt x="230903" y="1996022"/>
                  </a:lnTo>
                  <a:lnTo>
                    <a:pt x="5199454" y="1996022"/>
                  </a:lnTo>
                  <a:lnTo>
                    <a:pt x="5245992" y="1991331"/>
                  </a:lnTo>
                  <a:lnTo>
                    <a:pt x="5289338" y="1977875"/>
                  </a:lnTo>
                  <a:lnTo>
                    <a:pt x="5328562" y="1956584"/>
                  </a:lnTo>
                  <a:lnTo>
                    <a:pt x="5362737" y="1928387"/>
                  </a:lnTo>
                  <a:lnTo>
                    <a:pt x="5390933" y="1894212"/>
                  </a:lnTo>
                  <a:lnTo>
                    <a:pt x="5412222" y="1854988"/>
                  </a:lnTo>
                  <a:lnTo>
                    <a:pt x="5425677" y="1811644"/>
                  </a:lnTo>
                  <a:lnTo>
                    <a:pt x="5430368" y="1765108"/>
                  </a:lnTo>
                  <a:lnTo>
                    <a:pt x="5430368" y="230903"/>
                  </a:lnTo>
                  <a:lnTo>
                    <a:pt x="5425677" y="184368"/>
                  </a:lnTo>
                  <a:lnTo>
                    <a:pt x="5412222" y="141025"/>
                  </a:lnTo>
                  <a:lnTo>
                    <a:pt x="5390933" y="101803"/>
                  </a:lnTo>
                  <a:lnTo>
                    <a:pt x="5362737" y="67630"/>
                  </a:lnTo>
                  <a:lnTo>
                    <a:pt x="5328562" y="39434"/>
                  </a:lnTo>
                  <a:lnTo>
                    <a:pt x="5289338" y="18145"/>
                  </a:lnTo>
                  <a:lnTo>
                    <a:pt x="5245992" y="4691"/>
                  </a:lnTo>
                  <a:lnTo>
                    <a:pt x="5199454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508895" y="4500304"/>
            <a:ext cx="3209180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Core</a:t>
            </a:r>
            <a:r>
              <a:rPr sz="2800" b="1" spc="9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Connectivity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63668" y="5453168"/>
            <a:ext cx="4699635" cy="1003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050" dirty="0">
                <a:solidFill>
                  <a:srgbClr val="0E2240"/>
                </a:solidFill>
                <a:latin typeface="Raleway Medium"/>
                <a:cs typeface="Raleway Medium"/>
              </a:rPr>
              <a:t>Carrier-grade Voice, Data, SMS, and roaming portfolio that underpins every other service layer.</a:t>
            </a:r>
            <a:endParaRPr sz="2050" dirty="0">
              <a:latin typeface="Raleway Medium"/>
              <a:cs typeface="Raleway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7630" y="4426286"/>
            <a:ext cx="3205902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65" dirty="0">
                <a:solidFill>
                  <a:srgbClr val="0E2240"/>
                </a:solidFill>
                <a:latin typeface="Raleway Medium"/>
                <a:cs typeface="Raleway Medium"/>
              </a:rPr>
              <a:t>Financial</a:t>
            </a:r>
            <a:r>
              <a:rPr sz="2800" b="1" spc="-8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Services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70946" y="5453168"/>
            <a:ext cx="4730115" cy="1003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050" dirty="0">
                <a:solidFill>
                  <a:srgbClr val="0E2240"/>
                </a:solidFill>
                <a:latin typeface="Raleway Medium"/>
                <a:cs typeface="Raleway Medium"/>
              </a:rPr>
              <a:t>Banking, insurance, and mobile wallet integration that positions the MVNO as a financial access point.</a:t>
            </a:r>
            <a:endParaRPr sz="2050" dirty="0">
              <a:latin typeface="Raleway Medium"/>
              <a:cs typeface="Raleway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177082" y="4318549"/>
            <a:ext cx="3584192" cy="88998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Customer</a:t>
            </a:r>
            <a:r>
              <a:rPr sz="2800" b="1" spc="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Value</a:t>
            </a:r>
            <a:r>
              <a:rPr sz="2800" b="1" spc="254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endParaRPr lang="en-US" sz="2800" b="1" spc="254" dirty="0">
              <a:solidFill>
                <a:srgbClr val="0E2240"/>
              </a:solidFill>
              <a:latin typeface="Raleway Medium"/>
              <a:cs typeface="Raleway Medium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Management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493748" y="5453168"/>
            <a:ext cx="4951095" cy="1003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7200"/>
              </a:lnSpc>
              <a:spcBef>
                <a:spcPts val="95"/>
              </a:spcBef>
            </a:pPr>
            <a:r>
              <a:rPr lang="en-GB" sz="2050" dirty="0">
                <a:solidFill>
                  <a:srgbClr val="0E2240"/>
                </a:solidFill>
                <a:latin typeface="Raleway Medium"/>
                <a:cs typeface="Raleway Medium"/>
              </a:rPr>
              <a:t>Usage data insights powering personalised offers, churn prediction, and smarter commercial decisions.</a:t>
            </a:r>
            <a:endParaRPr sz="2050" dirty="0">
              <a:latin typeface="Raleway Medium"/>
              <a:cs typeface="Raleway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90262" y="7942414"/>
            <a:ext cx="2792981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spc="75" dirty="0">
                <a:solidFill>
                  <a:srgbClr val="0E2240"/>
                </a:solidFill>
                <a:latin typeface="Raleway Medium"/>
                <a:cs typeface="Raleway Medium"/>
              </a:rPr>
              <a:t>Digital</a:t>
            </a:r>
            <a:r>
              <a:rPr sz="2800" b="1" spc="-7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45" dirty="0">
                <a:solidFill>
                  <a:srgbClr val="0E2240"/>
                </a:solidFill>
                <a:latin typeface="Raleway Medium"/>
                <a:cs typeface="Raleway Medium"/>
              </a:rPr>
              <a:t>Lifestyle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84702" y="8904957"/>
            <a:ext cx="5058410" cy="1003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5700"/>
              </a:lnSpc>
              <a:spcBef>
                <a:spcPts val="100"/>
              </a:spcBef>
            </a:pPr>
            <a:r>
              <a:rPr lang="en-GB" sz="1900" dirty="0">
                <a:solidFill>
                  <a:srgbClr val="0E2240"/>
                </a:solidFill>
                <a:latin typeface="Raleway Medium"/>
                <a:cs typeface="Raleway Medium"/>
              </a:rPr>
              <a:t>Health, entertainment, and education benefits that increase ARPU and reduce churn through daily relevance.</a:t>
            </a:r>
            <a:endParaRPr sz="1900" dirty="0">
              <a:latin typeface="Raleway Medium"/>
              <a:cs typeface="Raleway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56737" y="7982066"/>
            <a:ext cx="3196795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Business</a:t>
            </a:r>
            <a:r>
              <a:rPr sz="2800" b="1" spc="3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Services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69757" y="8947391"/>
            <a:ext cx="4332605" cy="10283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ZA" sz="2050" spc="-10" dirty="0">
                <a:solidFill>
                  <a:srgbClr val="0E2240"/>
                </a:solidFill>
                <a:latin typeface="Raleway Medium"/>
                <a:cs typeface="Raleway Medium"/>
              </a:rPr>
              <a:t>E</a:t>
            </a:r>
            <a:r>
              <a:rPr sz="2050" spc="-10" dirty="0" err="1">
                <a:solidFill>
                  <a:srgbClr val="0E2240"/>
                </a:solidFill>
                <a:latin typeface="Raleway Medium"/>
                <a:cs typeface="Raleway Medium"/>
              </a:rPr>
              <a:t>nterprise</a:t>
            </a:r>
            <a:r>
              <a:rPr sz="2050" spc="-1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050" dirty="0">
                <a:solidFill>
                  <a:srgbClr val="0E2240"/>
                </a:solidFill>
                <a:latin typeface="Raleway Medium"/>
                <a:cs typeface="Raleway Medium"/>
              </a:rPr>
              <a:t>connectivity</a:t>
            </a:r>
            <a:r>
              <a:rPr sz="2050" spc="-6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050" dirty="0">
                <a:solidFill>
                  <a:srgbClr val="0E2240"/>
                </a:solidFill>
                <a:latin typeface="Raleway Medium"/>
                <a:cs typeface="Raleway Medium"/>
              </a:rPr>
              <a:t>solutions</a:t>
            </a:r>
            <a:r>
              <a:rPr sz="205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050" dirty="0">
                <a:solidFill>
                  <a:srgbClr val="0E2240"/>
                </a:solidFill>
                <a:latin typeface="Raleway Medium"/>
                <a:cs typeface="Raleway Medium"/>
              </a:rPr>
              <a:t>targeting </a:t>
            </a:r>
            <a:r>
              <a:rPr sz="2050" dirty="0">
                <a:solidFill>
                  <a:srgbClr val="0E2240"/>
                </a:solidFill>
                <a:latin typeface="Raleway Medium"/>
                <a:cs typeface="Raleway Medium"/>
              </a:rPr>
              <a:t>SME</a:t>
            </a:r>
            <a:r>
              <a:rPr sz="2050" spc="-3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050" spc="-30" dirty="0">
                <a:solidFill>
                  <a:srgbClr val="0E2240"/>
                </a:solidFill>
                <a:latin typeface="Raleway Medium"/>
                <a:cs typeface="Raleway Medium"/>
              </a:rPr>
              <a:t>and</a:t>
            </a:r>
            <a:r>
              <a:rPr sz="2050" spc="-8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050" spc="-25" dirty="0">
                <a:solidFill>
                  <a:srgbClr val="0E2240"/>
                </a:solidFill>
                <a:latin typeface="Raleway Medium"/>
                <a:cs typeface="Raleway Medium"/>
              </a:rPr>
              <a:t>B2B</a:t>
            </a:r>
            <a:endParaRPr sz="2050" dirty="0">
              <a:latin typeface="Raleway Medium"/>
              <a:cs typeface="Raleway Medium"/>
            </a:endParaRPr>
          </a:p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sz="2050" dirty="0">
                <a:solidFill>
                  <a:srgbClr val="0E2240"/>
                </a:solidFill>
                <a:latin typeface="Raleway Medium"/>
                <a:cs typeface="Raleway Medium"/>
              </a:rPr>
              <a:t>revenue</a:t>
            </a:r>
            <a:r>
              <a:rPr sz="2050" spc="-10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050" spc="-10" dirty="0">
                <a:solidFill>
                  <a:srgbClr val="0E2240"/>
                </a:solidFill>
                <a:latin typeface="Raleway Medium"/>
                <a:cs typeface="Raleway Medium"/>
              </a:rPr>
              <a:t>streams.</a:t>
            </a:r>
            <a:endParaRPr sz="2050" dirty="0">
              <a:latin typeface="Raleway Medium"/>
              <a:cs typeface="Raleway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325447" y="7982066"/>
            <a:ext cx="3754005" cy="446276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b="1" dirty="0">
                <a:solidFill>
                  <a:srgbClr val="0E2240"/>
                </a:solidFill>
                <a:latin typeface="Raleway Medium"/>
                <a:cs typeface="Raleway Medium"/>
              </a:rPr>
              <a:t>Rewards</a:t>
            </a:r>
            <a:r>
              <a:rPr sz="2800" b="1" spc="10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70" dirty="0">
                <a:solidFill>
                  <a:srgbClr val="0E2240"/>
                </a:solidFill>
                <a:latin typeface="Raleway Medium"/>
                <a:cs typeface="Raleway Medium"/>
              </a:rPr>
              <a:t>and</a:t>
            </a:r>
            <a:r>
              <a:rPr sz="2800" b="1" spc="10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800" b="1" spc="-10" dirty="0">
                <a:solidFill>
                  <a:srgbClr val="0E2240"/>
                </a:solidFill>
                <a:latin typeface="Raleway Medium"/>
                <a:cs typeface="Raleway Medium"/>
              </a:rPr>
              <a:t>Loyalty</a:t>
            </a:r>
            <a:endParaRPr sz="2800" b="1" dirty="0">
              <a:latin typeface="Raleway Medium"/>
              <a:cs typeface="Raleway Medium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587983" y="8947397"/>
            <a:ext cx="4762500" cy="1003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7200"/>
              </a:lnSpc>
              <a:spcBef>
                <a:spcPts val="95"/>
              </a:spcBef>
            </a:pPr>
            <a:r>
              <a:rPr lang="en-GB" sz="2050" spc="-10" dirty="0">
                <a:solidFill>
                  <a:srgbClr val="0E2240"/>
                </a:solidFill>
                <a:latin typeface="Raleway Medium"/>
                <a:cs typeface="Raleway Medium"/>
              </a:rPr>
              <a:t>Points-based loyalty, gifting, and tiered rewards that convert one-time buyers into long-term customers</a:t>
            </a:r>
            <a:endParaRPr sz="2050" dirty="0">
              <a:latin typeface="Raleway Medium"/>
              <a:cs typeface="Raleway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652081" y="766015"/>
            <a:ext cx="8795834" cy="13652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195" dirty="0">
                <a:solidFill>
                  <a:srgbClr val="28A1D0"/>
                </a:solidFill>
              </a:rPr>
              <a:t>04.</a:t>
            </a:r>
            <a:r>
              <a:rPr spc="-125" dirty="0">
                <a:solidFill>
                  <a:srgbClr val="28A1D0"/>
                </a:solidFill>
              </a:rPr>
              <a:t> </a:t>
            </a:r>
            <a:r>
              <a:rPr spc="170" dirty="0"/>
              <a:t>Partnerships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53289" y="2405234"/>
            <a:ext cx="13637705" cy="4308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Choose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a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partner</a:t>
            </a:r>
            <a:r>
              <a:rPr sz="2700" spc="-14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who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manages</a:t>
            </a:r>
            <a:r>
              <a:rPr sz="2700" spc="-1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the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complexity</a:t>
            </a:r>
            <a:r>
              <a:rPr sz="2700" spc="-8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so</a:t>
            </a:r>
            <a:r>
              <a:rPr sz="2700" spc="-8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you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can</a:t>
            </a:r>
            <a:r>
              <a:rPr sz="2700" spc="-10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focus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on</a:t>
            </a:r>
            <a:r>
              <a:rPr sz="2700" spc="-8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FFFFFF"/>
                </a:solidFill>
                <a:latin typeface="Raleway Medium"/>
                <a:cs typeface="Raleway Medium"/>
              </a:rPr>
              <a:t>what</a:t>
            </a:r>
            <a:r>
              <a:rPr sz="2700" spc="-15" dirty="0">
                <a:solidFill>
                  <a:srgbClr val="FFFFFF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Raleway Medium"/>
                <a:cs typeface="Raleway Medium"/>
              </a:rPr>
              <a:t>matters</a:t>
            </a:r>
            <a:r>
              <a:rPr lang="en-ZA" sz="2700" spc="-10" dirty="0">
                <a:solidFill>
                  <a:srgbClr val="FFFFFF"/>
                </a:solidFill>
                <a:latin typeface="Raleway Medium"/>
                <a:cs typeface="Raleway Medium"/>
              </a:rPr>
              <a:t>.</a:t>
            </a:r>
            <a:endParaRPr sz="2700" dirty="0">
              <a:latin typeface="Raleway Medium"/>
              <a:cs typeface="Raleway Medium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3804" y="3383880"/>
            <a:ext cx="713714" cy="115410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78865" y="3383880"/>
            <a:ext cx="713720" cy="1154106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70148" y="5296732"/>
            <a:ext cx="8764270" cy="4069079"/>
          </a:xfrm>
          <a:custGeom>
            <a:avLst/>
            <a:gdLst/>
            <a:ahLst/>
            <a:cxnLst/>
            <a:rect l="l" t="t" r="r" b="b"/>
            <a:pathLst>
              <a:path w="8764269" h="4069079">
                <a:moveTo>
                  <a:pt x="8432287" y="0"/>
                </a:moveTo>
                <a:lnTo>
                  <a:pt x="331518" y="0"/>
                </a:lnTo>
                <a:lnTo>
                  <a:pt x="282529" y="3594"/>
                </a:lnTo>
                <a:lnTo>
                  <a:pt x="235771" y="14036"/>
                </a:lnTo>
                <a:lnTo>
                  <a:pt x="191758" y="30811"/>
                </a:lnTo>
                <a:lnTo>
                  <a:pt x="151002" y="53409"/>
                </a:lnTo>
                <a:lnTo>
                  <a:pt x="114017" y="81315"/>
                </a:lnTo>
                <a:lnTo>
                  <a:pt x="81315" y="114017"/>
                </a:lnTo>
                <a:lnTo>
                  <a:pt x="53409" y="151002"/>
                </a:lnTo>
                <a:lnTo>
                  <a:pt x="30811" y="191758"/>
                </a:lnTo>
                <a:lnTo>
                  <a:pt x="14036" y="235771"/>
                </a:lnTo>
                <a:lnTo>
                  <a:pt x="3594" y="282529"/>
                </a:lnTo>
                <a:lnTo>
                  <a:pt x="0" y="331518"/>
                </a:lnTo>
                <a:lnTo>
                  <a:pt x="0" y="3736933"/>
                </a:lnTo>
                <a:lnTo>
                  <a:pt x="3594" y="3785923"/>
                </a:lnTo>
                <a:lnTo>
                  <a:pt x="14036" y="3832680"/>
                </a:lnTo>
                <a:lnTo>
                  <a:pt x="30811" y="3876693"/>
                </a:lnTo>
                <a:lnTo>
                  <a:pt x="53409" y="3917449"/>
                </a:lnTo>
                <a:lnTo>
                  <a:pt x="81315" y="3954434"/>
                </a:lnTo>
                <a:lnTo>
                  <a:pt x="114017" y="3987136"/>
                </a:lnTo>
                <a:lnTo>
                  <a:pt x="151002" y="4015042"/>
                </a:lnTo>
                <a:lnTo>
                  <a:pt x="191758" y="4037640"/>
                </a:lnTo>
                <a:lnTo>
                  <a:pt x="235771" y="4054415"/>
                </a:lnTo>
                <a:lnTo>
                  <a:pt x="282529" y="4064857"/>
                </a:lnTo>
                <a:lnTo>
                  <a:pt x="331518" y="4068452"/>
                </a:lnTo>
                <a:lnTo>
                  <a:pt x="8432287" y="4068452"/>
                </a:lnTo>
                <a:lnTo>
                  <a:pt x="8481277" y="4064857"/>
                </a:lnTo>
                <a:lnTo>
                  <a:pt x="8528035" y="4054415"/>
                </a:lnTo>
                <a:lnTo>
                  <a:pt x="8572048" y="4037640"/>
                </a:lnTo>
                <a:lnTo>
                  <a:pt x="8612803" y="4015042"/>
                </a:lnTo>
                <a:lnTo>
                  <a:pt x="8649788" y="3987136"/>
                </a:lnTo>
                <a:lnTo>
                  <a:pt x="8682490" y="3954434"/>
                </a:lnTo>
                <a:lnTo>
                  <a:pt x="8710397" y="3917449"/>
                </a:lnTo>
                <a:lnTo>
                  <a:pt x="8732994" y="3876693"/>
                </a:lnTo>
                <a:lnTo>
                  <a:pt x="8749770" y="3832680"/>
                </a:lnTo>
                <a:lnTo>
                  <a:pt x="8760211" y="3785923"/>
                </a:lnTo>
                <a:lnTo>
                  <a:pt x="8763806" y="3736933"/>
                </a:lnTo>
                <a:lnTo>
                  <a:pt x="8763806" y="331518"/>
                </a:lnTo>
                <a:lnTo>
                  <a:pt x="8760211" y="282529"/>
                </a:lnTo>
                <a:lnTo>
                  <a:pt x="8749769" y="235771"/>
                </a:lnTo>
                <a:lnTo>
                  <a:pt x="8732992" y="191758"/>
                </a:lnTo>
                <a:lnTo>
                  <a:pt x="8710394" y="151002"/>
                </a:lnTo>
                <a:lnTo>
                  <a:pt x="8682487" y="114017"/>
                </a:lnTo>
                <a:lnTo>
                  <a:pt x="8649784" y="81315"/>
                </a:lnTo>
                <a:lnTo>
                  <a:pt x="8612799" y="53409"/>
                </a:lnTo>
                <a:lnTo>
                  <a:pt x="8572043" y="30811"/>
                </a:lnTo>
                <a:lnTo>
                  <a:pt x="8528031" y="14036"/>
                </a:lnTo>
                <a:lnTo>
                  <a:pt x="8481275" y="3594"/>
                </a:lnTo>
                <a:lnTo>
                  <a:pt x="84322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417703" y="5654675"/>
            <a:ext cx="9264589" cy="4574329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R="111760" algn="ctr">
              <a:lnSpc>
                <a:spcPct val="100000"/>
              </a:lnSpc>
              <a:spcBef>
                <a:spcPts val="110"/>
              </a:spcBef>
            </a:pPr>
            <a:r>
              <a:rPr sz="3450" b="1" dirty="0">
                <a:solidFill>
                  <a:srgbClr val="0E2240"/>
                </a:solidFill>
                <a:latin typeface="Raleway Medium"/>
                <a:cs typeface="Raleway Medium"/>
              </a:rPr>
              <a:t>The</a:t>
            </a:r>
            <a:r>
              <a:rPr sz="3450" b="1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3450" b="1" spc="90" dirty="0">
                <a:solidFill>
                  <a:srgbClr val="0E2240"/>
                </a:solidFill>
                <a:latin typeface="Raleway Medium"/>
                <a:cs typeface="Raleway Medium"/>
              </a:rPr>
              <a:t>ideal</a:t>
            </a:r>
            <a:r>
              <a:rPr sz="3450" b="1" spc="-9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3450" b="1" spc="75" dirty="0">
                <a:solidFill>
                  <a:srgbClr val="0E2240"/>
                </a:solidFill>
                <a:latin typeface="Raleway Medium"/>
                <a:cs typeface="Raleway Medium"/>
              </a:rPr>
              <a:t>Partner</a:t>
            </a:r>
            <a:r>
              <a:rPr sz="3450" b="1" spc="-8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3450" b="1" spc="65" dirty="0">
                <a:solidFill>
                  <a:srgbClr val="0E2240"/>
                </a:solidFill>
                <a:latin typeface="Raleway Medium"/>
                <a:cs typeface="Raleway Medium"/>
              </a:rPr>
              <a:t>manages:</a:t>
            </a:r>
            <a:endParaRPr sz="3450" b="1" dirty="0">
              <a:latin typeface="Raleway Medium"/>
              <a:cs typeface="Raleway Medium"/>
            </a:endParaRPr>
          </a:p>
          <a:p>
            <a:pPr marL="1701800" indent="-208279">
              <a:lnSpc>
                <a:spcPct val="100000"/>
              </a:lnSpc>
              <a:spcBef>
                <a:spcPts val="2150"/>
              </a:spcBef>
              <a:buChar char="•"/>
              <a:tabLst>
                <a:tab pos="1701800" algn="l"/>
              </a:tabLst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Platform</a:t>
            </a:r>
            <a:r>
              <a:rPr sz="2700" spc="-2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technology</a:t>
            </a:r>
            <a:r>
              <a:rPr sz="2700" spc="-8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700" spc="-2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lang="en-ZA" sz="2700" spc="-20" dirty="0">
                <a:solidFill>
                  <a:srgbClr val="0E2240"/>
                </a:solidFill>
                <a:latin typeface="Raleway Medium"/>
                <a:cs typeface="Raleway Medium"/>
              </a:rPr>
              <a:t>Infrastructure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.</a:t>
            </a:r>
            <a:endParaRPr sz="2700" dirty="0">
              <a:latin typeface="Raleway Medium"/>
              <a:cs typeface="Raleway Medium"/>
            </a:endParaRPr>
          </a:p>
          <a:p>
            <a:pPr marL="2211705" lvl="1" indent="-208279">
              <a:lnSpc>
                <a:spcPct val="100000"/>
              </a:lnSpc>
              <a:spcBef>
                <a:spcPts val="355"/>
              </a:spcBef>
              <a:buChar char="•"/>
              <a:tabLst>
                <a:tab pos="2211705" algn="l"/>
              </a:tabLst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Network</a:t>
            </a:r>
            <a:r>
              <a:rPr sz="270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operations</a:t>
            </a:r>
            <a:r>
              <a:rPr sz="270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billing.</a:t>
            </a:r>
            <a:endParaRPr sz="2700" dirty="0">
              <a:latin typeface="Raleway Medium"/>
              <a:cs typeface="Raleway Medium"/>
            </a:endParaRPr>
          </a:p>
          <a:p>
            <a:pPr marL="1556385" indent="-208279">
              <a:lnSpc>
                <a:spcPct val="100000"/>
              </a:lnSpc>
              <a:spcBef>
                <a:spcPts val="355"/>
              </a:spcBef>
              <a:buChar char="•"/>
              <a:tabLst>
                <a:tab pos="1556385" algn="l"/>
              </a:tabLst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Customer</a:t>
            </a:r>
            <a:r>
              <a:rPr sz="2700" spc="-7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care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fraud</a:t>
            </a:r>
            <a:r>
              <a:rPr sz="2700" spc="-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management.</a:t>
            </a:r>
            <a:endParaRPr sz="2700" dirty="0">
              <a:latin typeface="Raleway Medium"/>
              <a:cs typeface="Raleway Medium"/>
            </a:endParaRPr>
          </a:p>
          <a:p>
            <a:pPr marL="1685289" lvl="1" indent="-208279">
              <a:lnSpc>
                <a:spcPct val="100000"/>
              </a:lnSpc>
              <a:spcBef>
                <a:spcPts val="355"/>
              </a:spcBef>
              <a:buChar char="•"/>
              <a:tabLst>
                <a:tab pos="1685289" algn="l"/>
              </a:tabLst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Regulatory</a:t>
            </a:r>
            <a:r>
              <a:rPr sz="2700" spc="-10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compliance</a:t>
            </a:r>
            <a:r>
              <a:rPr sz="2700" spc="-3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&amp;</a:t>
            </a:r>
            <a:r>
              <a:rPr sz="2700" spc="-40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reporting.</a:t>
            </a:r>
            <a:endParaRPr sz="2700" dirty="0">
              <a:latin typeface="Raleway Medium"/>
              <a:cs typeface="Raleway Medium"/>
            </a:endParaRPr>
          </a:p>
          <a:p>
            <a:pPr marL="1760220" lvl="2" indent="-208279">
              <a:lnSpc>
                <a:spcPct val="100000"/>
              </a:lnSpc>
              <a:spcBef>
                <a:spcPts val="355"/>
              </a:spcBef>
              <a:buChar char="•"/>
              <a:tabLst>
                <a:tab pos="1760220" algn="l"/>
              </a:tabLst>
            </a:pP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Logistics, SIM</a:t>
            </a:r>
            <a:r>
              <a:rPr sz="270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0E2240"/>
                </a:solidFill>
                <a:latin typeface="Raleway Medium"/>
                <a:cs typeface="Raleway Medium"/>
              </a:rPr>
              <a:t>fulﬁlment &amp;</a:t>
            </a:r>
            <a:r>
              <a:rPr sz="2700" spc="5" dirty="0">
                <a:solidFill>
                  <a:srgbClr val="0E2240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0E2240"/>
                </a:solidFill>
                <a:latin typeface="Raleway Medium"/>
                <a:cs typeface="Raleway Medium"/>
              </a:rPr>
              <a:t>support.</a:t>
            </a:r>
            <a:endParaRPr sz="2700" dirty="0">
              <a:latin typeface="Raleway Medium"/>
              <a:cs typeface="Raleway Medium"/>
            </a:endParaRPr>
          </a:p>
          <a:p>
            <a:pPr>
              <a:lnSpc>
                <a:spcPct val="100000"/>
              </a:lnSpc>
            </a:pPr>
            <a:endParaRPr sz="2700" dirty="0">
              <a:latin typeface="Raleway Medium"/>
              <a:cs typeface="Raleway Medium"/>
            </a:endParaRPr>
          </a:p>
          <a:p>
            <a:pPr>
              <a:lnSpc>
                <a:spcPct val="100000"/>
              </a:lnSpc>
              <a:spcBef>
                <a:spcPts val="1685"/>
              </a:spcBef>
            </a:pPr>
            <a:endParaRPr sz="2700" dirty="0">
              <a:latin typeface="Raleway Medium"/>
              <a:cs typeface="Raleway Medium"/>
            </a:endParaRPr>
          </a:p>
          <a:p>
            <a:pPr marL="12700" algn="ctr">
              <a:lnSpc>
                <a:spcPct val="100000"/>
              </a:lnSpc>
            </a:pP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This</a:t>
            </a:r>
            <a:r>
              <a:rPr sz="2700" spc="-35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is</a:t>
            </a:r>
            <a:r>
              <a:rPr sz="2700" spc="-10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what</a:t>
            </a:r>
            <a:r>
              <a:rPr sz="2700" spc="-3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separates</a:t>
            </a:r>
            <a:r>
              <a:rPr sz="2700" spc="-3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Platform</a:t>
            </a:r>
            <a:r>
              <a:rPr sz="2700" spc="-3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providers</a:t>
            </a:r>
            <a:r>
              <a:rPr sz="2700" spc="-3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dirty="0">
                <a:solidFill>
                  <a:srgbClr val="54A9D5"/>
                </a:solidFill>
                <a:latin typeface="Raleway Medium"/>
                <a:cs typeface="Raleway Medium"/>
              </a:rPr>
              <a:t>from</a:t>
            </a:r>
            <a:r>
              <a:rPr sz="2700" spc="-35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sz="2700" spc="-10" dirty="0">
                <a:solidFill>
                  <a:srgbClr val="54A9D5"/>
                </a:solidFill>
                <a:latin typeface="Raleway Medium"/>
                <a:cs typeface="Raleway Medium"/>
              </a:rPr>
              <a:t>Partners</a:t>
            </a:r>
            <a:r>
              <a:rPr lang="en-ZA" sz="2700" spc="-10" dirty="0">
                <a:solidFill>
                  <a:srgbClr val="54A9D5"/>
                </a:solidFill>
                <a:latin typeface="Raleway Medium"/>
                <a:cs typeface="Raleway Medium"/>
              </a:rPr>
              <a:t>.</a:t>
            </a:r>
            <a:endParaRPr sz="2700" dirty="0">
              <a:latin typeface="Raleway Medium"/>
              <a:cs typeface="Raleway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7662" y="3464671"/>
            <a:ext cx="4070985" cy="9296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833755" marR="5080" indent="-821690">
              <a:lnSpc>
                <a:spcPts val="3379"/>
              </a:lnSpc>
              <a:spcBef>
                <a:spcPts val="509"/>
              </a:spcBef>
            </a:pPr>
            <a:r>
              <a:rPr sz="3100" dirty="0">
                <a:solidFill>
                  <a:schemeClr val="bg1"/>
                </a:solidFill>
                <a:latin typeface="Raleway Medium"/>
                <a:cs typeface="Raleway Medium"/>
              </a:rPr>
              <a:t>BRAND</a:t>
            </a:r>
            <a:r>
              <a:rPr sz="3100" spc="-45" dirty="0">
                <a:solidFill>
                  <a:schemeClr val="bg1"/>
                </a:solidFill>
                <a:latin typeface="Raleway Medium"/>
                <a:cs typeface="Raleway Medium"/>
              </a:rPr>
              <a:t> </a:t>
            </a:r>
            <a:r>
              <a:rPr sz="3100" spc="120" dirty="0">
                <a:solidFill>
                  <a:schemeClr val="bg1"/>
                </a:solidFill>
                <a:latin typeface="Raleway Medium"/>
                <a:cs typeface="Raleway Medium"/>
              </a:rPr>
              <a:t>&amp;</a:t>
            </a:r>
            <a:r>
              <a:rPr sz="3100" spc="-45" dirty="0">
                <a:solidFill>
                  <a:schemeClr val="bg1"/>
                </a:solidFill>
                <a:latin typeface="Raleway Medium"/>
                <a:cs typeface="Raleway Medium"/>
              </a:rPr>
              <a:t> </a:t>
            </a:r>
            <a:r>
              <a:rPr sz="3100" spc="-10" dirty="0">
                <a:solidFill>
                  <a:schemeClr val="bg1"/>
                </a:solidFill>
                <a:latin typeface="Raleway Medium"/>
                <a:cs typeface="Raleway Medium"/>
              </a:rPr>
              <a:t>CUSTOMER EXPERIENCE</a:t>
            </a:r>
            <a:endParaRPr sz="3100" dirty="0">
              <a:solidFill>
                <a:schemeClr val="bg1"/>
              </a:solidFill>
              <a:latin typeface="Raleway Medium"/>
              <a:cs typeface="Raleway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63961" y="3464671"/>
            <a:ext cx="3552190" cy="9296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512445" marR="5080" indent="-500380">
              <a:lnSpc>
                <a:spcPts val="3379"/>
              </a:lnSpc>
              <a:spcBef>
                <a:spcPts val="509"/>
              </a:spcBef>
            </a:pPr>
            <a:r>
              <a:rPr sz="3100" dirty="0">
                <a:solidFill>
                  <a:schemeClr val="bg1"/>
                </a:solidFill>
                <a:latin typeface="Raleway Medium"/>
                <a:cs typeface="Raleway Medium"/>
              </a:rPr>
              <a:t>SALES</a:t>
            </a:r>
            <a:r>
              <a:rPr sz="3100" spc="-60" dirty="0">
                <a:solidFill>
                  <a:schemeClr val="bg1"/>
                </a:solidFill>
                <a:latin typeface="Raleway Medium"/>
                <a:cs typeface="Raleway Medium"/>
              </a:rPr>
              <a:t> </a:t>
            </a:r>
            <a:r>
              <a:rPr sz="3100" spc="120" dirty="0">
                <a:solidFill>
                  <a:schemeClr val="bg1"/>
                </a:solidFill>
                <a:latin typeface="Raleway Medium"/>
                <a:cs typeface="Raleway Medium"/>
              </a:rPr>
              <a:t>&amp;</a:t>
            </a:r>
            <a:r>
              <a:rPr sz="3100" spc="-60" dirty="0">
                <a:solidFill>
                  <a:schemeClr val="bg1"/>
                </a:solidFill>
                <a:latin typeface="Raleway Medium"/>
                <a:cs typeface="Raleway Medium"/>
              </a:rPr>
              <a:t> </a:t>
            </a:r>
            <a:r>
              <a:rPr sz="3100" spc="-10" dirty="0">
                <a:solidFill>
                  <a:schemeClr val="bg1"/>
                </a:solidFill>
                <a:latin typeface="Raleway Medium"/>
                <a:cs typeface="Raleway Medium"/>
              </a:rPr>
              <a:t>REVENUE GENERATION</a:t>
            </a:r>
            <a:endParaRPr sz="3100" dirty="0">
              <a:solidFill>
                <a:schemeClr val="bg1"/>
              </a:solidFill>
              <a:latin typeface="Raleway Medium"/>
              <a:cs typeface="Raleway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911375" y="3464671"/>
            <a:ext cx="2293620" cy="9296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48615" marR="5080" indent="-336550">
              <a:lnSpc>
                <a:spcPts val="3379"/>
              </a:lnSpc>
              <a:spcBef>
                <a:spcPts val="509"/>
              </a:spcBef>
            </a:pPr>
            <a:r>
              <a:rPr sz="3100" dirty="0">
                <a:solidFill>
                  <a:schemeClr val="bg1"/>
                </a:solidFill>
                <a:latin typeface="Raleway Medium"/>
                <a:cs typeface="Raleway Medium"/>
              </a:rPr>
              <a:t>PRODUCT</a:t>
            </a:r>
            <a:r>
              <a:rPr sz="3100" spc="-114" dirty="0">
                <a:solidFill>
                  <a:schemeClr val="bg1"/>
                </a:solidFill>
                <a:latin typeface="Raleway Medium"/>
                <a:cs typeface="Raleway Medium"/>
              </a:rPr>
              <a:t> </a:t>
            </a:r>
            <a:r>
              <a:rPr sz="3100" spc="70" dirty="0">
                <a:solidFill>
                  <a:schemeClr val="bg1"/>
                </a:solidFill>
                <a:latin typeface="Raleway Medium"/>
                <a:cs typeface="Raleway Medium"/>
              </a:rPr>
              <a:t>&amp; </a:t>
            </a:r>
            <a:r>
              <a:rPr sz="3100" spc="-10" dirty="0">
                <a:solidFill>
                  <a:schemeClr val="bg1"/>
                </a:solidFill>
                <a:latin typeface="Raleway Medium"/>
                <a:cs typeface="Raleway Medium"/>
              </a:rPr>
              <a:t>PRICING</a:t>
            </a:r>
            <a:endParaRPr sz="3100" dirty="0">
              <a:solidFill>
                <a:schemeClr val="bg1"/>
              </a:solidFill>
              <a:latin typeface="Raleway Medium"/>
              <a:cs typeface="Raleway Medium"/>
            </a:endParaRPr>
          </a:p>
        </p:txBody>
      </p:sp>
      <p:pic>
        <p:nvPicPr>
          <p:cNvPr id="23" name="Picture 22" descr="A black and white logo with blue and white letters&#10;&#10;AI-generated content may be incorrect.">
            <a:extLst>
              <a:ext uri="{FF2B5EF4-FFF2-40B4-BE49-F238E27FC236}">
                <a16:creationId xmlns:a16="http://schemas.microsoft.com/office/drawing/2014/main" id="{80F187C6-58E1-0664-8DFE-0AD3641A4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0950" y="10009982"/>
            <a:ext cx="1929314" cy="7933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12978894-41E2-FCFE-DEF5-BD4C5D81BE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13" b="-378"/>
          <a:stretch>
            <a:fillRect/>
          </a:stretch>
        </p:blipFill>
        <p:spPr>
          <a:xfrm>
            <a:off x="4763" y="4763"/>
            <a:ext cx="20134255" cy="11339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6013FF-870C-A1D7-042D-69E2E305D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77" y="4234000"/>
            <a:ext cx="18415068" cy="5376892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46408" y="547124"/>
            <a:ext cx="13011284" cy="2466340"/>
          </a:xfrm>
          <a:prstGeom prst="rect">
            <a:avLst/>
          </a:prstGeom>
        </p:spPr>
        <p:txBody>
          <a:bodyPr vert="horz" wrap="square" lIns="0" tIns="339090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670"/>
              </a:spcBef>
            </a:pPr>
            <a:r>
              <a:rPr spc="100">
                <a:solidFill>
                  <a:srgbClr val="0E2240"/>
                </a:solidFill>
              </a:rPr>
              <a:t>The</a:t>
            </a:r>
            <a:r>
              <a:rPr spc="-120">
                <a:solidFill>
                  <a:srgbClr val="0E2240"/>
                </a:solidFill>
              </a:rPr>
              <a:t> </a:t>
            </a:r>
            <a:r>
              <a:rPr>
                <a:solidFill>
                  <a:srgbClr val="0E2240"/>
                </a:solidFill>
              </a:rPr>
              <a:t>MVNX</a:t>
            </a:r>
            <a:r>
              <a:rPr spc="-490">
                <a:solidFill>
                  <a:srgbClr val="0E2240"/>
                </a:solidFill>
              </a:rPr>
              <a:t> </a:t>
            </a:r>
            <a:r>
              <a:rPr spc="135">
                <a:solidFill>
                  <a:srgbClr val="0E2240"/>
                </a:solidFill>
              </a:rPr>
              <a:t>Advantage</a:t>
            </a:r>
            <a:endParaRPr lang="en-US" spc="135">
              <a:solidFill>
                <a:srgbClr val="0E2240"/>
              </a:solidFill>
            </a:endParaRPr>
          </a:p>
          <a:p>
            <a:pPr marR="72390" algn="ctr">
              <a:lnSpc>
                <a:spcPct val="100000"/>
              </a:lnSpc>
              <a:spcBef>
                <a:spcPts val="1220"/>
              </a:spcBef>
            </a:pPr>
            <a:r>
              <a:rPr sz="4100">
                <a:solidFill>
                  <a:srgbClr val="54A8D4"/>
                </a:solidFill>
              </a:rPr>
              <a:t>How</a:t>
            </a:r>
            <a:r>
              <a:rPr sz="4100" spc="-145">
                <a:solidFill>
                  <a:srgbClr val="54A8D4"/>
                </a:solidFill>
              </a:rPr>
              <a:t> </a:t>
            </a:r>
            <a:r>
              <a:rPr sz="4100">
                <a:solidFill>
                  <a:srgbClr val="54A8D4"/>
                </a:solidFill>
              </a:rPr>
              <a:t>MVNX</a:t>
            </a:r>
            <a:r>
              <a:rPr sz="4100" spc="-70">
                <a:solidFill>
                  <a:srgbClr val="54A8D4"/>
                </a:solidFill>
              </a:rPr>
              <a:t> </a:t>
            </a:r>
            <a:r>
              <a:rPr sz="4100" spc="80">
                <a:solidFill>
                  <a:srgbClr val="54A8D4"/>
                </a:solidFill>
              </a:rPr>
              <a:t>Enables</a:t>
            </a:r>
            <a:r>
              <a:rPr sz="4100" spc="-175">
                <a:solidFill>
                  <a:srgbClr val="54A8D4"/>
                </a:solidFill>
              </a:rPr>
              <a:t> </a:t>
            </a:r>
            <a:r>
              <a:rPr sz="4100" spc="80">
                <a:solidFill>
                  <a:srgbClr val="54A8D4"/>
                </a:solidFill>
              </a:rPr>
              <a:t>Winners</a:t>
            </a:r>
            <a:endParaRPr sz="4100"/>
          </a:p>
        </p:txBody>
      </p:sp>
      <p:sp>
        <p:nvSpPr>
          <p:cNvPr id="33" name="object 33"/>
          <p:cNvSpPr txBox="1"/>
          <p:nvPr/>
        </p:nvSpPr>
        <p:spPr>
          <a:xfrm>
            <a:off x="1233294" y="7751131"/>
            <a:ext cx="2115820" cy="86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" marR="5080" lvl="0" indent="-34925" defTabSz="914400" eaLnBrk="1" fontAlgn="auto" latinLnBrk="0" hangingPunct="1">
              <a:lnSpc>
                <a:spcPct val="1121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COMMERCIAL CONSULTING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37071" y="7549776"/>
            <a:ext cx="1891664" cy="1282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0" indent="0" algn="ctr" defTabSz="914400" eaLnBrk="1" fontAlgn="auto" latinLnBrk="0" hangingPunct="1">
              <a:lnSpc>
                <a:spcPct val="1121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AGNOSTIC </a:t>
            </a:r>
            <a:r>
              <a:rPr kumimoji="0" sz="245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TECH </a:t>
            </a: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ECOSYSTEM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06392" y="7973533"/>
            <a:ext cx="139954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BI</a:t>
            </a:r>
            <a:r>
              <a:rPr kumimoji="0" sz="245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 </a:t>
            </a:r>
            <a:r>
              <a:rPr kumimoji="0" sz="2450" b="0" i="0" u="none" strike="noStrike" kern="0" cap="none" spc="1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&amp;</a:t>
            </a:r>
            <a:r>
              <a:rPr kumimoji="0" sz="2450" b="0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 </a:t>
            </a:r>
            <a:r>
              <a:rPr kumimoji="0" sz="2450" b="0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CVM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520446" y="7447371"/>
            <a:ext cx="2197100" cy="14706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ts val="2800"/>
              </a:lnSpc>
              <a:spcBef>
                <a:spcPts val="3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BILLING, COLLECTIONS </a:t>
            </a:r>
            <a:r>
              <a:rPr kumimoji="0" sz="2450" b="0" i="0" u="none" strike="noStrike" kern="0" cap="none" spc="1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&amp;</a:t>
            </a:r>
            <a:r>
              <a:rPr kumimoji="0" sz="2450" b="0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 </a:t>
            </a: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REVENUE ASSURANCE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803383" y="7519934"/>
            <a:ext cx="1814830" cy="1282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121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CHANNEL </a:t>
            </a:r>
            <a:r>
              <a:rPr kumimoji="0" sz="24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SUPPORT </a:t>
            </a:r>
            <a:r>
              <a:rPr kumimoji="0" sz="2450" b="0" i="0" u="none" strike="noStrike" kern="0" cap="none" spc="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&amp; </a:t>
            </a: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EXECUTION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633349" y="7542552"/>
            <a:ext cx="2400935" cy="1282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lvl="0" indent="0" algn="ctr" defTabSz="914400" eaLnBrk="1" fontAlgn="auto" latinLnBrk="0" hangingPunct="1">
              <a:lnSpc>
                <a:spcPct val="1121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BEYOND</a:t>
            </a:r>
            <a:r>
              <a:rPr kumimoji="0" sz="2450" b="0" i="0" u="none" strike="noStrike" kern="0" cap="none" spc="-1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 </a:t>
            </a:r>
            <a:r>
              <a:rPr kumimoji="0" sz="2450" b="0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TELCO </a:t>
            </a:r>
            <a:r>
              <a:rPr kumimoji="0" sz="245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Medium"/>
                <a:cs typeface="Raleway Medium"/>
              </a:rPr>
              <a:t>PRODUCT SUITE</a:t>
            </a:r>
            <a:endParaRPr kumimoji="0" sz="2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52190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ue circle with a circle in the middle&#10;&#10;AI-generated content may be incorrect.">
            <a:extLst>
              <a:ext uri="{FF2B5EF4-FFF2-40B4-BE49-F238E27FC236}">
                <a16:creationId xmlns:a16="http://schemas.microsoft.com/office/drawing/2014/main" id="{68DD7B93-2E1F-D8EB-5692-149A2102E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5"/>
            <a:ext cx="20100392" cy="11304984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66779" y="4297127"/>
            <a:ext cx="5796915" cy="23812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0330">
              <a:lnSpc>
                <a:spcPts val="9250"/>
              </a:lnSpc>
              <a:spcBef>
                <a:spcPts val="140"/>
              </a:spcBef>
            </a:pPr>
            <a:r>
              <a:rPr spc="100">
                <a:solidFill>
                  <a:srgbClr val="0E2240"/>
                </a:solidFill>
              </a:rPr>
              <a:t>The</a:t>
            </a:r>
            <a:r>
              <a:rPr spc="-114">
                <a:solidFill>
                  <a:srgbClr val="0E2240"/>
                </a:solidFill>
              </a:rPr>
              <a:t> </a:t>
            </a:r>
            <a:r>
              <a:rPr spc="-20">
                <a:solidFill>
                  <a:srgbClr val="0E2240"/>
                </a:solidFill>
              </a:rPr>
              <a:t>MVNX</a:t>
            </a:r>
          </a:p>
          <a:p>
            <a:pPr marL="12700">
              <a:lnSpc>
                <a:spcPts val="9250"/>
              </a:lnSpc>
            </a:pPr>
            <a:r>
              <a:rPr spc="40">
                <a:solidFill>
                  <a:srgbClr val="0E2240"/>
                </a:solidFill>
              </a:rPr>
              <a:t>Ecosystem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9798525" y="2325529"/>
            <a:ext cx="8239759" cy="7326630"/>
            <a:chOff x="9798525" y="2325529"/>
            <a:chExt cx="8239759" cy="7326630"/>
          </a:xfrm>
        </p:grpSpPr>
        <p:sp>
          <p:nvSpPr>
            <p:cNvPr id="11" name="object 11"/>
            <p:cNvSpPr/>
            <p:nvPr/>
          </p:nvSpPr>
          <p:spPr>
            <a:xfrm>
              <a:off x="9798520" y="6249853"/>
              <a:ext cx="2004695" cy="845819"/>
            </a:xfrm>
            <a:custGeom>
              <a:avLst/>
              <a:gdLst/>
              <a:ahLst/>
              <a:cxnLst/>
              <a:rect l="l" t="t" r="r" b="b"/>
              <a:pathLst>
                <a:path w="2004695" h="845820">
                  <a:moveTo>
                    <a:pt x="491947" y="480148"/>
                  </a:moveTo>
                  <a:lnTo>
                    <a:pt x="487553" y="429653"/>
                  </a:lnTo>
                  <a:lnTo>
                    <a:pt x="474052" y="387654"/>
                  </a:lnTo>
                  <a:lnTo>
                    <a:pt x="450316" y="353060"/>
                  </a:lnTo>
                  <a:lnTo>
                    <a:pt x="417309" y="327253"/>
                  </a:lnTo>
                  <a:lnTo>
                    <a:pt x="372948" y="307428"/>
                  </a:lnTo>
                  <a:lnTo>
                    <a:pt x="317195" y="293243"/>
                  </a:lnTo>
                  <a:lnTo>
                    <a:pt x="230327" y="278142"/>
                  </a:lnTo>
                  <a:lnTo>
                    <a:pt x="212382" y="274447"/>
                  </a:lnTo>
                  <a:lnTo>
                    <a:pt x="168541" y="258762"/>
                  </a:lnTo>
                  <a:lnTo>
                    <a:pt x="132702" y="227114"/>
                  </a:lnTo>
                  <a:lnTo>
                    <a:pt x="120967" y="180975"/>
                  </a:lnTo>
                  <a:lnTo>
                    <a:pt x="122834" y="160147"/>
                  </a:lnTo>
                  <a:lnTo>
                    <a:pt x="150723" y="113525"/>
                  </a:lnTo>
                  <a:lnTo>
                    <a:pt x="186982" y="96240"/>
                  </a:lnTo>
                  <a:lnTo>
                    <a:pt x="237159" y="90487"/>
                  </a:lnTo>
                  <a:lnTo>
                    <a:pt x="264426" y="92024"/>
                  </a:lnTo>
                  <a:lnTo>
                    <a:pt x="309765" y="104457"/>
                  </a:lnTo>
                  <a:lnTo>
                    <a:pt x="342861" y="130213"/>
                  </a:lnTo>
                  <a:lnTo>
                    <a:pt x="364096" y="171881"/>
                  </a:lnTo>
                  <a:lnTo>
                    <a:pt x="370357" y="197459"/>
                  </a:lnTo>
                  <a:lnTo>
                    <a:pt x="477862" y="197726"/>
                  </a:lnTo>
                  <a:lnTo>
                    <a:pt x="464616" y="139090"/>
                  </a:lnTo>
                  <a:lnTo>
                    <a:pt x="439674" y="89242"/>
                  </a:lnTo>
                  <a:lnTo>
                    <a:pt x="403225" y="50203"/>
                  </a:lnTo>
                  <a:lnTo>
                    <a:pt x="357505" y="22694"/>
                  </a:lnTo>
                  <a:lnTo>
                    <a:pt x="301942" y="5689"/>
                  </a:lnTo>
                  <a:lnTo>
                    <a:pt x="237159" y="0"/>
                  </a:lnTo>
                  <a:lnTo>
                    <a:pt x="203428" y="1422"/>
                  </a:lnTo>
                  <a:lnTo>
                    <a:pt x="142976" y="12776"/>
                  </a:lnTo>
                  <a:lnTo>
                    <a:pt x="92278" y="35179"/>
                  </a:lnTo>
                  <a:lnTo>
                    <a:pt x="53543" y="67741"/>
                  </a:lnTo>
                  <a:lnTo>
                    <a:pt x="27254" y="110134"/>
                  </a:lnTo>
                  <a:lnTo>
                    <a:pt x="14071" y="161036"/>
                  </a:lnTo>
                  <a:lnTo>
                    <a:pt x="12433" y="189661"/>
                  </a:lnTo>
                  <a:lnTo>
                    <a:pt x="13728" y="214287"/>
                  </a:lnTo>
                  <a:lnTo>
                    <a:pt x="24079" y="258838"/>
                  </a:lnTo>
                  <a:lnTo>
                    <a:pt x="45199" y="297434"/>
                  </a:lnTo>
                  <a:lnTo>
                    <a:pt x="76352" y="328803"/>
                  </a:lnTo>
                  <a:lnTo>
                    <a:pt x="116662" y="352247"/>
                  </a:lnTo>
                  <a:lnTo>
                    <a:pt x="167767" y="369887"/>
                  </a:lnTo>
                  <a:lnTo>
                    <a:pt x="284048" y="391312"/>
                  </a:lnTo>
                  <a:lnTo>
                    <a:pt x="301155" y="394868"/>
                  </a:lnTo>
                  <a:lnTo>
                    <a:pt x="341706" y="408762"/>
                  </a:lnTo>
                  <a:lnTo>
                    <a:pt x="373392" y="437515"/>
                  </a:lnTo>
                  <a:lnTo>
                    <a:pt x="383336" y="481799"/>
                  </a:lnTo>
                  <a:lnTo>
                    <a:pt x="382714" y="495769"/>
                  </a:lnTo>
                  <a:lnTo>
                    <a:pt x="368706" y="535038"/>
                  </a:lnTo>
                  <a:lnTo>
                    <a:pt x="338340" y="563041"/>
                  </a:lnTo>
                  <a:lnTo>
                    <a:pt x="294881" y="577824"/>
                  </a:lnTo>
                  <a:lnTo>
                    <a:pt x="258775" y="580758"/>
                  </a:lnTo>
                  <a:lnTo>
                    <a:pt x="225945" y="578967"/>
                  </a:lnTo>
                  <a:lnTo>
                    <a:pt x="172796" y="564591"/>
                  </a:lnTo>
                  <a:lnTo>
                    <a:pt x="136347" y="535686"/>
                  </a:lnTo>
                  <a:lnTo>
                    <a:pt x="114554" y="490982"/>
                  </a:lnTo>
                  <a:lnTo>
                    <a:pt x="108331" y="461860"/>
                  </a:lnTo>
                  <a:lnTo>
                    <a:pt x="0" y="461860"/>
                  </a:lnTo>
                  <a:lnTo>
                    <a:pt x="9474" y="509422"/>
                  </a:lnTo>
                  <a:lnTo>
                    <a:pt x="25819" y="551141"/>
                  </a:lnTo>
                  <a:lnTo>
                    <a:pt x="49022" y="587044"/>
                  </a:lnTo>
                  <a:lnTo>
                    <a:pt x="79133" y="617105"/>
                  </a:lnTo>
                  <a:lnTo>
                    <a:pt x="115519" y="640867"/>
                  </a:lnTo>
                  <a:lnTo>
                    <a:pt x="157568" y="657860"/>
                  </a:lnTo>
                  <a:lnTo>
                    <a:pt x="205257" y="668045"/>
                  </a:lnTo>
                  <a:lnTo>
                    <a:pt x="258572" y="671449"/>
                  </a:lnTo>
                  <a:lnTo>
                    <a:pt x="293662" y="670013"/>
                  </a:lnTo>
                  <a:lnTo>
                    <a:pt x="356273" y="658507"/>
                  </a:lnTo>
                  <a:lnTo>
                    <a:pt x="408419" y="635711"/>
                  </a:lnTo>
                  <a:lnTo>
                    <a:pt x="448551" y="602716"/>
                  </a:lnTo>
                  <a:lnTo>
                    <a:pt x="476275" y="559993"/>
                  </a:lnTo>
                  <a:lnTo>
                    <a:pt x="490207" y="508812"/>
                  </a:lnTo>
                  <a:lnTo>
                    <a:pt x="491947" y="480148"/>
                  </a:lnTo>
                  <a:close/>
                </a:path>
                <a:path w="2004695" h="845820">
                  <a:moveTo>
                    <a:pt x="1022629" y="424497"/>
                  </a:moveTo>
                  <a:lnTo>
                    <a:pt x="1020775" y="388010"/>
                  </a:lnTo>
                  <a:lnTo>
                    <a:pt x="1015199" y="354063"/>
                  </a:lnTo>
                  <a:lnTo>
                    <a:pt x="1005941" y="322503"/>
                  </a:lnTo>
                  <a:lnTo>
                    <a:pt x="993000" y="293179"/>
                  </a:lnTo>
                  <a:lnTo>
                    <a:pt x="992886" y="292900"/>
                  </a:lnTo>
                  <a:lnTo>
                    <a:pt x="981265" y="273126"/>
                  </a:lnTo>
                  <a:lnTo>
                    <a:pt x="974394" y="263944"/>
                  </a:lnTo>
                  <a:lnTo>
                    <a:pt x="969492" y="257390"/>
                  </a:lnTo>
                  <a:lnTo>
                    <a:pt x="933907" y="222783"/>
                  </a:lnTo>
                  <a:lnTo>
                    <a:pt x="922870" y="214376"/>
                  </a:lnTo>
                  <a:lnTo>
                    <a:pt x="922870" y="424497"/>
                  </a:lnTo>
                  <a:lnTo>
                    <a:pt x="921791" y="448627"/>
                  </a:lnTo>
                  <a:lnTo>
                    <a:pt x="913168" y="492061"/>
                  </a:lnTo>
                  <a:lnTo>
                    <a:pt x="896594" y="527926"/>
                  </a:lnTo>
                  <a:lnTo>
                    <a:pt x="856094" y="567321"/>
                  </a:lnTo>
                  <a:lnTo>
                    <a:pt x="801560" y="585495"/>
                  </a:lnTo>
                  <a:lnTo>
                    <a:pt x="780491" y="586701"/>
                  </a:lnTo>
                  <a:lnTo>
                    <a:pt x="759650" y="585495"/>
                  </a:lnTo>
                  <a:lnTo>
                    <a:pt x="706958" y="567321"/>
                  </a:lnTo>
                  <a:lnTo>
                    <a:pt x="667778" y="527926"/>
                  </a:lnTo>
                  <a:lnTo>
                    <a:pt x="651764" y="492061"/>
                  </a:lnTo>
                  <a:lnTo>
                    <a:pt x="643331" y="448627"/>
                  </a:lnTo>
                  <a:lnTo>
                    <a:pt x="642277" y="424497"/>
                  </a:lnTo>
                  <a:lnTo>
                    <a:pt x="643293" y="400291"/>
                  </a:lnTo>
                  <a:lnTo>
                    <a:pt x="651446" y="357352"/>
                  </a:lnTo>
                  <a:lnTo>
                    <a:pt x="667207" y="322173"/>
                  </a:lnTo>
                  <a:lnTo>
                    <a:pt x="705916" y="283337"/>
                  </a:lnTo>
                  <a:lnTo>
                    <a:pt x="759548" y="265163"/>
                  </a:lnTo>
                  <a:lnTo>
                    <a:pt x="780491" y="263944"/>
                  </a:lnTo>
                  <a:lnTo>
                    <a:pt x="801497" y="265163"/>
                  </a:lnTo>
                  <a:lnTo>
                    <a:pt x="839292" y="274866"/>
                  </a:lnTo>
                  <a:lnTo>
                    <a:pt x="884999" y="307225"/>
                  </a:lnTo>
                  <a:lnTo>
                    <a:pt x="913193" y="357352"/>
                  </a:lnTo>
                  <a:lnTo>
                    <a:pt x="921791" y="400291"/>
                  </a:lnTo>
                  <a:lnTo>
                    <a:pt x="922870" y="424497"/>
                  </a:lnTo>
                  <a:lnTo>
                    <a:pt x="922870" y="214376"/>
                  </a:lnTo>
                  <a:lnTo>
                    <a:pt x="862304" y="186702"/>
                  </a:lnTo>
                  <a:lnTo>
                    <a:pt x="801903" y="179120"/>
                  </a:lnTo>
                  <a:lnTo>
                    <a:pt x="778040" y="180327"/>
                  </a:lnTo>
                  <a:lnTo>
                    <a:pt x="731774" y="191008"/>
                  </a:lnTo>
                  <a:lnTo>
                    <a:pt x="690473" y="211201"/>
                  </a:lnTo>
                  <a:lnTo>
                    <a:pt x="656920" y="239890"/>
                  </a:lnTo>
                  <a:lnTo>
                    <a:pt x="643229" y="257390"/>
                  </a:lnTo>
                  <a:lnTo>
                    <a:pt x="639432" y="257390"/>
                  </a:lnTo>
                  <a:lnTo>
                    <a:pt x="639432" y="187604"/>
                  </a:lnTo>
                  <a:lnTo>
                    <a:pt x="539318" y="187604"/>
                  </a:lnTo>
                  <a:lnTo>
                    <a:pt x="539318" y="845604"/>
                  </a:lnTo>
                  <a:lnTo>
                    <a:pt x="644131" y="845604"/>
                  </a:lnTo>
                  <a:lnTo>
                    <a:pt x="644131" y="592289"/>
                  </a:lnTo>
                  <a:lnTo>
                    <a:pt x="647928" y="592289"/>
                  </a:lnTo>
                  <a:lnTo>
                    <a:pt x="677151" y="625589"/>
                  </a:lnTo>
                  <a:lnTo>
                    <a:pt x="713930" y="650354"/>
                  </a:lnTo>
                  <a:lnTo>
                    <a:pt x="756666" y="666254"/>
                  </a:lnTo>
                  <a:lnTo>
                    <a:pt x="801827" y="671601"/>
                  </a:lnTo>
                  <a:lnTo>
                    <a:pt x="832993" y="669696"/>
                  </a:lnTo>
                  <a:lnTo>
                    <a:pt x="889444" y="654405"/>
                  </a:lnTo>
                  <a:lnTo>
                    <a:pt x="928319" y="631875"/>
                  </a:lnTo>
                  <a:lnTo>
                    <a:pt x="967600" y="594918"/>
                  </a:lnTo>
                  <a:lnTo>
                    <a:pt x="969543" y="592289"/>
                  </a:lnTo>
                  <a:lnTo>
                    <a:pt x="973709" y="586701"/>
                  </a:lnTo>
                  <a:lnTo>
                    <a:pt x="1005890" y="527253"/>
                  </a:lnTo>
                  <a:lnTo>
                    <a:pt x="1020775" y="461137"/>
                  </a:lnTo>
                  <a:lnTo>
                    <a:pt x="1022629" y="424497"/>
                  </a:lnTo>
                  <a:close/>
                </a:path>
                <a:path w="2004695" h="845820">
                  <a:moveTo>
                    <a:pt x="1556461" y="427329"/>
                  </a:moveTo>
                  <a:lnTo>
                    <a:pt x="1548714" y="358660"/>
                  </a:lnTo>
                  <a:lnTo>
                    <a:pt x="1525536" y="298297"/>
                  </a:lnTo>
                  <a:lnTo>
                    <a:pt x="1502778" y="264782"/>
                  </a:lnTo>
                  <a:lnTo>
                    <a:pt x="1488897" y="248462"/>
                  </a:lnTo>
                  <a:lnTo>
                    <a:pt x="1465707" y="227939"/>
                  </a:lnTo>
                  <a:lnTo>
                    <a:pt x="1449387" y="217170"/>
                  </a:lnTo>
                  <a:lnTo>
                    <a:pt x="1449387" y="427329"/>
                  </a:lnTo>
                  <a:lnTo>
                    <a:pt x="1448358" y="451472"/>
                  </a:lnTo>
                  <a:lnTo>
                    <a:pt x="1440091" y="494461"/>
                  </a:lnTo>
                  <a:lnTo>
                    <a:pt x="1424101" y="529640"/>
                  </a:lnTo>
                  <a:lnTo>
                    <a:pt x="1385049" y="568807"/>
                  </a:lnTo>
                  <a:lnTo>
                    <a:pt x="1332903" y="586740"/>
                  </a:lnTo>
                  <a:lnTo>
                    <a:pt x="1312735" y="587946"/>
                  </a:lnTo>
                  <a:lnTo>
                    <a:pt x="1292631" y="586740"/>
                  </a:lnTo>
                  <a:lnTo>
                    <a:pt x="1240764" y="568629"/>
                  </a:lnTo>
                  <a:lnTo>
                    <a:pt x="1202690" y="529640"/>
                  </a:lnTo>
                  <a:lnTo>
                    <a:pt x="1187157" y="494461"/>
                  </a:lnTo>
                  <a:lnTo>
                    <a:pt x="1179106" y="451472"/>
                  </a:lnTo>
                  <a:lnTo>
                    <a:pt x="1178102" y="427329"/>
                  </a:lnTo>
                  <a:lnTo>
                    <a:pt x="1179106" y="403136"/>
                  </a:lnTo>
                  <a:lnTo>
                    <a:pt x="1187157" y="359702"/>
                  </a:lnTo>
                  <a:lnTo>
                    <a:pt x="1202537" y="323875"/>
                  </a:lnTo>
                  <a:lnTo>
                    <a:pt x="1240650" y="284162"/>
                  </a:lnTo>
                  <a:lnTo>
                    <a:pt x="1292288" y="265988"/>
                  </a:lnTo>
                  <a:lnTo>
                    <a:pt x="1312735" y="264782"/>
                  </a:lnTo>
                  <a:lnTo>
                    <a:pt x="1333373" y="265988"/>
                  </a:lnTo>
                  <a:lnTo>
                    <a:pt x="1386268" y="284162"/>
                  </a:lnTo>
                  <a:lnTo>
                    <a:pt x="1424838" y="323875"/>
                  </a:lnTo>
                  <a:lnTo>
                    <a:pt x="1440332" y="359702"/>
                  </a:lnTo>
                  <a:lnTo>
                    <a:pt x="1448384" y="403136"/>
                  </a:lnTo>
                  <a:lnTo>
                    <a:pt x="1449387" y="427329"/>
                  </a:lnTo>
                  <a:lnTo>
                    <a:pt x="1449387" y="217170"/>
                  </a:lnTo>
                  <a:lnTo>
                    <a:pt x="1439722" y="210781"/>
                  </a:lnTo>
                  <a:lnTo>
                    <a:pt x="1411376" y="197192"/>
                  </a:lnTo>
                  <a:lnTo>
                    <a:pt x="1380832" y="187452"/>
                  </a:lnTo>
                  <a:lnTo>
                    <a:pt x="1381086" y="187452"/>
                  </a:lnTo>
                  <a:lnTo>
                    <a:pt x="1348092" y="181571"/>
                  </a:lnTo>
                  <a:lnTo>
                    <a:pt x="1349082" y="181571"/>
                  </a:lnTo>
                  <a:lnTo>
                    <a:pt x="1312672" y="179539"/>
                  </a:lnTo>
                  <a:lnTo>
                    <a:pt x="1245654" y="187452"/>
                  </a:lnTo>
                  <a:lnTo>
                    <a:pt x="1186599" y="210781"/>
                  </a:lnTo>
                  <a:lnTo>
                    <a:pt x="1137526" y="248462"/>
                  </a:lnTo>
                  <a:lnTo>
                    <a:pt x="1101178" y="298297"/>
                  </a:lnTo>
                  <a:lnTo>
                    <a:pt x="1078395" y="358660"/>
                  </a:lnTo>
                  <a:lnTo>
                    <a:pt x="1070813" y="427329"/>
                  </a:lnTo>
                  <a:lnTo>
                    <a:pt x="1072705" y="462597"/>
                  </a:lnTo>
                  <a:lnTo>
                    <a:pt x="1087907" y="526846"/>
                  </a:lnTo>
                  <a:lnTo>
                    <a:pt x="1117676" y="581901"/>
                  </a:lnTo>
                  <a:lnTo>
                    <a:pt x="1160703" y="625449"/>
                  </a:lnTo>
                  <a:lnTo>
                    <a:pt x="1214983" y="655739"/>
                  </a:lnTo>
                  <a:lnTo>
                    <a:pt x="1277874" y="671118"/>
                  </a:lnTo>
                  <a:lnTo>
                    <a:pt x="1312672" y="673049"/>
                  </a:lnTo>
                  <a:lnTo>
                    <a:pt x="1347431" y="671118"/>
                  </a:lnTo>
                  <a:lnTo>
                    <a:pt x="1411008" y="655739"/>
                  </a:lnTo>
                  <a:lnTo>
                    <a:pt x="1465656" y="625449"/>
                  </a:lnTo>
                  <a:lnTo>
                    <a:pt x="1503705" y="587946"/>
                  </a:lnTo>
                  <a:lnTo>
                    <a:pt x="1508925" y="581901"/>
                  </a:lnTo>
                  <a:lnTo>
                    <a:pt x="1525536" y="555815"/>
                  </a:lnTo>
                  <a:lnTo>
                    <a:pt x="1539074" y="526846"/>
                  </a:lnTo>
                  <a:lnTo>
                    <a:pt x="1548739" y="495782"/>
                  </a:lnTo>
                  <a:lnTo>
                    <a:pt x="1554530" y="462597"/>
                  </a:lnTo>
                  <a:lnTo>
                    <a:pt x="1556461" y="427329"/>
                  </a:lnTo>
                  <a:close/>
                </a:path>
                <a:path w="2004695" h="845820">
                  <a:moveTo>
                    <a:pt x="1869871" y="184708"/>
                  </a:moveTo>
                  <a:lnTo>
                    <a:pt x="1744294" y="184708"/>
                  </a:lnTo>
                  <a:lnTo>
                    <a:pt x="1744294" y="74015"/>
                  </a:lnTo>
                  <a:lnTo>
                    <a:pt x="1639417" y="74015"/>
                  </a:lnTo>
                  <a:lnTo>
                    <a:pt x="1639417" y="184708"/>
                  </a:lnTo>
                  <a:lnTo>
                    <a:pt x="1547380" y="184708"/>
                  </a:lnTo>
                  <a:lnTo>
                    <a:pt x="1547304" y="267804"/>
                  </a:lnTo>
                  <a:lnTo>
                    <a:pt x="1639341" y="267804"/>
                  </a:lnTo>
                  <a:lnTo>
                    <a:pt x="1639341" y="528980"/>
                  </a:lnTo>
                  <a:lnTo>
                    <a:pt x="1641462" y="560082"/>
                  </a:lnTo>
                  <a:lnTo>
                    <a:pt x="1659128" y="610819"/>
                  </a:lnTo>
                  <a:lnTo>
                    <a:pt x="1694370" y="645896"/>
                  </a:lnTo>
                  <a:lnTo>
                    <a:pt x="1745195" y="663536"/>
                  </a:lnTo>
                  <a:lnTo>
                    <a:pt x="1776260" y="665746"/>
                  </a:lnTo>
                  <a:lnTo>
                    <a:pt x="1869871" y="665746"/>
                  </a:lnTo>
                  <a:lnTo>
                    <a:pt x="1869871" y="582777"/>
                  </a:lnTo>
                  <a:lnTo>
                    <a:pt x="1744294" y="582777"/>
                  </a:lnTo>
                  <a:lnTo>
                    <a:pt x="1744294" y="267665"/>
                  </a:lnTo>
                  <a:lnTo>
                    <a:pt x="1869871" y="267665"/>
                  </a:lnTo>
                  <a:lnTo>
                    <a:pt x="1869871" y="184708"/>
                  </a:lnTo>
                  <a:close/>
                </a:path>
                <a:path w="2004695" h="845820">
                  <a:moveTo>
                    <a:pt x="1943557" y="183769"/>
                  </a:moveTo>
                  <a:lnTo>
                    <a:pt x="1902333" y="183769"/>
                  </a:lnTo>
                  <a:lnTo>
                    <a:pt x="1902333" y="189903"/>
                  </a:lnTo>
                  <a:lnTo>
                    <a:pt x="1919389" y="189903"/>
                  </a:lnTo>
                  <a:lnTo>
                    <a:pt x="1919389" y="237210"/>
                  </a:lnTo>
                  <a:lnTo>
                    <a:pt x="1926577" y="237210"/>
                  </a:lnTo>
                  <a:lnTo>
                    <a:pt x="1926577" y="189903"/>
                  </a:lnTo>
                  <a:lnTo>
                    <a:pt x="1943557" y="189903"/>
                  </a:lnTo>
                  <a:lnTo>
                    <a:pt x="1943557" y="183769"/>
                  </a:lnTo>
                  <a:close/>
                </a:path>
                <a:path w="2004695" h="845820">
                  <a:moveTo>
                    <a:pt x="2004364" y="183769"/>
                  </a:moveTo>
                  <a:lnTo>
                    <a:pt x="1994204" y="183769"/>
                  </a:lnTo>
                  <a:lnTo>
                    <a:pt x="1977923" y="227761"/>
                  </a:lnTo>
                  <a:lnTo>
                    <a:pt x="1977504" y="227761"/>
                  </a:lnTo>
                  <a:lnTo>
                    <a:pt x="1961070" y="183769"/>
                  </a:lnTo>
                  <a:lnTo>
                    <a:pt x="1950923" y="183769"/>
                  </a:lnTo>
                  <a:lnTo>
                    <a:pt x="1950923" y="237147"/>
                  </a:lnTo>
                  <a:lnTo>
                    <a:pt x="1957959" y="237147"/>
                  </a:lnTo>
                  <a:lnTo>
                    <a:pt x="1957959" y="193636"/>
                  </a:lnTo>
                  <a:lnTo>
                    <a:pt x="1958238" y="193636"/>
                  </a:lnTo>
                  <a:lnTo>
                    <a:pt x="1974265" y="237147"/>
                  </a:lnTo>
                  <a:lnTo>
                    <a:pt x="1981022" y="237147"/>
                  </a:lnTo>
                  <a:lnTo>
                    <a:pt x="1997049" y="193636"/>
                  </a:lnTo>
                  <a:lnTo>
                    <a:pt x="1997456" y="193636"/>
                  </a:lnTo>
                  <a:lnTo>
                    <a:pt x="1997456" y="237147"/>
                  </a:lnTo>
                  <a:lnTo>
                    <a:pt x="2004364" y="237147"/>
                  </a:lnTo>
                  <a:lnTo>
                    <a:pt x="2004364" y="1837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73597" y="8109357"/>
              <a:ext cx="517996" cy="10357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41282" y="8007630"/>
              <a:ext cx="1242003" cy="11378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863767" y="6412464"/>
              <a:ext cx="5174615" cy="3239770"/>
            </a:xfrm>
            <a:custGeom>
              <a:avLst/>
              <a:gdLst/>
              <a:ahLst/>
              <a:cxnLst/>
              <a:rect l="l" t="t" r="r" b="b"/>
              <a:pathLst>
                <a:path w="5174615" h="3239770">
                  <a:moveTo>
                    <a:pt x="164833" y="3099879"/>
                  </a:moveTo>
                  <a:lnTo>
                    <a:pt x="162420" y="3087751"/>
                  </a:lnTo>
                  <a:lnTo>
                    <a:pt x="158546" y="3068307"/>
                  </a:lnTo>
                  <a:lnTo>
                    <a:pt x="144056" y="3045841"/>
                  </a:lnTo>
                  <a:lnTo>
                    <a:pt x="144056" y="3087751"/>
                  </a:lnTo>
                  <a:lnTo>
                    <a:pt x="20777" y="3087751"/>
                  </a:lnTo>
                  <a:lnTo>
                    <a:pt x="28511" y="3065551"/>
                  </a:lnTo>
                  <a:lnTo>
                    <a:pt x="42392" y="3048520"/>
                  </a:lnTo>
                  <a:lnTo>
                    <a:pt x="60566" y="3037738"/>
                  </a:lnTo>
                  <a:lnTo>
                    <a:pt x="60096" y="3037738"/>
                  </a:lnTo>
                  <a:lnTo>
                    <a:pt x="81991" y="3033763"/>
                  </a:lnTo>
                  <a:lnTo>
                    <a:pt x="104025" y="3037738"/>
                  </a:lnTo>
                  <a:lnTo>
                    <a:pt x="122555" y="3048851"/>
                  </a:lnTo>
                  <a:lnTo>
                    <a:pt x="136309" y="3065919"/>
                  </a:lnTo>
                  <a:lnTo>
                    <a:pt x="144056" y="3087751"/>
                  </a:lnTo>
                  <a:lnTo>
                    <a:pt x="144056" y="3045841"/>
                  </a:lnTo>
                  <a:lnTo>
                    <a:pt x="141173" y="3041370"/>
                  </a:lnTo>
                  <a:lnTo>
                    <a:pt x="130517" y="3033763"/>
                  </a:lnTo>
                  <a:lnTo>
                    <a:pt x="114909" y="3022612"/>
                  </a:lnTo>
                  <a:lnTo>
                    <a:pt x="81991" y="3015577"/>
                  </a:lnTo>
                  <a:lnTo>
                    <a:pt x="50546" y="3022117"/>
                  </a:lnTo>
                  <a:lnTo>
                    <a:pt x="24422" y="3039935"/>
                  </a:lnTo>
                  <a:lnTo>
                    <a:pt x="6591" y="3066364"/>
                  </a:lnTo>
                  <a:lnTo>
                    <a:pt x="0" y="3098711"/>
                  </a:lnTo>
                  <a:lnTo>
                    <a:pt x="6553" y="3131108"/>
                  </a:lnTo>
                  <a:lnTo>
                    <a:pt x="24358" y="3157321"/>
                  </a:lnTo>
                  <a:lnTo>
                    <a:pt x="50533" y="3174885"/>
                  </a:lnTo>
                  <a:lnTo>
                    <a:pt x="82270" y="3181286"/>
                  </a:lnTo>
                  <a:lnTo>
                    <a:pt x="106959" y="3177413"/>
                  </a:lnTo>
                  <a:lnTo>
                    <a:pt x="129222" y="3166351"/>
                  </a:lnTo>
                  <a:lnTo>
                    <a:pt x="132613" y="3163100"/>
                  </a:lnTo>
                  <a:lnTo>
                    <a:pt x="147434" y="3148888"/>
                  </a:lnTo>
                  <a:lnTo>
                    <a:pt x="159943" y="3125851"/>
                  </a:lnTo>
                  <a:lnTo>
                    <a:pt x="138582" y="3125851"/>
                  </a:lnTo>
                  <a:lnTo>
                    <a:pt x="129527" y="3141421"/>
                  </a:lnTo>
                  <a:lnTo>
                    <a:pt x="116230" y="3153143"/>
                  </a:lnTo>
                  <a:lnTo>
                    <a:pt x="99961" y="3160534"/>
                  </a:lnTo>
                  <a:lnTo>
                    <a:pt x="81991" y="3163100"/>
                  </a:lnTo>
                  <a:lnTo>
                    <a:pt x="59766" y="3158591"/>
                  </a:lnTo>
                  <a:lnTo>
                    <a:pt x="40563" y="3146323"/>
                  </a:lnTo>
                  <a:lnTo>
                    <a:pt x="26771" y="3128149"/>
                  </a:lnTo>
                  <a:lnTo>
                    <a:pt x="20777" y="3105937"/>
                  </a:lnTo>
                  <a:lnTo>
                    <a:pt x="164553" y="3105937"/>
                  </a:lnTo>
                  <a:lnTo>
                    <a:pt x="164553" y="3103918"/>
                  </a:lnTo>
                  <a:lnTo>
                    <a:pt x="164833" y="3101898"/>
                  </a:lnTo>
                  <a:lnTo>
                    <a:pt x="164833" y="3099879"/>
                  </a:lnTo>
                  <a:close/>
                </a:path>
                <a:path w="5174615" h="3239770">
                  <a:moveTo>
                    <a:pt x="449770" y="3089491"/>
                  </a:moveTo>
                  <a:lnTo>
                    <a:pt x="431330" y="3036074"/>
                  </a:lnTo>
                  <a:lnTo>
                    <a:pt x="380199" y="3015577"/>
                  </a:lnTo>
                  <a:lnTo>
                    <a:pt x="365391" y="3017215"/>
                  </a:lnTo>
                  <a:lnTo>
                    <a:pt x="352056" y="3021965"/>
                  </a:lnTo>
                  <a:lnTo>
                    <a:pt x="340652" y="3029585"/>
                  </a:lnTo>
                  <a:lnTo>
                    <a:pt x="331698" y="3039821"/>
                  </a:lnTo>
                  <a:lnTo>
                    <a:pt x="331114" y="3039821"/>
                  </a:lnTo>
                  <a:lnTo>
                    <a:pt x="331114" y="3019615"/>
                  </a:lnTo>
                  <a:lnTo>
                    <a:pt x="310908" y="3019615"/>
                  </a:lnTo>
                  <a:lnTo>
                    <a:pt x="310908" y="3177540"/>
                  </a:lnTo>
                  <a:lnTo>
                    <a:pt x="331114" y="3177540"/>
                  </a:lnTo>
                  <a:lnTo>
                    <a:pt x="331114" y="3088030"/>
                  </a:lnTo>
                  <a:lnTo>
                    <a:pt x="334530" y="3066529"/>
                  </a:lnTo>
                  <a:lnTo>
                    <a:pt x="344322" y="3049320"/>
                  </a:lnTo>
                  <a:lnTo>
                    <a:pt x="357238" y="3039821"/>
                  </a:lnTo>
                  <a:lnTo>
                    <a:pt x="359854" y="3037903"/>
                  </a:lnTo>
                  <a:lnTo>
                    <a:pt x="380492" y="3033763"/>
                  </a:lnTo>
                  <a:lnTo>
                    <a:pt x="399846" y="3037471"/>
                  </a:lnTo>
                  <a:lnTo>
                    <a:pt x="415417" y="3048304"/>
                  </a:lnTo>
                  <a:lnTo>
                    <a:pt x="425792" y="3065792"/>
                  </a:lnTo>
                  <a:lnTo>
                    <a:pt x="429564" y="3089491"/>
                  </a:lnTo>
                  <a:lnTo>
                    <a:pt x="429564" y="3177540"/>
                  </a:lnTo>
                  <a:lnTo>
                    <a:pt x="449770" y="3177540"/>
                  </a:lnTo>
                  <a:lnTo>
                    <a:pt x="449770" y="3089491"/>
                  </a:lnTo>
                  <a:close/>
                </a:path>
                <a:path w="5174615" h="3239770">
                  <a:moveTo>
                    <a:pt x="758672" y="3019615"/>
                  </a:moveTo>
                  <a:lnTo>
                    <a:pt x="739622" y="3019615"/>
                  </a:lnTo>
                  <a:lnTo>
                    <a:pt x="739622" y="3098711"/>
                  </a:lnTo>
                  <a:lnTo>
                    <a:pt x="734745" y="3123273"/>
                  </a:lnTo>
                  <a:lnTo>
                    <a:pt x="729386" y="3131591"/>
                  </a:lnTo>
                  <a:lnTo>
                    <a:pt x="721448" y="3143796"/>
                  </a:lnTo>
                  <a:lnTo>
                    <a:pt x="701675" y="3157867"/>
                  </a:lnTo>
                  <a:lnTo>
                    <a:pt x="701548" y="3157867"/>
                  </a:lnTo>
                  <a:lnTo>
                    <a:pt x="676973" y="3163100"/>
                  </a:lnTo>
                  <a:lnTo>
                    <a:pt x="652360" y="3157867"/>
                  </a:lnTo>
                  <a:lnTo>
                    <a:pt x="632574" y="3143796"/>
                  </a:lnTo>
                  <a:lnTo>
                    <a:pt x="619391" y="3123273"/>
                  </a:lnTo>
                  <a:lnTo>
                    <a:pt x="614718" y="3099295"/>
                  </a:lnTo>
                  <a:lnTo>
                    <a:pt x="614603" y="3098711"/>
                  </a:lnTo>
                  <a:lnTo>
                    <a:pt x="619442" y="3074073"/>
                  </a:lnTo>
                  <a:lnTo>
                    <a:pt x="619518" y="3073704"/>
                  </a:lnTo>
                  <a:lnTo>
                    <a:pt x="632866" y="3053029"/>
                  </a:lnTo>
                  <a:lnTo>
                    <a:pt x="652437" y="3039084"/>
                  </a:lnTo>
                  <a:lnTo>
                    <a:pt x="652043" y="3039084"/>
                  </a:lnTo>
                  <a:lnTo>
                    <a:pt x="676681" y="3033763"/>
                  </a:lnTo>
                  <a:lnTo>
                    <a:pt x="701611" y="3039084"/>
                  </a:lnTo>
                  <a:lnTo>
                    <a:pt x="721575" y="3053359"/>
                  </a:lnTo>
                  <a:lnTo>
                    <a:pt x="734822" y="3074073"/>
                  </a:lnTo>
                  <a:lnTo>
                    <a:pt x="739622" y="3098711"/>
                  </a:lnTo>
                  <a:lnTo>
                    <a:pt x="739622" y="3019615"/>
                  </a:lnTo>
                  <a:lnTo>
                    <a:pt x="738466" y="3019615"/>
                  </a:lnTo>
                  <a:lnTo>
                    <a:pt x="738466" y="3047911"/>
                  </a:lnTo>
                  <a:lnTo>
                    <a:pt x="737895" y="3047911"/>
                  </a:lnTo>
                  <a:lnTo>
                    <a:pt x="726465" y="3034207"/>
                  </a:lnTo>
                  <a:lnTo>
                    <a:pt x="725830" y="3033763"/>
                  </a:lnTo>
                  <a:lnTo>
                    <a:pt x="712089" y="3024060"/>
                  </a:lnTo>
                  <a:lnTo>
                    <a:pt x="695375" y="3017748"/>
                  </a:lnTo>
                  <a:lnTo>
                    <a:pt x="676973" y="3015577"/>
                  </a:lnTo>
                  <a:lnTo>
                    <a:pt x="644944" y="3022168"/>
                  </a:lnTo>
                  <a:lnTo>
                    <a:pt x="618680" y="3040113"/>
                  </a:lnTo>
                  <a:lnTo>
                    <a:pt x="600925" y="3066732"/>
                  </a:lnTo>
                  <a:lnTo>
                    <a:pt x="594512" y="3098711"/>
                  </a:lnTo>
                  <a:lnTo>
                    <a:pt x="594398" y="3099295"/>
                  </a:lnTo>
                  <a:lnTo>
                    <a:pt x="600964" y="3131591"/>
                  </a:lnTo>
                  <a:lnTo>
                    <a:pt x="618794" y="3157613"/>
                  </a:lnTo>
                  <a:lnTo>
                    <a:pt x="645058" y="3174974"/>
                  </a:lnTo>
                  <a:lnTo>
                    <a:pt x="676973" y="3181286"/>
                  </a:lnTo>
                  <a:lnTo>
                    <a:pt x="695617" y="3179114"/>
                  </a:lnTo>
                  <a:lnTo>
                    <a:pt x="712736" y="3172777"/>
                  </a:lnTo>
                  <a:lnTo>
                    <a:pt x="726389" y="3163100"/>
                  </a:lnTo>
                  <a:lnTo>
                    <a:pt x="727189" y="3162541"/>
                  </a:lnTo>
                  <a:lnTo>
                    <a:pt x="737895" y="3148673"/>
                  </a:lnTo>
                  <a:lnTo>
                    <a:pt x="738466" y="3148673"/>
                  </a:lnTo>
                  <a:lnTo>
                    <a:pt x="738466" y="3163671"/>
                  </a:lnTo>
                  <a:lnTo>
                    <a:pt x="734568" y="3186823"/>
                  </a:lnTo>
                  <a:lnTo>
                    <a:pt x="723303" y="3205111"/>
                  </a:lnTo>
                  <a:lnTo>
                    <a:pt x="705332" y="3217113"/>
                  </a:lnTo>
                  <a:lnTo>
                    <a:pt x="681291" y="3221418"/>
                  </a:lnTo>
                  <a:lnTo>
                    <a:pt x="661936" y="3218815"/>
                  </a:lnTo>
                  <a:lnTo>
                    <a:pt x="645325" y="3211144"/>
                  </a:lnTo>
                  <a:lnTo>
                    <a:pt x="631888" y="3198647"/>
                  </a:lnTo>
                  <a:lnTo>
                    <a:pt x="622109" y="3181578"/>
                  </a:lnTo>
                  <a:lnTo>
                    <a:pt x="600748" y="3181578"/>
                  </a:lnTo>
                  <a:lnTo>
                    <a:pt x="612406" y="3206115"/>
                  </a:lnTo>
                  <a:lnTo>
                    <a:pt x="630555" y="3224339"/>
                  </a:lnTo>
                  <a:lnTo>
                    <a:pt x="654011" y="3235693"/>
                  </a:lnTo>
                  <a:lnTo>
                    <a:pt x="681583" y="3239605"/>
                  </a:lnTo>
                  <a:lnTo>
                    <a:pt x="708609" y="3235337"/>
                  </a:lnTo>
                  <a:lnTo>
                    <a:pt x="733450" y="3221634"/>
                  </a:lnTo>
                  <a:lnTo>
                    <a:pt x="733602" y="3221418"/>
                  </a:lnTo>
                  <a:lnTo>
                    <a:pt x="751624" y="3197225"/>
                  </a:lnTo>
                  <a:lnTo>
                    <a:pt x="758672" y="3160801"/>
                  </a:lnTo>
                  <a:lnTo>
                    <a:pt x="758672" y="3148673"/>
                  </a:lnTo>
                  <a:lnTo>
                    <a:pt x="758672" y="3047911"/>
                  </a:lnTo>
                  <a:lnTo>
                    <a:pt x="758672" y="3019615"/>
                  </a:lnTo>
                  <a:close/>
                </a:path>
                <a:path w="5174615" h="3239770">
                  <a:moveTo>
                    <a:pt x="1109713" y="3177540"/>
                  </a:moveTo>
                  <a:lnTo>
                    <a:pt x="1097445" y="3146653"/>
                  </a:lnTo>
                  <a:lnTo>
                    <a:pt x="1080236" y="3103346"/>
                  </a:lnTo>
                  <a:lnTo>
                    <a:pt x="1051331" y="3030588"/>
                  </a:lnTo>
                  <a:lnTo>
                    <a:pt x="1051217" y="3030296"/>
                  </a:lnTo>
                  <a:lnTo>
                    <a:pt x="1025702" y="2966072"/>
                  </a:lnTo>
                  <a:lnTo>
                    <a:pt x="1025702" y="3103346"/>
                  </a:lnTo>
                  <a:lnTo>
                    <a:pt x="980948" y="3103346"/>
                  </a:lnTo>
                  <a:lnTo>
                    <a:pt x="1002804" y="3030588"/>
                  </a:lnTo>
                  <a:lnTo>
                    <a:pt x="1002893" y="3030296"/>
                  </a:lnTo>
                  <a:lnTo>
                    <a:pt x="1003757" y="3030588"/>
                  </a:lnTo>
                  <a:lnTo>
                    <a:pt x="1025702" y="3103346"/>
                  </a:lnTo>
                  <a:lnTo>
                    <a:pt x="1025702" y="2966072"/>
                  </a:lnTo>
                  <a:lnTo>
                    <a:pt x="1024839" y="2963888"/>
                  </a:lnTo>
                  <a:lnTo>
                    <a:pt x="981824" y="2963888"/>
                  </a:lnTo>
                  <a:lnTo>
                    <a:pt x="896073" y="3177540"/>
                  </a:lnTo>
                  <a:lnTo>
                    <a:pt x="954684" y="3177540"/>
                  </a:lnTo>
                  <a:lnTo>
                    <a:pt x="965936" y="3146653"/>
                  </a:lnTo>
                  <a:lnTo>
                    <a:pt x="1040130" y="3146653"/>
                  </a:lnTo>
                  <a:lnTo>
                    <a:pt x="1050531" y="3177540"/>
                  </a:lnTo>
                  <a:lnTo>
                    <a:pt x="1109713" y="3177540"/>
                  </a:lnTo>
                  <a:close/>
                </a:path>
                <a:path w="5174615" h="3239770">
                  <a:moveTo>
                    <a:pt x="1301686" y="2963888"/>
                  </a:moveTo>
                  <a:lnTo>
                    <a:pt x="1247114" y="2963888"/>
                  </a:lnTo>
                  <a:lnTo>
                    <a:pt x="1247114" y="3177527"/>
                  </a:lnTo>
                  <a:lnTo>
                    <a:pt x="1301686" y="3177527"/>
                  </a:lnTo>
                  <a:lnTo>
                    <a:pt x="1301686" y="2963888"/>
                  </a:lnTo>
                  <a:close/>
                </a:path>
                <a:path w="5174615" h="3239770">
                  <a:moveTo>
                    <a:pt x="1611439" y="3019615"/>
                  </a:moveTo>
                  <a:lnTo>
                    <a:pt x="1592402" y="3019615"/>
                  </a:lnTo>
                  <a:lnTo>
                    <a:pt x="1592402" y="3098711"/>
                  </a:lnTo>
                  <a:lnTo>
                    <a:pt x="1587525" y="3123273"/>
                  </a:lnTo>
                  <a:lnTo>
                    <a:pt x="1582166" y="3131591"/>
                  </a:lnTo>
                  <a:lnTo>
                    <a:pt x="1574228" y="3143796"/>
                  </a:lnTo>
                  <a:lnTo>
                    <a:pt x="1554454" y="3157867"/>
                  </a:lnTo>
                  <a:lnTo>
                    <a:pt x="1554314" y="3157867"/>
                  </a:lnTo>
                  <a:lnTo>
                    <a:pt x="1529740" y="3163100"/>
                  </a:lnTo>
                  <a:lnTo>
                    <a:pt x="1505140" y="3157867"/>
                  </a:lnTo>
                  <a:lnTo>
                    <a:pt x="1485353" y="3143796"/>
                  </a:lnTo>
                  <a:lnTo>
                    <a:pt x="1472171" y="3123273"/>
                  </a:lnTo>
                  <a:lnTo>
                    <a:pt x="1467497" y="3099295"/>
                  </a:lnTo>
                  <a:lnTo>
                    <a:pt x="1467383" y="3098711"/>
                  </a:lnTo>
                  <a:lnTo>
                    <a:pt x="1472222" y="3074073"/>
                  </a:lnTo>
                  <a:lnTo>
                    <a:pt x="1472298" y="3073704"/>
                  </a:lnTo>
                  <a:lnTo>
                    <a:pt x="1485646" y="3053029"/>
                  </a:lnTo>
                  <a:lnTo>
                    <a:pt x="1505216" y="3039084"/>
                  </a:lnTo>
                  <a:lnTo>
                    <a:pt x="1504823" y="3039084"/>
                  </a:lnTo>
                  <a:lnTo>
                    <a:pt x="1529461" y="3033763"/>
                  </a:lnTo>
                  <a:lnTo>
                    <a:pt x="1554391" y="3039084"/>
                  </a:lnTo>
                  <a:lnTo>
                    <a:pt x="1574355" y="3053359"/>
                  </a:lnTo>
                  <a:lnTo>
                    <a:pt x="1587601" y="3074073"/>
                  </a:lnTo>
                  <a:lnTo>
                    <a:pt x="1592402" y="3098711"/>
                  </a:lnTo>
                  <a:lnTo>
                    <a:pt x="1592402" y="3019615"/>
                  </a:lnTo>
                  <a:lnTo>
                    <a:pt x="1591233" y="3019615"/>
                  </a:lnTo>
                  <a:lnTo>
                    <a:pt x="1591233" y="3047911"/>
                  </a:lnTo>
                  <a:lnTo>
                    <a:pt x="1590662" y="3047911"/>
                  </a:lnTo>
                  <a:lnTo>
                    <a:pt x="1579232" y="3034207"/>
                  </a:lnTo>
                  <a:lnTo>
                    <a:pt x="1578597" y="3033763"/>
                  </a:lnTo>
                  <a:lnTo>
                    <a:pt x="1564855" y="3024060"/>
                  </a:lnTo>
                  <a:lnTo>
                    <a:pt x="1548155" y="3017748"/>
                  </a:lnTo>
                  <a:lnTo>
                    <a:pt x="1529740" y="3015577"/>
                  </a:lnTo>
                  <a:lnTo>
                    <a:pt x="1497723" y="3022168"/>
                  </a:lnTo>
                  <a:lnTo>
                    <a:pt x="1471460" y="3040113"/>
                  </a:lnTo>
                  <a:lnTo>
                    <a:pt x="1453705" y="3066732"/>
                  </a:lnTo>
                  <a:lnTo>
                    <a:pt x="1447292" y="3098711"/>
                  </a:lnTo>
                  <a:lnTo>
                    <a:pt x="1447177" y="3099295"/>
                  </a:lnTo>
                  <a:lnTo>
                    <a:pt x="1453743" y="3131591"/>
                  </a:lnTo>
                  <a:lnTo>
                    <a:pt x="1471574" y="3157613"/>
                  </a:lnTo>
                  <a:lnTo>
                    <a:pt x="1497838" y="3174974"/>
                  </a:lnTo>
                  <a:lnTo>
                    <a:pt x="1529740" y="3181286"/>
                  </a:lnTo>
                  <a:lnTo>
                    <a:pt x="1548396" y="3179114"/>
                  </a:lnTo>
                  <a:lnTo>
                    <a:pt x="1565503" y="3172777"/>
                  </a:lnTo>
                  <a:lnTo>
                    <a:pt x="1579168" y="3163100"/>
                  </a:lnTo>
                  <a:lnTo>
                    <a:pt x="1579968" y="3162541"/>
                  </a:lnTo>
                  <a:lnTo>
                    <a:pt x="1590662" y="3148673"/>
                  </a:lnTo>
                  <a:lnTo>
                    <a:pt x="1591233" y="3148673"/>
                  </a:lnTo>
                  <a:lnTo>
                    <a:pt x="1591233" y="3163671"/>
                  </a:lnTo>
                  <a:lnTo>
                    <a:pt x="1587334" y="3186823"/>
                  </a:lnTo>
                  <a:lnTo>
                    <a:pt x="1576082" y="3205111"/>
                  </a:lnTo>
                  <a:lnTo>
                    <a:pt x="1558112" y="3217113"/>
                  </a:lnTo>
                  <a:lnTo>
                    <a:pt x="1534071" y="3221418"/>
                  </a:lnTo>
                  <a:lnTo>
                    <a:pt x="1514716" y="3218815"/>
                  </a:lnTo>
                  <a:lnTo>
                    <a:pt x="1498092" y="3211144"/>
                  </a:lnTo>
                  <a:lnTo>
                    <a:pt x="1484668" y="3198647"/>
                  </a:lnTo>
                  <a:lnTo>
                    <a:pt x="1474889" y="3181578"/>
                  </a:lnTo>
                  <a:lnTo>
                    <a:pt x="1453527" y="3181578"/>
                  </a:lnTo>
                  <a:lnTo>
                    <a:pt x="1465186" y="3206115"/>
                  </a:lnTo>
                  <a:lnTo>
                    <a:pt x="1483334" y="3224339"/>
                  </a:lnTo>
                  <a:lnTo>
                    <a:pt x="1506791" y="3235693"/>
                  </a:lnTo>
                  <a:lnTo>
                    <a:pt x="1534363" y="3239605"/>
                  </a:lnTo>
                  <a:lnTo>
                    <a:pt x="1561388" y="3235337"/>
                  </a:lnTo>
                  <a:lnTo>
                    <a:pt x="1586217" y="3221634"/>
                  </a:lnTo>
                  <a:lnTo>
                    <a:pt x="1586382" y="3221418"/>
                  </a:lnTo>
                  <a:lnTo>
                    <a:pt x="1604391" y="3197225"/>
                  </a:lnTo>
                  <a:lnTo>
                    <a:pt x="1611439" y="3160801"/>
                  </a:lnTo>
                  <a:lnTo>
                    <a:pt x="1611439" y="3148673"/>
                  </a:lnTo>
                  <a:lnTo>
                    <a:pt x="1611439" y="3047911"/>
                  </a:lnTo>
                  <a:lnTo>
                    <a:pt x="1611439" y="3019615"/>
                  </a:lnTo>
                  <a:close/>
                </a:path>
                <a:path w="5174615" h="3239770">
                  <a:moveTo>
                    <a:pt x="1922068" y="3099879"/>
                  </a:moveTo>
                  <a:lnTo>
                    <a:pt x="1919655" y="3087751"/>
                  </a:lnTo>
                  <a:lnTo>
                    <a:pt x="1915782" y="3068307"/>
                  </a:lnTo>
                  <a:lnTo>
                    <a:pt x="1901291" y="3045866"/>
                  </a:lnTo>
                  <a:lnTo>
                    <a:pt x="1901291" y="3087751"/>
                  </a:lnTo>
                  <a:lnTo>
                    <a:pt x="1778012" y="3087751"/>
                  </a:lnTo>
                  <a:lnTo>
                    <a:pt x="1785747" y="3065551"/>
                  </a:lnTo>
                  <a:lnTo>
                    <a:pt x="1799628" y="3048520"/>
                  </a:lnTo>
                  <a:lnTo>
                    <a:pt x="1817801" y="3037738"/>
                  </a:lnTo>
                  <a:lnTo>
                    <a:pt x="1817331" y="3037738"/>
                  </a:lnTo>
                  <a:lnTo>
                    <a:pt x="1839214" y="3033763"/>
                  </a:lnTo>
                  <a:lnTo>
                    <a:pt x="1861261" y="3037738"/>
                  </a:lnTo>
                  <a:lnTo>
                    <a:pt x="1879777" y="3048851"/>
                  </a:lnTo>
                  <a:lnTo>
                    <a:pt x="1893531" y="3065919"/>
                  </a:lnTo>
                  <a:lnTo>
                    <a:pt x="1901291" y="3087751"/>
                  </a:lnTo>
                  <a:lnTo>
                    <a:pt x="1901291" y="3045866"/>
                  </a:lnTo>
                  <a:lnTo>
                    <a:pt x="1898396" y="3041370"/>
                  </a:lnTo>
                  <a:lnTo>
                    <a:pt x="1887740" y="3033763"/>
                  </a:lnTo>
                  <a:lnTo>
                    <a:pt x="1872145" y="3022612"/>
                  </a:lnTo>
                  <a:lnTo>
                    <a:pt x="1839214" y="3015577"/>
                  </a:lnTo>
                  <a:lnTo>
                    <a:pt x="1807768" y="3022117"/>
                  </a:lnTo>
                  <a:lnTo>
                    <a:pt x="1781657" y="3039935"/>
                  </a:lnTo>
                  <a:lnTo>
                    <a:pt x="1763826" y="3066364"/>
                  </a:lnTo>
                  <a:lnTo>
                    <a:pt x="1757235" y="3098711"/>
                  </a:lnTo>
                  <a:lnTo>
                    <a:pt x="1763788" y="3131108"/>
                  </a:lnTo>
                  <a:lnTo>
                    <a:pt x="1781594" y="3157321"/>
                  </a:lnTo>
                  <a:lnTo>
                    <a:pt x="1807768" y="3174885"/>
                  </a:lnTo>
                  <a:lnTo>
                    <a:pt x="1839506" y="3181286"/>
                  </a:lnTo>
                  <a:lnTo>
                    <a:pt x="1864182" y="3177413"/>
                  </a:lnTo>
                  <a:lnTo>
                    <a:pt x="1886458" y="3166351"/>
                  </a:lnTo>
                  <a:lnTo>
                    <a:pt x="1889848" y="3163100"/>
                  </a:lnTo>
                  <a:lnTo>
                    <a:pt x="1904669" y="3148888"/>
                  </a:lnTo>
                  <a:lnTo>
                    <a:pt x="1917166" y="3125851"/>
                  </a:lnTo>
                  <a:lnTo>
                    <a:pt x="1895805" y="3125851"/>
                  </a:lnTo>
                  <a:lnTo>
                    <a:pt x="1886762" y="3141421"/>
                  </a:lnTo>
                  <a:lnTo>
                    <a:pt x="1873465" y="3153143"/>
                  </a:lnTo>
                  <a:lnTo>
                    <a:pt x="1857184" y="3160534"/>
                  </a:lnTo>
                  <a:lnTo>
                    <a:pt x="1839214" y="3163100"/>
                  </a:lnTo>
                  <a:lnTo>
                    <a:pt x="1816989" y="3158591"/>
                  </a:lnTo>
                  <a:lnTo>
                    <a:pt x="1797786" y="3146323"/>
                  </a:lnTo>
                  <a:lnTo>
                    <a:pt x="1784007" y="3128149"/>
                  </a:lnTo>
                  <a:lnTo>
                    <a:pt x="1778012" y="3105937"/>
                  </a:lnTo>
                  <a:lnTo>
                    <a:pt x="1921789" y="3105937"/>
                  </a:lnTo>
                  <a:lnTo>
                    <a:pt x="1921789" y="3103918"/>
                  </a:lnTo>
                  <a:lnTo>
                    <a:pt x="1922068" y="3101898"/>
                  </a:lnTo>
                  <a:lnTo>
                    <a:pt x="1922068" y="3099879"/>
                  </a:lnTo>
                  <a:close/>
                </a:path>
                <a:path w="5174615" h="3239770">
                  <a:moveTo>
                    <a:pt x="3067621" y="171767"/>
                  </a:moveTo>
                  <a:lnTo>
                    <a:pt x="3052280" y="131978"/>
                  </a:lnTo>
                  <a:lnTo>
                    <a:pt x="3012402" y="116547"/>
                  </a:lnTo>
                  <a:lnTo>
                    <a:pt x="3001530" y="116547"/>
                  </a:lnTo>
                  <a:lnTo>
                    <a:pt x="3001530" y="180454"/>
                  </a:lnTo>
                  <a:lnTo>
                    <a:pt x="3001530" y="322199"/>
                  </a:lnTo>
                  <a:lnTo>
                    <a:pt x="2996628" y="327634"/>
                  </a:lnTo>
                  <a:lnTo>
                    <a:pt x="2843746" y="327634"/>
                  </a:lnTo>
                  <a:lnTo>
                    <a:pt x="2838932" y="322199"/>
                  </a:lnTo>
                  <a:lnTo>
                    <a:pt x="2838831" y="180454"/>
                  </a:lnTo>
                  <a:lnTo>
                    <a:pt x="2843746" y="175018"/>
                  </a:lnTo>
                  <a:lnTo>
                    <a:pt x="2996628" y="175018"/>
                  </a:lnTo>
                  <a:lnTo>
                    <a:pt x="3001530" y="180454"/>
                  </a:lnTo>
                  <a:lnTo>
                    <a:pt x="3001530" y="116547"/>
                  </a:lnTo>
                  <a:lnTo>
                    <a:pt x="2828048" y="116547"/>
                  </a:lnTo>
                  <a:lnTo>
                    <a:pt x="2816402" y="117500"/>
                  </a:lnTo>
                  <a:lnTo>
                    <a:pt x="2781439" y="140246"/>
                  </a:lnTo>
                  <a:lnTo>
                    <a:pt x="2772740" y="171767"/>
                  </a:lnTo>
                  <a:lnTo>
                    <a:pt x="2772740" y="519163"/>
                  </a:lnTo>
                  <a:lnTo>
                    <a:pt x="2838831" y="519163"/>
                  </a:lnTo>
                  <a:lnTo>
                    <a:pt x="2838831" y="386181"/>
                  </a:lnTo>
                  <a:lnTo>
                    <a:pt x="3012402" y="386181"/>
                  </a:lnTo>
                  <a:lnTo>
                    <a:pt x="3052203" y="370763"/>
                  </a:lnTo>
                  <a:lnTo>
                    <a:pt x="3067621" y="330873"/>
                  </a:lnTo>
                  <a:lnTo>
                    <a:pt x="3067621" y="327634"/>
                  </a:lnTo>
                  <a:lnTo>
                    <a:pt x="3067621" y="175018"/>
                  </a:lnTo>
                  <a:lnTo>
                    <a:pt x="3067621" y="171767"/>
                  </a:lnTo>
                  <a:close/>
                </a:path>
                <a:path w="5174615" h="3239770">
                  <a:moveTo>
                    <a:pt x="3272701" y="7912"/>
                  </a:moveTo>
                  <a:lnTo>
                    <a:pt x="3153841" y="7912"/>
                  </a:lnTo>
                  <a:lnTo>
                    <a:pt x="3143085" y="10083"/>
                  </a:lnTo>
                  <a:lnTo>
                    <a:pt x="3134296" y="16002"/>
                  </a:lnTo>
                  <a:lnTo>
                    <a:pt x="3128365" y="24790"/>
                  </a:lnTo>
                  <a:lnTo>
                    <a:pt x="3126194" y="35547"/>
                  </a:lnTo>
                  <a:lnTo>
                    <a:pt x="3126194" y="467614"/>
                  </a:lnTo>
                  <a:lnTo>
                    <a:pt x="3128365" y="478370"/>
                  </a:lnTo>
                  <a:lnTo>
                    <a:pt x="3134296" y="487159"/>
                  </a:lnTo>
                  <a:lnTo>
                    <a:pt x="3143085" y="493077"/>
                  </a:lnTo>
                  <a:lnTo>
                    <a:pt x="3153841" y="495261"/>
                  </a:lnTo>
                  <a:lnTo>
                    <a:pt x="3272701" y="495261"/>
                  </a:lnTo>
                  <a:lnTo>
                    <a:pt x="3272701" y="437159"/>
                  </a:lnTo>
                  <a:lnTo>
                    <a:pt x="3195561" y="437159"/>
                  </a:lnTo>
                  <a:lnTo>
                    <a:pt x="3188525" y="430136"/>
                  </a:lnTo>
                  <a:lnTo>
                    <a:pt x="3188525" y="73037"/>
                  </a:lnTo>
                  <a:lnTo>
                    <a:pt x="3195561" y="66014"/>
                  </a:lnTo>
                  <a:lnTo>
                    <a:pt x="3272701" y="66014"/>
                  </a:lnTo>
                  <a:lnTo>
                    <a:pt x="3272701" y="7912"/>
                  </a:lnTo>
                  <a:close/>
                </a:path>
                <a:path w="5174615" h="3239770">
                  <a:moveTo>
                    <a:pt x="3527780" y="156832"/>
                  </a:moveTo>
                  <a:lnTo>
                    <a:pt x="3506635" y="115277"/>
                  </a:lnTo>
                  <a:lnTo>
                    <a:pt x="3478492" y="107530"/>
                  </a:lnTo>
                  <a:lnTo>
                    <a:pt x="3314115" y="107530"/>
                  </a:lnTo>
                  <a:lnTo>
                    <a:pt x="3272574" y="128701"/>
                  </a:lnTo>
                  <a:lnTo>
                    <a:pt x="3264814" y="156832"/>
                  </a:lnTo>
                  <a:lnTo>
                    <a:pt x="3264814" y="196938"/>
                  </a:lnTo>
                  <a:lnTo>
                    <a:pt x="3323806" y="196938"/>
                  </a:lnTo>
                  <a:lnTo>
                    <a:pt x="3323806" y="164592"/>
                  </a:lnTo>
                  <a:lnTo>
                    <a:pt x="3328149" y="159740"/>
                  </a:lnTo>
                  <a:lnTo>
                    <a:pt x="3464458" y="159740"/>
                  </a:lnTo>
                  <a:lnTo>
                    <a:pt x="3468840" y="164592"/>
                  </a:lnTo>
                  <a:lnTo>
                    <a:pt x="3468840" y="216979"/>
                  </a:lnTo>
                  <a:lnTo>
                    <a:pt x="3468840" y="278879"/>
                  </a:lnTo>
                  <a:lnTo>
                    <a:pt x="3468840" y="331279"/>
                  </a:lnTo>
                  <a:lnTo>
                    <a:pt x="3464458" y="336118"/>
                  </a:lnTo>
                  <a:lnTo>
                    <a:pt x="3328149" y="336118"/>
                  </a:lnTo>
                  <a:lnTo>
                    <a:pt x="3323806" y="331279"/>
                  </a:lnTo>
                  <a:lnTo>
                    <a:pt x="3323806" y="278879"/>
                  </a:lnTo>
                  <a:lnTo>
                    <a:pt x="3328149" y="274027"/>
                  </a:lnTo>
                  <a:lnTo>
                    <a:pt x="3464458" y="274027"/>
                  </a:lnTo>
                  <a:lnTo>
                    <a:pt x="3468840" y="278879"/>
                  </a:lnTo>
                  <a:lnTo>
                    <a:pt x="3468840" y="216979"/>
                  </a:lnTo>
                  <a:lnTo>
                    <a:pt x="3464458" y="221830"/>
                  </a:lnTo>
                  <a:lnTo>
                    <a:pt x="3314115" y="221830"/>
                  </a:lnTo>
                  <a:lnTo>
                    <a:pt x="3303740" y="222681"/>
                  </a:lnTo>
                  <a:lnTo>
                    <a:pt x="3268268" y="251371"/>
                  </a:lnTo>
                  <a:lnTo>
                    <a:pt x="3264814" y="271132"/>
                  </a:lnTo>
                  <a:lnTo>
                    <a:pt x="3264814" y="339026"/>
                  </a:lnTo>
                  <a:lnTo>
                    <a:pt x="3278606" y="374573"/>
                  </a:lnTo>
                  <a:lnTo>
                    <a:pt x="3314115" y="388327"/>
                  </a:lnTo>
                  <a:lnTo>
                    <a:pt x="3478492" y="388327"/>
                  </a:lnTo>
                  <a:lnTo>
                    <a:pt x="3520021" y="367182"/>
                  </a:lnTo>
                  <a:lnTo>
                    <a:pt x="3527780" y="339026"/>
                  </a:lnTo>
                  <a:lnTo>
                    <a:pt x="3527780" y="336118"/>
                  </a:lnTo>
                  <a:lnTo>
                    <a:pt x="3527780" y="274027"/>
                  </a:lnTo>
                  <a:lnTo>
                    <a:pt x="3527780" y="159740"/>
                  </a:lnTo>
                  <a:lnTo>
                    <a:pt x="3527780" y="156832"/>
                  </a:lnTo>
                  <a:close/>
                </a:path>
                <a:path w="5174615" h="3239770">
                  <a:moveTo>
                    <a:pt x="3646614" y="200088"/>
                  </a:moveTo>
                  <a:lnTo>
                    <a:pt x="3581844" y="200088"/>
                  </a:lnTo>
                  <a:lnTo>
                    <a:pt x="3581844" y="387413"/>
                  </a:lnTo>
                  <a:lnTo>
                    <a:pt x="3646614" y="387413"/>
                  </a:lnTo>
                  <a:lnTo>
                    <a:pt x="3646614" y="200088"/>
                  </a:lnTo>
                  <a:close/>
                </a:path>
                <a:path w="5174615" h="3239770">
                  <a:moveTo>
                    <a:pt x="3817378" y="35547"/>
                  </a:moveTo>
                  <a:lnTo>
                    <a:pt x="3815207" y="24790"/>
                  </a:lnTo>
                  <a:lnTo>
                    <a:pt x="3809288" y="16002"/>
                  </a:lnTo>
                  <a:lnTo>
                    <a:pt x="3800500" y="10083"/>
                  </a:lnTo>
                  <a:lnTo>
                    <a:pt x="3789743" y="7912"/>
                  </a:lnTo>
                  <a:lnTo>
                    <a:pt x="3669677" y="7912"/>
                  </a:lnTo>
                  <a:lnTo>
                    <a:pt x="3669677" y="66001"/>
                  </a:lnTo>
                  <a:lnTo>
                    <a:pt x="3748024" y="66001"/>
                  </a:lnTo>
                  <a:lnTo>
                    <a:pt x="3755047" y="73025"/>
                  </a:lnTo>
                  <a:lnTo>
                    <a:pt x="3755047" y="430136"/>
                  </a:lnTo>
                  <a:lnTo>
                    <a:pt x="3748024" y="437159"/>
                  </a:lnTo>
                  <a:lnTo>
                    <a:pt x="3669677" y="437159"/>
                  </a:lnTo>
                  <a:lnTo>
                    <a:pt x="3669677" y="495261"/>
                  </a:lnTo>
                  <a:lnTo>
                    <a:pt x="3789743" y="495261"/>
                  </a:lnTo>
                  <a:lnTo>
                    <a:pt x="3800500" y="493090"/>
                  </a:lnTo>
                  <a:lnTo>
                    <a:pt x="3809288" y="487159"/>
                  </a:lnTo>
                  <a:lnTo>
                    <a:pt x="3815207" y="478370"/>
                  </a:lnTo>
                  <a:lnTo>
                    <a:pt x="3817378" y="467614"/>
                  </a:lnTo>
                  <a:lnTo>
                    <a:pt x="3817378" y="35547"/>
                  </a:lnTo>
                  <a:close/>
                </a:path>
                <a:path w="5174615" h="3239770">
                  <a:moveTo>
                    <a:pt x="4341279" y="170129"/>
                  </a:moveTo>
                  <a:lnTo>
                    <a:pt x="4325823" y="130263"/>
                  </a:lnTo>
                  <a:lnTo>
                    <a:pt x="4285983" y="114846"/>
                  </a:lnTo>
                  <a:lnTo>
                    <a:pt x="4131119" y="114846"/>
                  </a:lnTo>
                  <a:lnTo>
                    <a:pt x="4123563" y="116205"/>
                  </a:lnTo>
                  <a:lnTo>
                    <a:pt x="4116794" y="118922"/>
                  </a:lnTo>
                  <a:lnTo>
                    <a:pt x="4110050" y="116205"/>
                  </a:lnTo>
                  <a:lnTo>
                    <a:pt x="4102468" y="114846"/>
                  </a:lnTo>
                  <a:lnTo>
                    <a:pt x="3947579" y="114846"/>
                  </a:lnTo>
                  <a:lnTo>
                    <a:pt x="3907752" y="130302"/>
                  </a:lnTo>
                  <a:lnTo>
                    <a:pt x="3892296" y="170129"/>
                  </a:lnTo>
                  <a:lnTo>
                    <a:pt x="3892296" y="388327"/>
                  </a:lnTo>
                  <a:lnTo>
                    <a:pt x="3958425" y="388327"/>
                  </a:lnTo>
                  <a:lnTo>
                    <a:pt x="3958425" y="178816"/>
                  </a:lnTo>
                  <a:lnTo>
                    <a:pt x="3963301" y="173380"/>
                  </a:lnTo>
                  <a:lnTo>
                    <a:pt x="4078414" y="173380"/>
                  </a:lnTo>
                  <a:lnTo>
                    <a:pt x="4083278" y="178816"/>
                  </a:lnTo>
                  <a:lnTo>
                    <a:pt x="4083278" y="388327"/>
                  </a:lnTo>
                  <a:lnTo>
                    <a:pt x="4150283" y="388327"/>
                  </a:lnTo>
                  <a:lnTo>
                    <a:pt x="4150283" y="178816"/>
                  </a:lnTo>
                  <a:lnTo>
                    <a:pt x="4155160" y="173380"/>
                  </a:lnTo>
                  <a:lnTo>
                    <a:pt x="4270273" y="173380"/>
                  </a:lnTo>
                  <a:lnTo>
                    <a:pt x="4275137" y="178816"/>
                  </a:lnTo>
                  <a:lnTo>
                    <a:pt x="4275137" y="388327"/>
                  </a:lnTo>
                  <a:lnTo>
                    <a:pt x="4341279" y="388327"/>
                  </a:lnTo>
                  <a:lnTo>
                    <a:pt x="4341279" y="170129"/>
                  </a:lnTo>
                  <a:close/>
                </a:path>
                <a:path w="5174615" h="3239770">
                  <a:moveTo>
                    <a:pt x="4653648" y="160464"/>
                  </a:moveTo>
                  <a:lnTo>
                    <a:pt x="4633036" y="119938"/>
                  </a:lnTo>
                  <a:lnTo>
                    <a:pt x="4605604" y="112420"/>
                  </a:lnTo>
                  <a:lnTo>
                    <a:pt x="4596142" y="112420"/>
                  </a:lnTo>
                  <a:lnTo>
                    <a:pt x="4596142" y="168008"/>
                  </a:lnTo>
                  <a:lnTo>
                    <a:pt x="4596142" y="219113"/>
                  </a:lnTo>
                  <a:lnTo>
                    <a:pt x="4591926" y="223850"/>
                  </a:lnTo>
                  <a:lnTo>
                    <a:pt x="4458944" y="223850"/>
                  </a:lnTo>
                  <a:lnTo>
                    <a:pt x="4454741" y="219113"/>
                  </a:lnTo>
                  <a:lnTo>
                    <a:pt x="4454741" y="168008"/>
                  </a:lnTo>
                  <a:lnTo>
                    <a:pt x="4458944" y="163271"/>
                  </a:lnTo>
                  <a:lnTo>
                    <a:pt x="4591926" y="163271"/>
                  </a:lnTo>
                  <a:lnTo>
                    <a:pt x="4596142" y="168008"/>
                  </a:lnTo>
                  <a:lnTo>
                    <a:pt x="4596142" y="112420"/>
                  </a:lnTo>
                  <a:lnTo>
                    <a:pt x="4445266" y="112420"/>
                  </a:lnTo>
                  <a:lnTo>
                    <a:pt x="4435208" y="113245"/>
                  </a:lnTo>
                  <a:lnTo>
                    <a:pt x="4400588" y="141211"/>
                  </a:lnTo>
                  <a:lnTo>
                    <a:pt x="4397235" y="160464"/>
                  </a:lnTo>
                  <a:lnTo>
                    <a:pt x="4397235" y="338061"/>
                  </a:lnTo>
                  <a:lnTo>
                    <a:pt x="4417885" y="378637"/>
                  </a:lnTo>
                  <a:lnTo>
                    <a:pt x="4445266" y="386181"/>
                  </a:lnTo>
                  <a:lnTo>
                    <a:pt x="4605604" y="386181"/>
                  </a:lnTo>
                  <a:lnTo>
                    <a:pt x="4646066" y="365569"/>
                  </a:lnTo>
                  <a:lnTo>
                    <a:pt x="4653648" y="338061"/>
                  </a:lnTo>
                  <a:lnTo>
                    <a:pt x="4653648" y="335254"/>
                  </a:lnTo>
                  <a:lnTo>
                    <a:pt x="4653648" y="298958"/>
                  </a:lnTo>
                  <a:lnTo>
                    <a:pt x="4596142" y="298958"/>
                  </a:lnTo>
                  <a:lnTo>
                    <a:pt x="4596142" y="330517"/>
                  </a:lnTo>
                  <a:lnTo>
                    <a:pt x="4591926" y="335254"/>
                  </a:lnTo>
                  <a:lnTo>
                    <a:pt x="4458944" y="335254"/>
                  </a:lnTo>
                  <a:lnTo>
                    <a:pt x="4454741" y="330517"/>
                  </a:lnTo>
                  <a:lnTo>
                    <a:pt x="4454741" y="279412"/>
                  </a:lnTo>
                  <a:lnTo>
                    <a:pt x="4458944" y="274777"/>
                  </a:lnTo>
                  <a:lnTo>
                    <a:pt x="4605604" y="274777"/>
                  </a:lnTo>
                  <a:lnTo>
                    <a:pt x="4615713" y="273939"/>
                  </a:lnTo>
                  <a:lnTo>
                    <a:pt x="4650295" y="245897"/>
                  </a:lnTo>
                  <a:lnTo>
                    <a:pt x="4653648" y="226656"/>
                  </a:lnTo>
                  <a:lnTo>
                    <a:pt x="4653648" y="223850"/>
                  </a:lnTo>
                  <a:lnTo>
                    <a:pt x="4653648" y="163271"/>
                  </a:lnTo>
                  <a:lnTo>
                    <a:pt x="4653648" y="160464"/>
                  </a:lnTo>
                  <a:close/>
                </a:path>
                <a:path w="5174615" h="3239770">
                  <a:moveTo>
                    <a:pt x="4970843" y="170129"/>
                  </a:moveTo>
                  <a:lnTo>
                    <a:pt x="4955387" y="130263"/>
                  </a:lnTo>
                  <a:lnTo>
                    <a:pt x="4915560" y="114846"/>
                  </a:lnTo>
                  <a:lnTo>
                    <a:pt x="4769002" y="114846"/>
                  </a:lnTo>
                  <a:lnTo>
                    <a:pt x="4729175" y="130302"/>
                  </a:lnTo>
                  <a:lnTo>
                    <a:pt x="4713719" y="170129"/>
                  </a:lnTo>
                  <a:lnTo>
                    <a:pt x="4713719" y="386181"/>
                  </a:lnTo>
                  <a:lnTo>
                    <a:pt x="4779861" y="386181"/>
                  </a:lnTo>
                  <a:lnTo>
                    <a:pt x="4779861" y="178816"/>
                  </a:lnTo>
                  <a:lnTo>
                    <a:pt x="4784737" y="173380"/>
                  </a:lnTo>
                  <a:lnTo>
                    <a:pt x="4899838" y="173380"/>
                  </a:lnTo>
                  <a:lnTo>
                    <a:pt x="4904714" y="178816"/>
                  </a:lnTo>
                  <a:lnTo>
                    <a:pt x="4904714" y="386181"/>
                  </a:lnTo>
                  <a:lnTo>
                    <a:pt x="4970843" y="386181"/>
                  </a:lnTo>
                  <a:lnTo>
                    <a:pt x="4970843" y="170129"/>
                  </a:lnTo>
                  <a:close/>
                </a:path>
                <a:path w="5174615" h="3239770">
                  <a:moveTo>
                    <a:pt x="5174297" y="114858"/>
                  </a:moveTo>
                  <a:lnTo>
                    <a:pt x="5092979" y="114858"/>
                  </a:lnTo>
                  <a:lnTo>
                    <a:pt x="5092979" y="0"/>
                  </a:lnTo>
                  <a:lnTo>
                    <a:pt x="5026812" y="0"/>
                  </a:lnTo>
                  <a:lnTo>
                    <a:pt x="5026812" y="333032"/>
                  </a:lnTo>
                  <a:lnTo>
                    <a:pt x="5027777" y="344665"/>
                  </a:lnTo>
                  <a:lnTo>
                    <a:pt x="5050561" y="379628"/>
                  </a:lnTo>
                  <a:lnTo>
                    <a:pt x="5082133" y="388327"/>
                  </a:lnTo>
                  <a:lnTo>
                    <a:pt x="5174297" y="388327"/>
                  </a:lnTo>
                  <a:lnTo>
                    <a:pt x="5174297" y="329793"/>
                  </a:lnTo>
                  <a:lnTo>
                    <a:pt x="5107610" y="329793"/>
                  </a:lnTo>
                  <a:lnTo>
                    <a:pt x="5097856" y="329793"/>
                  </a:lnTo>
                  <a:lnTo>
                    <a:pt x="5092979" y="324345"/>
                  </a:lnTo>
                  <a:lnTo>
                    <a:pt x="5092979" y="173393"/>
                  </a:lnTo>
                  <a:lnTo>
                    <a:pt x="5174297" y="173393"/>
                  </a:lnTo>
                  <a:lnTo>
                    <a:pt x="5174297" y="114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621033" y="3281412"/>
              <a:ext cx="514350" cy="260350"/>
            </a:xfrm>
            <a:custGeom>
              <a:avLst/>
              <a:gdLst/>
              <a:ahLst/>
              <a:cxnLst/>
              <a:rect l="l" t="t" r="r" b="b"/>
              <a:pathLst>
                <a:path w="514350" h="260350">
                  <a:moveTo>
                    <a:pt x="336084" y="0"/>
                  </a:moveTo>
                  <a:lnTo>
                    <a:pt x="269415" y="0"/>
                  </a:lnTo>
                  <a:lnTo>
                    <a:pt x="356093" y="127430"/>
                  </a:lnTo>
                  <a:lnTo>
                    <a:pt x="265709" y="259301"/>
                  </a:lnTo>
                  <a:lnTo>
                    <a:pt x="330534" y="259301"/>
                  </a:lnTo>
                  <a:lnTo>
                    <a:pt x="389066" y="170392"/>
                  </a:lnTo>
                  <a:lnTo>
                    <a:pt x="453303" y="170392"/>
                  </a:lnTo>
                  <a:lnTo>
                    <a:pt x="423515" y="126687"/>
                  </a:lnTo>
                  <a:lnTo>
                    <a:pt x="452666" y="84081"/>
                  </a:lnTo>
                  <a:lnTo>
                    <a:pt x="390543" y="84081"/>
                  </a:lnTo>
                  <a:lnTo>
                    <a:pt x="336084" y="0"/>
                  </a:lnTo>
                  <a:close/>
                </a:path>
                <a:path w="514350" h="260350">
                  <a:moveTo>
                    <a:pt x="453303" y="170392"/>
                  </a:moveTo>
                  <a:lnTo>
                    <a:pt x="389066" y="170392"/>
                  </a:lnTo>
                  <a:lnTo>
                    <a:pt x="447221" y="259301"/>
                  </a:lnTo>
                  <a:lnTo>
                    <a:pt x="513900" y="259301"/>
                  </a:lnTo>
                  <a:lnTo>
                    <a:pt x="453303" y="170392"/>
                  </a:lnTo>
                  <a:close/>
                </a:path>
                <a:path w="514350" h="260350">
                  <a:moveTo>
                    <a:pt x="510193" y="0"/>
                  </a:moveTo>
                  <a:lnTo>
                    <a:pt x="445368" y="0"/>
                  </a:lnTo>
                  <a:lnTo>
                    <a:pt x="390543" y="84081"/>
                  </a:lnTo>
                  <a:lnTo>
                    <a:pt x="452666" y="84081"/>
                  </a:lnTo>
                  <a:lnTo>
                    <a:pt x="510193" y="0"/>
                  </a:lnTo>
                  <a:close/>
                </a:path>
                <a:path w="514350" h="260350">
                  <a:moveTo>
                    <a:pt x="130634" y="1005"/>
                  </a:moveTo>
                  <a:lnTo>
                    <a:pt x="77759" y="11234"/>
                  </a:lnTo>
                  <a:lnTo>
                    <a:pt x="36460" y="39079"/>
                  </a:lnTo>
                  <a:lnTo>
                    <a:pt x="9706" y="80102"/>
                  </a:lnTo>
                  <a:lnTo>
                    <a:pt x="9590" y="80279"/>
                  </a:lnTo>
                  <a:lnTo>
                    <a:pt x="0" y="130571"/>
                  </a:lnTo>
                  <a:lnTo>
                    <a:pt x="0" y="131283"/>
                  </a:lnTo>
                  <a:lnTo>
                    <a:pt x="9708" y="181769"/>
                  </a:lnTo>
                  <a:lnTo>
                    <a:pt x="36597" y="222690"/>
                  </a:lnTo>
                  <a:lnTo>
                    <a:pt x="77309" y="250122"/>
                  </a:lnTo>
                  <a:lnTo>
                    <a:pt x="128488" y="260138"/>
                  </a:lnTo>
                  <a:lnTo>
                    <a:pt x="161296" y="257023"/>
                  </a:lnTo>
                  <a:lnTo>
                    <a:pt x="188301" y="248102"/>
                  </a:lnTo>
                  <a:lnTo>
                    <a:pt x="211080" y="234014"/>
                  </a:lnTo>
                  <a:lnTo>
                    <a:pt x="231207" y="215396"/>
                  </a:lnTo>
                  <a:lnTo>
                    <a:pt x="225185" y="209312"/>
                  </a:lnTo>
                  <a:lnTo>
                    <a:pt x="130278" y="209312"/>
                  </a:lnTo>
                  <a:lnTo>
                    <a:pt x="100805" y="203049"/>
                  </a:lnTo>
                  <a:lnTo>
                    <a:pt x="77843" y="186049"/>
                  </a:lnTo>
                  <a:lnTo>
                    <a:pt x="62933" y="160995"/>
                  </a:lnTo>
                  <a:lnTo>
                    <a:pt x="57745" y="131283"/>
                  </a:lnTo>
                  <a:lnTo>
                    <a:pt x="57621" y="129859"/>
                  </a:lnTo>
                  <a:lnTo>
                    <a:pt x="63035" y="99547"/>
                  </a:lnTo>
                  <a:lnTo>
                    <a:pt x="78114" y="74738"/>
                  </a:lnTo>
                  <a:lnTo>
                    <a:pt x="101110" y="57982"/>
                  </a:lnTo>
                  <a:lnTo>
                    <a:pt x="130278" y="51830"/>
                  </a:lnTo>
                  <a:lnTo>
                    <a:pt x="218862" y="51830"/>
                  </a:lnTo>
                  <a:lnTo>
                    <a:pt x="229417" y="39663"/>
                  </a:lnTo>
                  <a:lnTo>
                    <a:pt x="210810" y="23962"/>
                  </a:lnTo>
                  <a:lnTo>
                    <a:pt x="189017" y="11747"/>
                  </a:lnTo>
                  <a:lnTo>
                    <a:pt x="162729" y="3825"/>
                  </a:lnTo>
                  <a:lnTo>
                    <a:pt x="130634" y="1005"/>
                  </a:lnTo>
                  <a:close/>
                </a:path>
                <a:path w="514350" h="260350">
                  <a:moveTo>
                    <a:pt x="196130" y="179963"/>
                  </a:moveTo>
                  <a:lnTo>
                    <a:pt x="181561" y="192098"/>
                  </a:lnTo>
                  <a:lnTo>
                    <a:pt x="166557" y="201348"/>
                  </a:lnTo>
                  <a:lnTo>
                    <a:pt x="149876" y="207243"/>
                  </a:lnTo>
                  <a:lnTo>
                    <a:pt x="130278" y="209312"/>
                  </a:lnTo>
                  <a:lnTo>
                    <a:pt x="225185" y="209312"/>
                  </a:lnTo>
                  <a:lnTo>
                    <a:pt x="196130" y="179963"/>
                  </a:lnTo>
                  <a:close/>
                </a:path>
                <a:path w="514350" h="260350">
                  <a:moveTo>
                    <a:pt x="218862" y="51830"/>
                  </a:moveTo>
                  <a:lnTo>
                    <a:pt x="130278" y="51830"/>
                  </a:lnTo>
                  <a:lnTo>
                    <a:pt x="148140" y="53783"/>
                  </a:lnTo>
                  <a:lnTo>
                    <a:pt x="164457" y="59393"/>
                  </a:lnTo>
                  <a:lnTo>
                    <a:pt x="179699" y="68290"/>
                  </a:lnTo>
                  <a:lnTo>
                    <a:pt x="194339" y="80102"/>
                  </a:lnTo>
                  <a:lnTo>
                    <a:pt x="218862" y="51830"/>
                  </a:lnTo>
                  <a:close/>
                </a:path>
              </a:pathLst>
            </a:custGeom>
            <a:solidFill>
              <a:srgbClr val="5FCE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613834" y="3275010"/>
              <a:ext cx="1954530" cy="268605"/>
            </a:xfrm>
            <a:custGeom>
              <a:avLst/>
              <a:gdLst/>
              <a:ahLst/>
              <a:cxnLst/>
              <a:rect l="l" t="t" r="r" b="b"/>
              <a:pathLst>
                <a:path w="1954529" h="268604">
                  <a:moveTo>
                    <a:pt x="1200476" y="6397"/>
                  </a:moveTo>
                  <a:lnTo>
                    <a:pt x="1142855" y="6397"/>
                  </a:lnTo>
                  <a:lnTo>
                    <a:pt x="1142855" y="265698"/>
                  </a:lnTo>
                  <a:lnTo>
                    <a:pt x="1200476" y="265698"/>
                  </a:lnTo>
                  <a:lnTo>
                    <a:pt x="1200476" y="6397"/>
                  </a:lnTo>
                  <a:close/>
                </a:path>
                <a:path w="1954529" h="268604">
                  <a:moveTo>
                    <a:pt x="1403569" y="0"/>
                  </a:moveTo>
                  <a:lnTo>
                    <a:pt x="1349436" y="10180"/>
                  </a:lnTo>
                  <a:lnTo>
                    <a:pt x="1305677" y="39443"/>
                  </a:lnTo>
                  <a:lnTo>
                    <a:pt x="1278259" y="82379"/>
                  </a:lnTo>
                  <a:lnTo>
                    <a:pt x="1268715" y="134268"/>
                  </a:lnTo>
                  <a:lnTo>
                    <a:pt x="1275238" y="178105"/>
                  </a:lnTo>
                  <a:lnTo>
                    <a:pt x="1293678" y="215135"/>
                  </a:lnTo>
                  <a:lnTo>
                    <a:pt x="1322342" y="243673"/>
                  </a:lnTo>
                  <a:lnTo>
                    <a:pt x="1359537" y="262031"/>
                  </a:lnTo>
                  <a:lnTo>
                    <a:pt x="1403569" y="268525"/>
                  </a:lnTo>
                  <a:lnTo>
                    <a:pt x="1447598" y="262031"/>
                  </a:lnTo>
                  <a:lnTo>
                    <a:pt x="1484792" y="243673"/>
                  </a:lnTo>
                  <a:lnTo>
                    <a:pt x="1511387" y="217197"/>
                  </a:lnTo>
                  <a:lnTo>
                    <a:pt x="1403569" y="217197"/>
                  </a:lnTo>
                  <a:lnTo>
                    <a:pt x="1373668" y="211105"/>
                  </a:lnTo>
                  <a:lnTo>
                    <a:pt x="1350303" y="194042"/>
                  </a:lnTo>
                  <a:lnTo>
                    <a:pt x="1335095" y="167824"/>
                  </a:lnTo>
                  <a:lnTo>
                    <a:pt x="1329666" y="134268"/>
                  </a:lnTo>
                  <a:lnTo>
                    <a:pt x="1335191" y="101032"/>
                  </a:lnTo>
                  <a:lnTo>
                    <a:pt x="1350558" y="74775"/>
                  </a:lnTo>
                  <a:lnTo>
                    <a:pt x="1373955" y="57529"/>
                  </a:lnTo>
                  <a:lnTo>
                    <a:pt x="1403569" y="51328"/>
                  </a:lnTo>
                  <a:lnTo>
                    <a:pt x="1511380" y="51328"/>
                  </a:lnTo>
                  <a:lnTo>
                    <a:pt x="1484792" y="24856"/>
                  </a:lnTo>
                  <a:lnTo>
                    <a:pt x="1447598" y="6495"/>
                  </a:lnTo>
                  <a:lnTo>
                    <a:pt x="1403569" y="0"/>
                  </a:lnTo>
                  <a:close/>
                </a:path>
                <a:path w="1954529" h="268604">
                  <a:moveTo>
                    <a:pt x="1511380" y="51328"/>
                  </a:moveTo>
                  <a:lnTo>
                    <a:pt x="1403569" y="51328"/>
                  </a:lnTo>
                  <a:lnTo>
                    <a:pt x="1433184" y="57529"/>
                  </a:lnTo>
                  <a:lnTo>
                    <a:pt x="1456581" y="74775"/>
                  </a:lnTo>
                  <a:lnTo>
                    <a:pt x="1471948" y="101032"/>
                  </a:lnTo>
                  <a:lnTo>
                    <a:pt x="1477473" y="134268"/>
                  </a:lnTo>
                  <a:lnTo>
                    <a:pt x="1472044" y="167824"/>
                  </a:lnTo>
                  <a:lnTo>
                    <a:pt x="1456836" y="194042"/>
                  </a:lnTo>
                  <a:lnTo>
                    <a:pt x="1433471" y="211105"/>
                  </a:lnTo>
                  <a:lnTo>
                    <a:pt x="1403569" y="217197"/>
                  </a:lnTo>
                  <a:lnTo>
                    <a:pt x="1511387" y="217197"/>
                  </a:lnTo>
                  <a:lnTo>
                    <a:pt x="1513458" y="215135"/>
                  </a:lnTo>
                  <a:lnTo>
                    <a:pt x="1531900" y="178105"/>
                  </a:lnTo>
                  <a:lnTo>
                    <a:pt x="1538424" y="134268"/>
                  </a:lnTo>
                  <a:lnTo>
                    <a:pt x="1531900" y="90429"/>
                  </a:lnTo>
                  <a:lnTo>
                    <a:pt x="1513458" y="53396"/>
                  </a:lnTo>
                  <a:lnTo>
                    <a:pt x="1511380" y="51328"/>
                  </a:lnTo>
                  <a:close/>
                </a:path>
                <a:path w="1954529" h="268604">
                  <a:moveTo>
                    <a:pt x="998796" y="54417"/>
                  </a:moveTo>
                  <a:lnTo>
                    <a:pt x="941175" y="54417"/>
                  </a:lnTo>
                  <a:lnTo>
                    <a:pt x="941175" y="265698"/>
                  </a:lnTo>
                  <a:lnTo>
                    <a:pt x="998796" y="265698"/>
                  </a:lnTo>
                  <a:lnTo>
                    <a:pt x="998796" y="54417"/>
                  </a:lnTo>
                  <a:close/>
                </a:path>
                <a:path w="1954529" h="268604">
                  <a:moveTo>
                    <a:pt x="1091139" y="6397"/>
                  </a:moveTo>
                  <a:lnTo>
                    <a:pt x="864340" y="6397"/>
                  </a:lnTo>
                  <a:lnTo>
                    <a:pt x="864340" y="54417"/>
                  </a:lnTo>
                  <a:lnTo>
                    <a:pt x="1072742" y="54417"/>
                  </a:lnTo>
                  <a:lnTo>
                    <a:pt x="1091139" y="6397"/>
                  </a:lnTo>
                  <a:close/>
                </a:path>
                <a:path w="1954529" h="268604">
                  <a:moveTo>
                    <a:pt x="1662200" y="6397"/>
                  </a:moveTo>
                  <a:lnTo>
                    <a:pt x="1603835" y="6397"/>
                  </a:lnTo>
                  <a:lnTo>
                    <a:pt x="1603835" y="265698"/>
                  </a:lnTo>
                  <a:lnTo>
                    <a:pt x="1661457" y="265698"/>
                  </a:lnTo>
                  <a:lnTo>
                    <a:pt x="1661457" y="101871"/>
                  </a:lnTo>
                  <a:lnTo>
                    <a:pt x="1736931" y="101871"/>
                  </a:lnTo>
                  <a:lnTo>
                    <a:pt x="1662200" y="6397"/>
                  </a:lnTo>
                  <a:close/>
                </a:path>
                <a:path w="1954529" h="268604">
                  <a:moveTo>
                    <a:pt x="1736931" y="101871"/>
                  </a:moveTo>
                  <a:lnTo>
                    <a:pt x="1661457" y="101871"/>
                  </a:lnTo>
                  <a:lnTo>
                    <a:pt x="1789641" y="265698"/>
                  </a:lnTo>
                  <a:lnTo>
                    <a:pt x="1843933" y="265698"/>
                  </a:lnTo>
                  <a:lnTo>
                    <a:pt x="1843933" y="164958"/>
                  </a:lnTo>
                  <a:lnTo>
                    <a:pt x="1786312" y="164958"/>
                  </a:lnTo>
                  <a:lnTo>
                    <a:pt x="1736931" y="101871"/>
                  </a:lnTo>
                  <a:close/>
                </a:path>
                <a:path w="1954529" h="268604">
                  <a:moveTo>
                    <a:pt x="1843933" y="6397"/>
                  </a:moveTo>
                  <a:lnTo>
                    <a:pt x="1786312" y="6397"/>
                  </a:lnTo>
                  <a:lnTo>
                    <a:pt x="1786312" y="164958"/>
                  </a:lnTo>
                  <a:lnTo>
                    <a:pt x="1843933" y="164958"/>
                  </a:lnTo>
                  <a:lnTo>
                    <a:pt x="1843933" y="6397"/>
                  </a:lnTo>
                  <a:close/>
                </a:path>
                <a:path w="1954529" h="268604">
                  <a:moveTo>
                    <a:pt x="816320" y="6397"/>
                  </a:moveTo>
                  <a:lnTo>
                    <a:pt x="758699" y="6397"/>
                  </a:lnTo>
                  <a:lnTo>
                    <a:pt x="758699" y="265698"/>
                  </a:lnTo>
                  <a:lnTo>
                    <a:pt x="816320" y="265698"/>
                  </a:lnTo>
                  <a:lnTo>
                    <a:pt x="816320" y="6397"/>
                  </a:lnTo>
                  <a:close/>
                </a:path>
                <a:path w="1954529" h="268604">
                  <a:moveTo>
                    <a:pt x="57621" y="6397"/>
                  </a:moveTo>
                  <a:lnTo>
                    <a:pt x="0" y="6397"/>
                  </a:lnTo>
                  <a:lnTo>
                    <a:pt x="0" y="265698"/>
                  </a:lnTo>
                  <a:lnTo>
                    <a:pt x="57621" y="265698"/>
                  </a:lnTo>
                  <a:lnTo>
                    <a:pt x="57621" y="6397"/>
                  </a:lnTo>
                  <a:close/>
                </a:path>
                <a:path w="1954529" h="268604">
                  <a:moveTo>
                    <a:pt x="272159" y="1298"/>
                  </a:moveTo>
                  <a:lnTo>
                    <a:pt x="209587" y="11610"/>
                  </a:lnTo>
                  <a:lnTo>
                    <a:pt x="162141" y="41799"/>
                  </a:lnTo>
                  <a:lnTo>
                    <a:pt x="135668" y="83426"/>
                  </a:lnTo>
                  <a:lnTo>
                    <a:pt x="126489" y="134268"/>
                  </a:lnTo>
                  <a:lnTo>
                    <a:pt x="126456" y="134634"/>
                  </a:lnTo>
                  <a:lnTo>
                    <a:pt x="143103" y="207435"/>
                  </a:lnTo>
                  <a:lnTo>
                    <a:pt x="168956" y="237969"/>
                  </a:lnTo>
                  <a:lnTo>
                    <a:pt x="210979" y="259235"/>
                  </a:lnTo>
                  <a:lnTo>
                    <a:pt x="272536" y="267216"/>
                  </a:lnTo>
                  <a:lnTo>
                    <a:pt x="298428" y="265912"/>
                  </a:lnTo>
                  <a:lnTo>
                    <a:pt x="322021" y="262009"/>
                  </a:lnTo>
                  <a:lnTo>
                    <a:pt x="343235" y="255524"/>
                  </a:lnTo>
                  <a:lnTo>
                    <a:pt x="361988" y="246474"/>
                  </a:lnTo>
                  <a:lnTo>
                    <a:pt x="364941" y="244641"/>
                  </a:lnTo>
                  <a:lnTo>
                    <a:pt x="364941" y="222338"/>
                  </a:lnTo>
                  <a:lnTo>
                    <a:pt x="275091" y="222338"/>
                  </a:lnTo>
                  <a:lnTo>
                    <a:pt x="226629" y="213202"/>
                  </a:lnTo>
                  <a:lnTo>
                    <a:pt x="198573" y="190636"/>
                  </a:lnTo>
                  <a:lnTo>
                    <a:pt x="185625" y="161904"/>
                  </a:lnTo>
                  <a:lnTo>
                    <a:pt x="182528" y="134634"/>
                  </a:lnTo>
                  <a:lnTo>
                    <a:pt x="182486" y="134268"/>
                  </a:lnTo>
                  <a:lnTo>
                    <a:pt x="187343" y="103361"/>
                  </a:lnTo>
                  <a:lnTo>
                    <a:pt x="203156" y="74988"/>
                  </a:lnTo>
                  <a:lnTo>
                    <a:pt x="231784" y="54235"/>
                  </a:lnTo>
                  <a:lnTo>
                    <a:pt x="275091" y="46187"/>
                  </a:lnTo>
                  <a:lnTo>
                    <a:pt x="355339" y="46187"/>
                  </a:lnTo>
                  <a:lnTo>
                    <a:pt x="355339" y="14638"/>
                  </a:lnTo>
                  <a:lnTo>
                    <a:pt x="347748" y="13109"/>
                  </a:lnTo>
                  <a:lnTo>
                    <a:pt x="330829" y="7955"/>
                  </a:lnTo>
                  <a:lnTo>
                    <a:pt x="312549" y="4262"/>
                  </a:lnTo>
                  <a:lnTo>
                    <a:pt x="292971" y="2041"/>
                  </a:lnTo>
                  <a:lnTo>
                    <a:pt x="272159" y="1298"/>
                  </a:lnTo>
                  <a:close/>
                </a:path>
                <a:path w="1954529" h="268604">
                  <a:moveTo>
                    <a:pt x="364941" y="116383"/>
                  </a:moveTo>
                  <a:lnTo>
                    <a:pt x="307320" y="146560"/>
                  </a:lnTo>
                  <a:lnTo>
                    <a:pt x="307320" y="216286"/>
                  </a:lnTo>
                  <a:lnTo>
                    <a:pt x="299376" y="218924"/>
                  </a:lnTo>
                  <a:lnTo>
                    <a:pt x="291343" y="220816"/>
                  </a:lnTo>
                  <a:lnTo>
                    <a:pt x="283241" y="221957"/>
                  </a:lnTo>
                  <a:lnTo>
                    <a:pt x="275091" y="222338"/>
                  </a:lnTo>
                  <a:lnTo>
                    <a:pt x="364941" y="222338"/>
                  </a:lnTo>
                  <a:lnTo>
                    <a:pt x="364941" y="116383"/>
                  </a:lnTo>
                  <a:close/>
                </a:path>
                <a:path w="1954529" h="268604">
                  <a:moveTo>
                    <a:pt x="355339" y="46187"/>
                  </a:moveTo>
                  <a:lnTo>
                    <a:pt x="275091" y="46187"/>
                  </a:lnTo>
                  <a:lnTo>
                    <a:pt x="297240" y="47274"/>
                  </a:lnTo>
                  <a:lnTo>
                    <a:pt x="315127" y="50480"/>
                  </a:lnTo>
                  <a:lnTo>
                    <a:pt x="330528" y="55719"/>
                  </a:lnTo>
                  <a:lnTo>
                    <a:pt x="345214" y="62909"/>
                  </a:lnTo>
                  <a:lnTo>
                    <a:pt x="355339" y="68427"/>
                  </a:lnTo>
                  <a:lnTo>
                    <a:pt x="355339" y="46187"/>
                  </a:lnTo>
                  <a:close/>
                </a:path>
                <a:path w="1954529" h="268604">
                  <a:moveTo>
                    <a:pt x="497387" y="6397"/>
                  </a:moveTo>
                  <a:lnTo>
                    <a:pt x="441777" y="6397"/>
                  </a:lnTo>
                  <a:lnTo>
                    <a:pt x="441777" y="265698"/>
                  </a:lnTo>
                  <a:lnTo>
                    <a:pt x="499398" y="265698"/>
                  </a:lnTo>
                  <a:lnTo>
                    <a:pt x="499398" y="101881"/>
                  </a:lnTo>
                  <a:lnTo>
                    <a:pt x="573785" y="101881"/>
                  </a:lnTo>
                  <a:lnTo>
                    <a:pt x="497387" y="6397"/>
                  </a:lnTo>
                  <a:close/>
                </a:path>
                <a:path w="1954529" h="268604">
                  <a:moveTo>
                    <a:pt x="573785" y="101881"/>
                  </a:moveTo>
                  <a:lnTo>
                    <a:pt x="499398" y="101881"/>
                  </a:lnTo>
                  <a:lnTo>
                    <a:pt x="630441" y="265698"/>
                  </a:lnTo>
                  <a:lnTo>
                    <a:pt x="681874" y="265698"/>
                  </a:lnTo>
                  <a:lnTo>
                    <a:pt x="681874" y="164958"/>
                  </a:lnTo>
                  <a:lnTo>
                    <a:pt x="624253" y="164958"/>
                  </a:lnTo>
                  <a:lnTo>
                    <a:pt x="573785" y="101881"/>
                  </a:lnTo>
                  <a:close/>
                </a:path>
                <a:path w="1954529" h="268604">
                  <a:moveTo>
                    <a:pt x="681874" y="6397"/>
                  </a:moveTo>
                  <a:lnTo>
                    <a:pt x="624253" y="6397"/>
                  </a:lnTo>
                  <a:lnTo>
                    <a:pt x="624253" y="164958"/>
                  </a:lnTo>
                  <a:lnTo>
                    <a:pt x="681874" y="164958"/>
                  </a:lnTo>
                  <a:lnTo>
                    <a:pt x="681874" y="6397"/>
                  </a:lnTo>
                  <a:close/>
                </a:path>
                <a:path w="1954529" h="268604">
                  <a:moveTo>
                    <a:pt x="1915281" y="4418"/>
                  </a:moveTo>
                  <a:lnTo>
                    <a:pt x="1899860" y="7414"/>
                  </a:lnTo>
                  <a:lnTo>
                    <a:pt x="1887329" y="15596"/>
                  </a:lnTo>
                  <a:lnTo>
                    <a:pt x="1878913" y="27768"/>
                  </a:lnTo>
                  <a:lnTo>
                    <a:pt x="1875838" y="42700"/>
                  </a:lnTo>
                  <a:lnTo>
                    <a:pt x="1878914" y="57917"/>
                  </a:lnTo>
                  <a:lnTo>
                    <a:pt x="1887329" y="70220"/>
                  </a:lnTo>
                  <a:lnTo>
                    <a:pt x="1899860" y="78451"/>
                  </a:lnTo>
                  <a:lnTo>
                    <a:pt x="1915281" y="81453"/>
                  </a:lnTo>
                  <a:lnTo>
                    <a:pt x="1930771" y="78451"/>
                  </a:lnTo>
                  <a:lnTo>
                    <a:pt x="1938580" y="73285"/>
                  </a:lnTo>
                  <a:lnTo>
                    <a:pt x="1915522" y="73285"/>
                  </a:lnTo>
                  <a:lnTo>
                    <a:pt x="1903583" y="70907"/>
                  </a:lnTo>
                  <a:lnTo>
                    <a:pt x="1885858" y="43873"/>
                  </a:lnTo>
                  <a:lnTo>
                    <a:pt x="1885772" y="43412"/>
                  </a:lnTo>
                  <a:lnTo>
                    <a:pt x="1885683" y="42941"/>
                  </a:lnTo>
                  <a:lnTo>
                    <a:pt x="1885638" y="42700"/>
                  </a:lnTo>
                  <a:lnTo>
                    <a:pt x="1887855" y="30934"/>
                  </a:lnTo>
                  <a:lnTo>
                    <a:pt x="1889828" y="27768"/>
                  </a:lnTo>
                  <a:lnTo>
                    <a:pt x="1894052" y="21140"/>
                  </a:lnTo>
                  <a:lnTo>
                    <a:pt x="1903457" y="14543"/>
                  </a:lnTo>
                  <a:lnTo>
                    <a:pt x="1915281" y="12125"/>
                  </a:lnTo>
                  <a:lnTo>
                    <a:pt x="1937935" y="12125"/>
                  </a:lnTo>
                  <a:lnTo>
                    <a:pt x="1930771" y="7414"/>
                  </a:lnTo>
                  <a:lnTo>
                    <a:pt x="1915281" y="4418"/>
                  </a:lnTo>
                  <a:close/>
                </a:path>
                <a:path w="1954529" h="268604">
                  <a:moveTo>
                    <a:pt x="1937935" y="12125"/>
                  </a:moveTo>
                  <a:lnTo>
                    <a:pt x="1915281" y="12125"/>
                  </a:lnTo>
                  <a:lnTo>
                    <a:pt x="1927070" y="14543"/>
                  </a:lnTo>
                  <a:lnTo>
                    <a:pt x="1936386" y="21140"/>
                  </a:lnTo>
                  <a:lnTo>
                    <a:pt x="1942504" y="30934"/>
                  </a:lnTo>
                  <a:lnTo>
                    <a:pt x="1944661" y="42700"/>
                  </a:lnTo>
                  <a:lnTo>
                    <a:pt x="1944617" y="43412"/>
                  </a:lnTo>
                  <a:lnTo>
                    <a:pt x="1942508" y="54772"/>
                  </a:lnTo>
                  <a:lnTo>
                    <a:pt x="1936416" y="64415"/>
                  </a:lnTo>
                  <a:lnTo>
                    <a:pt x="1927172" y="70907"/>
                  </a:lnTo>
                  <a:lnTo>
                    <a:pt x="1915522" y="73285"/>
                  </a:lnTo>
                  <a:lnTo>
                    <a:pt x="1938580" y="73285"/>
                  </a:lnTo>
                  <a:lnTo>
                    <a:pt x="1943214" y="70220"/>
                  </a:lnTo>
                  <a:lnTo>
                    <a:pt x="1951497" y="57917"/>
                  </a:lnTo>
                  <a:lnTo>
                    <a:pt x="1954274" y="43873"/>
                  </a:lnTo>
                  <a:lnTo>
                    <a:pt x="1954365" y="43412"/>
                  </a:lnTo>
                  <a:lnTo>
                    <a:pt x="1954458" y="42941"/>
                  </a:lnTo>
                  <a:lnTo>
                    <a:pt x="1954505" y="42700"/>
                  </a:lnTo>
                  <a:lnTo>
                    <a:pt x="1951499" y="27768"/>
                  </a:lnTo>
                  <a:lnTo>
                    <a:pt x="1943214" y="15596"/>
                  </a:lnTo>
                  <a:lnTo>
                    <a:pt x="1937935" y="12125"/>
                  </a:lnTo>
                  <a:close/>
                </a:path>
                <a:path w="1954529" h="268604">
                  <a:moveTo>
                    <a:pt x="1922287" y="23329"/>
                  </a:moveTo>
                  <a:lnTo>
                    <a:pt x="1908748" y="23329"/>
                  </a:lnTo>
                  <a:lnTo>
                    <a:pt x="1903847" y="23800"/>
                  </a:lnTo>
                  <a:lnTo>
                    <a:pt x="1901554" y="24491"/>
                  </a:lnTo>
                  <a:lnTo>
                    <a:pt x="1901554" y="64018"/>
                  </a:lnTo>
                  <a:lnTo>
                    <a:pt x="1911156" y="64018"/>
                  </a:lnTo>
                  <a:lnTo>
                    <a:pt x="1911156" y="33841"/>
                  </a:lnTo>
                  <a:lnTo>
                    <a:pt x="1912088" y="33611"/>
                  </a:lnTo>
                  <a:lnTo>
                    <a:pt x="1913732" y="33381"/>
                  </a:lnTo>
                  <a:lnTo>
                    <a:pt x="1932098" y="33381"/>
                  </a:lnTo>
                  <a:lnTo>
                    <a:pt x="1932098" y="30934"/>
                  </a:lnTo>
                  <a:lnTo>
                    <a:pt x="1930454" y="27768"/>
                  </a:lnTo>
                  <a:lnTo>
                    <a:pt x="1928360" y="26135"/>
                  </a:lnTo>
                  <a:lnTo>
                    <a:pt x="1925553" y="24491"/>
                  </a:lnTo>
                  <a:lnTo>
                    <a:pt x="1922287" y="23329"/>
                  </a:lnTo>
                  <a:close/>
                </a:path>
                <a:path w="1954529" h="268604">
                  <a:moveTo>
                    <a:pt x="1932098" y="33381"/>
                  </a:moveTo>
                  <a:lnTo>
                    <a:pt x="1921669" y="33381"/>
                  </a:lnTo>
                  <a:lnTo>
                    <a:pt x="1924234" y="35705"/>
                  </a:lnTo>
                  <a:lnTo>
                    <a:pt x="1924234" y="43181"/>
                  </a:lnTo>
                  <a:lnTo>
                    <a:pt x="1920266" y="44815"/>
                  </a:lnTo>
                  <a:lnTo>
                    <a:pt x="1913418" y="44815"/>
                  </a:lnTo>
                  <a:lnTo>
                    <a:pt x="1918318" y="47370"/>
                  </a:lnTo>
                  <a:lnTo>
                    <a:pt x="1920653" y="49244"/>
                  </a:lnTo>
                  <a:lnTo>
                    <a:pt x="1921316" y="53213"/>
                  </a:lnTo>
                  <a:lnTo>
                    <a:pt x="1921355" y="53443"/>
                  </a:lnTo>
                  <a:lnTo>
                    <a:pt x="1922524" y="57917"/>
                  </a:lnTo>
                  <a:lnTo>
                    <a:pt x="1923218" y="61380"/>
                  </a:lnTo>
                  <a:lnTo>
                    <a:pt x="1924391" y="64018"/>
                  </a:lnTo>
                  <a:lnTo>
                    <a:pt x="1933962" y="64018"/>
                  </a:lnTo>
                  <a:lnTo>
                    <a:pt x="1933030" y="61380"/>
                  </a:lnTo>
                  <a:lnTo>
                    <a:pt x="1932328" y="59045"/>
                  </a:lnTo>
                  <a:lnTo>
                    <a:pt x="1931212" y="53443"/>
                  </a:lnTo>
                  <a:lnTo>
                    <a:pt x="1929993" y="48071"/>
                  </a:lnTo>
                  <a:lnTo>
                    <a:pt x="1930285" y="44815"/>
                  </a:lnTo>
                  <a:lnTo>
                    <a:pt x="1930370" y="43412"/>
                  </a:lnTo>
                  <a:lnTo>
                    <a:pt x="1932098" y="38742"/>
                  </a:lnTo>
                  <a:lnTo>
                    <a:pt x="1932098" y="333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565434" y="2325529"/>
              <a:ext cx="618490" cy="713740"/>
            </a:xfrm>
            <a:custGeom>
              <a:avLst/>
              <a:gdLst/>
              <a:ahLst/>
              <a:cxnLst/>
              <a:rect l="l" t="t" r="r" b="b"/>
              <a:pathLst>
                <a:path w="618490" h="713739">
                  <a:moveTo>
                    <a:pt x="308943" y="0"/>
                  </a:moveTo>
                  <a:lnTo>
                    <a:pt x="0" y="178361"/>
                  </a:lnTo>
                  <a:lnTo>
                    <a:pt x="0" y="535125"/>
                  </a:lnTo>
                  <a:lnTo>
                    <a:pt x="308943" y="713496"/>
                  </a:lnTo>
                  <a:lnTo>
                    <a:pt x="463447" y="624295"/>
                  </a:lnTo>
                  <a:lnTo>
                    <a:pt x="308943" y="624295"/>
                  </a:lnTo>
                  <a:lnTo>
                    <a:pt x="77233" y="490529"/>
                  </a:lnTo>
                  <a:lnTo>
                    <a:pt x="77233" y="222967"/>
                  </a:lnTo>
                  <a:lnTo>
                    <a:pt x="308943" y="89201"/>
                  </a:lnTo>
                  <a:lnTo>
                    <a:pt x="463456" y="89201"/>
                  </a:lnTo>
                  <a:lnTo>
                    <a:pt x="308943" y="0"/>
                  </a:lnTo>
                  <a:close/>
                </a:path>
                <a:path w="618490" h="713739">
                  <a:moveTo>
                    <a:pt x="463456" y="89201"/>
                  </a:moveTo>
                  <a:lnTo>
                    <a:pt x="308943" y="89201"/>
                  </a:lnTo>
                  <a:lnTo>
                    <a:pt x="540664" y="222967"/>
                  </a:lnTo>
                  <a:lnTo>
                    <a:pt x="540664" y="490529"/>
                  </a:lnTo>
                  <a:lnTo>
                    <a:pt x="308943" y="624295"/>
                  </a:lnTo>
                  <a:lnTo>
                    <a:pt x="463447" y="624295"/>
                  </a:lnTo>
                  <a:lnTo>
                    <a:pt x="617897" y="535125"/>
                  </a:lnTo>
                  <a:lnTo>
                    <a:pt x="617897" y="178361"/>
                  </a:lnTo>
                  <a:lnTo>
                    <a:pt x="463456" y="89201"/>
                  </a:lnTo>
                  <a:close/>
                </a:path>
              </a:pathLst>
            </a:custGeom>
            <a:solidFill>
              <a:srgbClr val="5FCE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14126" y="2640061"/>
              <a:ext cx="2512330" cy="614347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D10108D9-85C1-909C-CABB-6522A55F0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34873" y="10009982"/>
            <a:ext cx="1881468" cy="793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F174E-7712-72CD-1357-A06682A3AB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20369" y="5262167"/>
            <a:ext cx="1883827" cy="7925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2147" y="4296253"/>
            <a:ext cx="4494530" cy="4399915"/>
            <a:chOff x="692147" y="4296253"/>
            <a:chExt cx="4494530" cy="4399915"/>
          </a:xfrm>
        </p:grpSpPr>
        <p:sp>
          <p:nvSpPr>
            <p:cNvPr id="3" name="object 3"/>
            <p:cNvSpPr/>
            <p:nvPr/>
          </p:nvSpPr>
          <p:spPr>
            <a:xfrm>
              <a:off x="1036874" y="4344601"/>
              <a:ext cx="3726815" cy="4006850"/>
            </a:xfrm>
            <a:custGeom>
              <a:avLst/>
              <a:gdLst/>
              <a:ahLst/>
              <a:cxnLst/>
              <a:rect l="l" t="t" r="r" b="b"/>
              <a:pathLst>
                <a:path w="3726815" h="4006850">
                  <a:moveTo>
                    <a:pt x="3310925" y="0"/>
                  </a:moveTo>
                  <a:lnTo>
                    <a:pt x="415463" y="0"/>
                  </a:lnTo>
                  <a:lnTo>
                    <a:pt x="367013" y="2795"/>
                  </a:lnTo>
                  <a:lnTo>
                    <a:pt x="320203" y="10972"/>
                  </a:lnTo>
                  <a:lnTo>
                    <a:pt x="275347" y="24220"/>
                  </a:lnTo>
                  <a:lnTo>
                    <a:pt x="232755" y="42227"/>
                  </a:lnTo>
                  <a:lnTo>
                    <a:pt x="192741" y="64681"/>
                  </a:lnTo>
                  <a:lnTo>
                    <a:pt x="155614" y="91271"/>
                  </a:lnTo>
                  <a:lnTo>
                    <a:pt x="121688" y="121684"/>
                  </a:lnTo>
                  <a:lnTo>
                    <a:pt x="91274" y="155610"/>
                  </a:lnTo>
                  <a:lnTo>
                    <a:pt x="64684" y="192736"/>
                  </a:lnTo>
                  <a:lnTo>
                    <a:pt x="42229" y="232751"/>
                  </a:lnTo>
                  <a:lnTo>
                    <a:pt x="24221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590801"/>
                  </a:lnTo>
                  <a:lnTo>
                    <a:pt x="2795" y="3639252"/>
                  </a:lnTo>
                  <a:lnTo>
                    <a:pt x="10972" y="3686061"/>
                  </a:lnTo>
                  <a:lnTo>
                    <a:pt x="24221" y="3730918"/>
                  </a:lnTo>
                  <a:lnTo>
                    <a:pt x="42229" y="3773509"/>
                  </a:lnTo>
                  <a:lnTo>
                    <a:pt x="64684" y="3813524"/>
                  </a:lnTo>
                  <a:lnTo>
                    <a:pt x="91274" y="3850650"/>
                  </a:lnTo>
                  <a:lnTo>
                    <a:pt x="121688" y="3884576"/>
                  </a:lnTo>
                  <a:lnTo>
                    <a:pt x="155614" y="3914990"/>
                  </a:lnTo>
                  <a:lnTo>
                    <a:pt x="192741" y="3941581"/>
                  </a:lnTo>
                  <a:lnTo>
                    <a:pt x="232755" y="3964036"/>
                  </a:lnTo>
                  <a:lnTo>
                    <a:pt x="275347" y="3982043"/>
                  </a:lnTo>
                  <a:lnTo>
                    <a:pt x="320203" y="3995292"/>
                  </a:lnTo>
                  <a:lnTo>
                    <a:pt x="367013" y="4003470"/>
                  </a:lnTo>
                  <a:lnTo>
                    <a:pt x="415463" y="4006265"/>
                  </a:lnTo>
                  <a:lnTo>
                    <a:pt x="3310925" y="4006265"/>
                  </a:lnTo>
                  <a:lnTo>
                    <a:pt x="3359378" y="4003470"/>
                  </a:lnTo>
                  <a:lnTo>
                    <a:pt x="3406188" y="3995292"/>
                  </a:lnTo>
                  <a:lnTo>
                    <a:pt x="3451046" y="3982043"/>
                  </a:lnTo>
                  <a:lnTo>
                    <a:pt x="3493637" y="3964036"/>
                  </a:lnTo>
                  <a:lnTo>
                    <a:pt x="3533652" y="3941581"/>
                  </a:lnTo>
                  <a:lnTo>
                    <a:pt x="3570778" y="3914990"/>
                  </a:lnTo>
                  <a:lnTo>
                    <a:pt x="3604704" y="3884576"/>
                  </a:lnTo>
                  <a:lnTo>
                    <a:pt x="3635117" y="3850650"/>
                  </a:lnTo>
                  <a:lnTo>
                    <a:pt x="3661707" y="3813524"/>
                  </a:lnTo>
                  <a:lnTo>
                    <a:pt x="3684161" y="3773509"/>
                  </a:lnTo>
                  <a:lnTo>
                    <a:pt x="3702168" y="3730918"/>
                  </a:lnTo>
                  <a:lnTo>
                    <a:pt x="3715416" y="3686061"/>
                  </a:lnTo>
                  <a:lnTo>
                    <a:pt x="3723594" y="3639252"/>
                  </a:lnTo>
                  <a:lnTo>
                    <a:pt x="3726389" y="3590801"/>
                  </a:lnTo>
                  <a:lnTo>
                    <a:pt x="3726389" y="415463"/>
                  </a:lnTo>
                  <a:lnTo>
                    <a:pt x="3723594" y="367011"/>
                  </a:lnTo>
                  <a:lnTo>
                    <a:pt x="3715416" y="320200"/>
                  </a:lnTo>
                  <a:lnTo>
                    <a:pt x="3702168" y="275343"/>
                  </a:lnTo>
                  <a:lnTo>
                    <a:pt x="3684161" y="232751"/>
                  </a:lnTo>
                  <a:lnTo>
                    <a:pt x="3661707" y="192736"/>
                  </a:lnTo>
                  <a:lnTo>
                    <a:pt x="3635117" y="155610"/>
                  </a:lnTo>
                  <a:lnTo>
                    <a:pt x="3604704" y="121684"/>
                  </a:lnTo>
                  <a:lnTo>
                    <a:pt x="3570778" y="91271"/>
                  </a:lnTo>
                  <a:lnTo>
                    <a:pt x="3533652" y="64681"/>
                  </a:lnTo>
                  <a:lnTo>
                    <a:pt x="3493637" y="42227"/>
                  </a:lnTo>
                  <a:lnTo>
                    <a:pt x="3451046" y="24220"/>
                  </a:lnTo>
                  <a:lnTo>
                    <a:pt x="3406188" y="10972"/>
                  </a:lnTo>
                  <a:lnTo>
                    <a:pt x="3359378" y="2795"/>
                  </a:lnTo>
                  <a:lnTo>
                    <a:pt x="3310925" y="0"/>
                  </a:lnTo>
                  <a:close/>
                </a:path>
              </a:pathLst>
            </a:custGeom>
            <a:solidFill>
              <a:srgbClr val="6C6D7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01043" y="4296253"/>
              <a:ext cx="3787775" cy="4091304"/>
            </a:xfrm>
            <a:custGeom>
              <a:avLst/>
              <a:gdLst/>
              <a:ahLst/>
              <a:cxnLst/>
              <a:rect l="l" t="t" r="r" b="b"/>
              <a:pathLst>
                <a:path w="3787775" h="4091304">
                  <a:moveTo>
                    <a:pt x="3371761" y="0"/>
                  </a:moveTo>
                  <a:lnTo>
                    <a:pt x="415463" y="0"/>
                  </a:lnTo>
                  <a:lnTo>
                    <a:pt x="367011" y="2795"/>
                  </a:lnTo>
                  <a:lnTo>
                    <a:pt x="320200" y="10972"/>
                  </a:lnTo>
                  <a:lnTo>
                    <a:pt x="275343" y="24220"/>
                  </a:lnTo>
                  <a:lnTo>
                    <a:pt x="232751" y="42227"/>
                  </a:lnTo>
                  <a:lnTo>
                    <a:pt x="192736" y="64681"/>
                  </a:lnTo>
                  <a:lnTo>
                    <a:pt x="155610" y="91271"/>
                  </a:lnTo>
                  <a:lnTo>
                    <a:pt x="121684" y="121684"/>
                  </a:lnTo>
                  <a:lnTo>
                    <a:pt x="91271" y="155610"/>
                  </a:lnTo>
                  <a:lnTo>
                    <a:pt x="64681" y="192736"/>
                  </a:lnTo>
                  <a:lnTo>
                    <a:pt x="42227" y="232751"/>
                  </a:lnTo>
                  <a:lnTo>
                    <a:pt x="24220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675458"/>
                  </a:lnTo>
                  <a:lnTo>
                    <a:pt x="2795" y="3723909"/>
                  </a:lnTo>
                  <a:lnTo>
                    <a:pt x="10972" y="3770718"/>
                  </a:lnTo>
                  <a:lnTo>
                    <a:pt x="24220" y="3815575"/>
                  </a:lnTo>
                  <a:lnTo>
                    <a:pt x="42227" y="3858166"/>
                  </a:lnTo>
                  <a:lnTo>
                    <a:pt x="64681" y="3898181"/>
                  </a:lnTo>
                  <a:lnTo>
                    <a:pt x="91271" y="3935307"/>
                  </a:lnTo>
                  <a:lnTo>
                    <a:pt x="121684" y="3969233"/>
                  </a:lnTo>
                  <a:lnTo>
                    <a:pt x="155610" y="3999648"/>
                  </a:lnTo>
                  <a:lnTo>
                    <a:pt x="192736" y="4026238"/>
                  </a:lnTo>
                  <a:lnTo>
                    <a:pt x="232751" y="4048693"/>
                  </a:lnTo>
                  <a:lnTo>
                    <a:pt x="275343" y="4066700"/>
                  </a:lnTo>
                  <a:lnTo>
                    <a:pt x="320200" y="4079949"/>
                  </a:lnTo>
                  <a:lnTo>
                    <a:pt x="367011" y="4088127"/>
                  </a:lnTo>
                  <a:lnTo>
                    <a:pt x="415463" y="4090922"/>
                  </a:lnTo>
                  <a:lnTo>
                    <a:pt x="3371761" y="4090922"/>
                  </a:lnTo>
                  <a:lnTo>
                    <a:pt x="3420213" y="4088127"/>
                  </a:lnTo>
                  <a:lnTo>
                    <a:pt x="3467024" y="4079949"/>
                  </a:lnTo>
                  <a:lnTo>
                    <a:pt x="3511881" y="4066700"/>
                  </a:lnTo>
                  <a:lnTo>
                    <a:pt x="3554473" y="4048693"/>
                  </a:lnTo>
                  <a:lnTo>
                    <a:pt x="3594488" y="4026238"/>
                  </a:lnTo>
                  <a:lnTo>
                    <a:pt x="3631614" y="3999648"/>
                  </a:lnTo>
                  <a:lnTo>
                    <a:pt x="3665540" y="3969233"/>
                  </a:lnTo>
                  <a:lnTo>
                    <a:pt x="3695953" y="3935307"/>
                  </a:lnTo>
                  <a:lnTo>
                    <a:pt x="3722543" y="3898181"/>
                  </a:lnTo>
                  <a:lnTo>
                    <a:pt x="3744997" y="3858166"/>
                  </a:lnTo>
                  <a:lnTo>
                    <a:pt x="3763004" y="3815575"/>
                  </a:lnTo>
                  <a:lnTo>
                    <a:pt x="3776252" y="3770718"/>
                  </a:lnTo>
                  <a:lnTo>
                    <a:pt x="3784429" y="3723909"/>
                  </a:lnTo>
                  <a:lnTo>
                    <a:pt x="3787224" y="3675458"/>
                  </a:lnTo>
                  <a:lnTo>
                    <a:pt x="3787224" y="415463"/>
                  </a:lnTo>
                  <a:lnTo>
                    <a:pt x="3784429" y="367011"/>
                  </a:lnTo>
                  <a:lnTo>
                    <a:pt x="3776252" y="320200"/>
                  </a:lnTo>
                  <a:lnTo>
                    <a:pt x="3763004" y="275343"/>
                  </a:lnTo>
                  <a:lnTo>
                    <a:pt x="3744997" y="232751"/>
                  </a:lnTo>
                  <a:lnTo>
                    <a:pt x="3722543" y="192736"/>
                  </a:lnTo>
                  <a:lnTo>
                    <a:pt x="3695953" y="155610"/>
                  </a:lnTo>
                  <a:lnTo>
                    <a:pt x="3665540" y="121684"/>
                  </a:lnTo>
                  <a:lnTo>
                    <a:pt x="3631614" y="91271"/>
                  </a:lnTo>
                  <a:lnTo>
                    <a:pt x="3594488" y="64681"/>
                  </a:lnTo>
                  <a:lnTo>
                    <a:pt x="3554473" y="42227"/>
                  </a:lnTo>
                  <a:lnTo>
                    <a:pt x="3511881" y="24220"/>
                  </a:lnTo>
                  <a:lnTo>
                    <a:pt x="3467024" y="10972"/>
                  </a:lnTo>
                  <a:lnTo>
                    <a:pt x="3420213" y="2795"/>
                  </a:lnTo>
                  <a:lnTo>
                    <a:pt x="3371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2148" y="6173835"/>
              <a:ext cx="4405630" cy="2522855"/>
            </a:xfrm>
            <a:custGeom>
              <a:avLst/>
              <a:gdLst/>
              <a:ahLst/>
              <a:cxnLst/>
              <a:rect l="l" t="t" r="r" b="b"/>
              <a:pathLst>
                <a:path w="4405630" h="2522854">
                  <a:moveTo>
                    <a:pt x="0" y="0"/>
                  </a:moveTo>
                  <a:lnTo>
                    <a:pt x="0" y="1797484"/>
                  </a:lnTo>
                  <a:lnTo>
                    <a:pt x="1544" y="1845065"/>
                  </a:lnTo>
                  <a:lnTo>
                    <a:pt x="6114" y="1891834"/>
                  </a:lnTo>
                  <a:lnTo>
                    <a:pt x="13612" y="1937696"/>
                  </a:lnTo>
                  <a:lnTo>
                    <a:pt x="23942" y="1982554"/>
                  </a:lnTo>
                  <a:lnTo>
                    <a:pt x="37009" y="2026312"/>
                  </a:lnTo>
                  <a:lnTo>
                    <a:pt x="52716" y="2068873"/>
                  </a:lnTo>
                  <a:lnTo>
                    <a:pt x="70967" y="2110142"/>
                  </a:lnTo>
                  <a:lnTo>
                    <a:pt x="91665" y="2150022"/>
                  </a:lnTo>
                  <a:lnTo>
                    <a:pt x="114714" y="2188416"/>
                  </a:lnTo>
                  <a:lnTo>
                    <a:pt x="140019" y="2225230"/>
                  </a:lnTo>
                  <a:lnTo>
                    <a:pt x="167482" y="2260366"/>
                  </a:lnTo>
                  <a:lnTo>
                    <a:pt x="197008" y="2293727"/>
                  </a:lnTo>
                  <a:lnTo>
                    <a:pt x="228500" y="2325219"/>
                  </a:lnTo>
                  <a:lnTo>
                    <a:pt x="261862" y="2354745"/>
                  </a:lnTo>
                  <a:lnTo>
                    <a:pt x="296998" y="2382208"/>
                  </a:lnTo>
                  <a:lnTo>
                    <a:pt x="333812" y="2407512"/>
                  </a:lnTo>
                  <a:lnTo>
                    <a:pt x="372207" y="2430562"/>
                  </a:lnTo>
                  <a:lnTo>
                    <a:pt x="412088" y="2451260"/>
                  </a:lnTo>
                  <a:lnTo>
                    <a:pt x="453357" y="2469510"/>
                  </a:lnTo>
                  <a:lnTo>
                    <a:pt x="495919" y="2485217"/>
                  </a:lnTo>
                  <a:lnTo>
                    <a:pt x="539678" y="2498284"/>
                  </a:lnTo>
                  <a:lnTo>
                    <a:pt x="584537" y="2508614"/>
                  </a:lnTo>
                  <a:lnTo>
                    <a:pt x="630400" y="2516112"/>
                  </a:lnTo>
                  <a:lnTo>
                    <a:pt x="677170" y="2520682"/>
                  </a:lnTo>
                  <a:lnTo>
                    <a:pt x="724752" y="2522226"/>
                  </a:lnTo>
                  <a:lnTo>
                    <a:pt x="3680264" y="2522226"/>
                  </a:lnTo>
                  <a:lnTo>
                    <a:pt x="3727847" y="2520682"/>
                  </a:lnTo>
                  <a:lnTo>
                    <a:pt x="3774617" y="2516112"/>
                  </a:lnTo>
                  <a:lnTo>
                    <a:pt x="3820480" y="2508614"/>
                  </a:lnTo>
                  <a:lnTo>
                    <a:pt x="3865339" y="2498284"/>
                  </a:lnTo>
                  <a:lnTo>
                    <a:pt x="3909097" y="2485217"/>
                  </a:lnTo>
                  <a:lnTo>
                    <a:pt x="3951659" y="2469510"/>
                  </a:lnTo>
                  <a:lnTo>
                    <a:pt x="3992929" y="2451260"/>
                  </a:lnTo>
                  <a:lnTo>
                    <a:pt x="4032809" y="2430562"/>
                  </a:lnTo>
                  <a:lnTo>
                    <a:pt x="4071204" y="2407512"/>
                  </a:lnTo>
                  <a:lnTo>
                    <a:pt x="4108018" y="2382208"/>
                  </a:lnTo>
                  <a:lnTo>
                    <a:pt x="4143155" y="2354745"/>
                  </a:lnTo>
                  <a:lnTo>
                    <a:pt x="4176517" y="2325219"/>
                  </a:lnTo>
                  <a:lnTo>
                    <a:pt x="4208009" y="2293727"/>
                  </a:lnTo>
                  <a:lnTo>
                    <a:pt x="4237535" y="2260366"/>
                  </a:lnTo>
                  <a:lnTo>
                    <a:pt x="4264998" y="2225230"/>
                  </a:lnTo>
                  <a:lnTo>
                    <a:pt x="4290303" y="2188416"/>
                  </a:lnTo>
                  <a:lnTo>
                    <a:pt x="4313352" y="2150022"/>
                  </a:lnTo>
                  <a:lnTo>
                    <a:pt x="4334050" y="2110142"/>
                  </a:lnTo>
                  <a:lnTo>
                    <a:pt x="4352301" y="2068873"/>
                  </a:lnTo>
                  <a:lnTo>
                    <a:pt x="4368008" y="2026312"/>
                  </a:lnTo>
                  <a:lnTo>
                    <a:pt x="4381074" y="1982554"/>
                  </a:lnTo>
                  <a:lnTo>
                    <a:pt x="4391405" y="1937696"/>
                  </a:lnTo>
                  <a:lnTo>
                    <a:pt x="4398903" y="1891834"/>
                  </a:lnTo>
                  <a:lnTo>
                    <a:pt x="4403473" y="1845065"/>
                  </a:lnTo>
                  <a:lnTo>
                    <a:pt x="4405017" y="1797484"/>
                  </a:lnTo>
                  <a:lnTo>
                    <a:pt x="4405017" y="1326032"/>
                  </a:lnTo>
                  <a:lnTo>
                    <a:pt x="4397290" y="1325519"/>
                  </a:lnTo>
                  <a:lnTo>
                    <a:pt x="4379228" y="1330080"/>
                  </a:lnTo>
                  <a:lnTo>
                    <a:pt x="4361070" y="1334290"/>
                  </a:lnTo>
                  <a:lnTo>
                    <a:pt x="4342807" y="1338125"/>
                  </a:lnTo>
                  <a:lnTo>
                    <a:pt x="4324433" y="1341561"/>
                  </a:lnTo>
                  <a:lnTo>
                    <a:pt x="4324433" y="1797484"/>
                  </a:lnTo>
                  <a:lnTo>
                    <a:pt x="4322663" y="1845488"/>
                  </a:lnTo>
                  <a:lnTo>
                    <a:pt x="4317436" y="1892546"/>
                  </a:lnTo>
                  <a:lnTo>
                    <a:pt x="4308878" y="1938532"/>
                  </a:lnTo>
                  <a:lnTo>
                    <a:pt x="4297113" y="1983320"/>
                  </a:lnTo>
                  <a:lnTo>
                    <a:pt x="4282269" y="2026785"/>
                  </a:lnTo>
                  <a:lnTo>
                    <a:pt x="4264470" y="2068802"/>
                  </a:lnTo>
                  <a:lnTo>
                    <a:pt x="4243842" y="2109245"/>
                  </a:lnTo>
                  <a:lnTo>
                    <a:pt x="4220509" y="2147988"/>
                  </a:lnTo>
                  <a:lnTo>
                    <a:pt x="4194599" y="2184907"/>
                  </a:lnTo>
                  <a:lnTo>
                    <a:pt x="4166236" y="2219874"/>
                  </a:lnTo>
                  <a:lnTo>
                    <a:pt x="4135546" y="2252766"/>
                  </a:lnTo>
                  <a:lnTo>
                    <a:pt x="4102655" y="2283456"/>
                  </a:lnTo>
                  <a:lnTo>
                    <a:pt x="4067687" y="2311819"/>
                  </a:lnTo>
                  <a:lnTo>
                    <a:pt x="4030769" y="2337729"/>
                  </a:lnTo>
                  <a:lnTo>
                    <a:pt x="3992025" y="2361061"/>
                  </a:lnTo>
                  <a:lnTo>
                    <a:pt x="3951583" y="2381690"/>
                  </a:lnTo>
                  <a:lnTo>
                    <a:pt x="3909566" y="2399489"/>
                  </a:lnTo>
                  <a:lnTo>
                    <a:pt x="3866100" y="2414333"/>
                  </a:lnTo>
                  <a:lnTo>
                    <a:pt x="3821312" y="2426097"/>
                  </a:lnTo>
                  <a:lnTo>
                    <a:pt x="3775326" y="2434656"/>
                  </a:lnTo>
                  <a:lnTo>
                    <a:pt x="3728269" y="2439883"/>
                  </a:lnTo>
                  <a:lnTo>
                    <a:pt x="3680264" y="2441653"/>
                  </a:lnTo>
                  <a:lnTo>
                    <a:pt x="724752" y="2441653"/>
                  </a:lnTo>
                  <a:lnTo>
                    <a:pt x="676748" y="2439883"/>
                  </a:lnTo>
                  <a:lnTo>
                    <a:pt x="629691" y="2434656"/>
                  </a:lnTo>
                  <a:lnTo>
                    <a:pt x="583705" y="2426097"/>
                  </a:lnTo>
                  <a:lnTo>
                    <a:pt x="538916" y="2414333"/>
                  </a:lnTo>
                  <a:lnTo>
                    <a:pt x="495451" y="2399489"/>
                  </a:lnTo>
                  <a:lnTo>
                    <a:pt x="453434" y="2381690"/>
                  </a:lnTo>
                  <a:lnTo>
                    <a:pt x="412991" y="2361061"/>
                  </a:lnTo>
                  <a:lnTo>
                    <a:pt x="374248" y="2337729"/>
                  </a:lnTo>
                  <a:lnTo>
                    <a:pt x="337330" y="2311819"/>
                  </a:lnTo>
                  <a:lnTo>
                    <a:pt x="302362" y="2283456"/>
                  </a:lnTo>
                  <a:lnTo>
                    <a:pt x="269470" y="2252766"/>
                  </a:lnTo>
                  <a:lnTo>
                    <a:pt x="238780" y="2219874"/>
                  </a:lnTo>
                  <a:lnTo>
                    <a:pt x="210417" y="2184907"/>
                  </a:lnTo>
                  <a:lnTo>
                    <a:pt x="184507" y="2147988"/>
                  </a:lnTo>
                  <a:lnTo>
                    <a:pt x="161175" y="2109245"/>
                  </a:lnTo>
                  <a:lnTo>
                    <a:pt x="140547" y="2068802"/>
                  </a:lnTo>
                  <a:lnTo>
                    <a:pt x="122748" y="2026785"/>
                  </a:lnTo>
                  <a:lnTo>
                    <a:pt x="107903" y="1983320"/>
                  </a:lnTo>
                  <a:lnTo>
                    <a:pt x="96139" y="1938532"/>
                  </a:lnTo>
                  <a:lnTo>
                    <a:pt x="87581" y="1892546"/>
                  </a:lnTo>
                  <a:lnTo>
                    <a:pt x="82354" y="1845488"/>
                  </a:lnTo>
                  <a:lnTo>
                    <a:pt x="80583" y="1797484"/>
                  </a:lnTo>
                  <a:lnTo>
                    <a:pt x="80583" y="62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17449" y="8236573"/>
              <a:ext cx="49530" cy="27305"/>
            </a:xfrm>
            <a:custGeom>
              <a:avLst/>
              <a:gdLst/>
              <a:ahLst/>
              <a:cxnLst/>
              <a:rect l="l" t="t" r="r" b="b"/>
              <a:pathLst>
                <a:path w="49529" h="27304">
                  <a:moveTo>
                    <a:pt x="21046" y="0"/>
                  </a:moveTo>
                  <a:lnTo>
                    <a:pt x="15924" y="7028"/>
                  </a:lnTo>
                  <a:lnTo>
                    <a:pt x="10707" y="13915"/>
                  </a:lnTo>
                  <a:lnTo>
                    <a:pt x="5398" y="20661"/>
                  </a:lnTo>
                  <a:lnTo>
                    <a:pt x="0" y="27266"/>
                  </a:lnTo>
                  <a:lnTo>
                    <a:pt x="49370" y="27266"/>
                  </a:lnTo>
                  <a:lnTo>
                    <a:pt x="42068" y="20688"/>
                  </a:lnTo>
                  <a:lnTo>
                    <a:pt x="34929" y="13931"/>
                  </a:lnTo>
                  <a:lnTo>
                    <a:pt x="27929" y="7025"/>
                  </a:lnTo>
                  <a:lnTo>
                    <a:pt x="21046" y="0"/>
                  </a:lnTo>
                  <a:close/>
                </a:path>
              </a:pathLst>
            </a:custGeom>
            <a:solidFill>
              <a:srgbClr val="299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2137" y="4608290"/>
              <a:ext cx="4494530" cy="3087370"/>
            </a:xfrm>
            <a:custGeom>
              <a:avLst/>
              <a:gdLst/>
              <a:ahLst/>
              <a:cxnLst/>
              <a:rect l="l" t="t" r="r" b="b"/>
              <a:pathLst>
                <a:path w="4494530" h="3087370">
                  <a:moveTo>
                    <a:pt x="1224229" y="40284"/>
                  </a:moveTo>
                  <a:lnTo>
                    <a:pt x="1221066" y="24599"/>
                  </a:lnTo>
                  <a:lnTo>
                    <a:pt x="1212430" y="11798"/>
                  </a:lnTo>
                  <a:lnTo>
                    <a:pt x="1199616" y="3162"/>
                  </a:lnTo>
                  <a:lnTo>
                    <a:pt x="1183932" y="0"/>
                  </a:lnTo>
                  <a:lnTo>
                    <a:pt x="724750" y="0"/>
                  </a:lnTo>
                  <a:lnTo>
                    <a:pt x="677176" y="1549"/>
                  </a:lnTo>
                  <a:lnTo>
                    <a:pt x="630402" y="6108"/>
                  </a:lnTo>
                  <a:lnTo>
                    <a:pt x="584542" y="13614"/>
                  </a:lnTo>
                  <a:lnTo>
                    <a:pt x="539686" y="23939"/>
                  </a:lnTo>
                  <a:lnTo>
                    <a:pt x="495922" y="37007"/>
                  </a:lnTo>
                  <a:lnTo>
                    <a:pt x="453364" y="52717"/>
                  </a:lnTo>
                  <a:lnTo>
                    <a:pt x="412089" y="70967"/>
                  </a:lnTo>
                  <a:lnTo>
                    <a:pt x="372211" y="91668"/>
                  </a:lnTo>
                  <a:lnTo>
                    <a:pt x="333819" y="114719"/>
                  </a:lnTo>
                  <a:lnTo>
                    <a:pt x="297002" y="140017"/>
                  </a:lnTo>
                  <a:lnTo>
                    <a:pt x="261861" y="167474"/>
                  </a:lnTo>
                  <a:lnTo>
                    <a:pt x="228498" y="197002"/>
                  </a:lnTo>
                  <a:lnTo>
                    <a:pt x="197015" y="228498"/>
                  </a:lnTo>
                  <a:lnTo>
                    <a:pt x="167487" y="261861"/>
                  </a:lnTo>
                  <a:lnTo>
                    <a:pt x="140017" y="296989"/>
                  </a:lnTo>
                  <a:lnTo>
                    <a:pt x="114719" y="333806"/>
                  </a:lnTo>
                  <a:lnTo>
                    <a:pt x="91668" y="372198"/>
                  </a:lnTo>
                  <a:lnTo>
                    <a:pt x="70967" y="412089"/>
                  </a:lnTo>
                  <a:lnTo>
                    <a:pt x="52717" y="453351"/>
                  </a:lnTo>
                  <a:lnTo>
                    <a:pt x="37007" y="495909"/>
                  </a:lnTo>
                  <a:lnTo>
                    <a:pt x="23952" y="539673"/>
                  </a:lnTo>
                  <a:lnTo>
                    <a:pt x="13614" y="584530"/>
                  </a:lnTo>
                  <a:lnTo>
                    <a:pt x="6121" y="630389"/>
                  </a:lnTo>
                  <a:lnTo>
                    <a:pt x="1549" y="677164"/>
                  </a:lnTo>
                  <a:lnTo>
                    <a:pt x="0" y="724738"/>
                  </a:lnTo>
                  <a:lnTo>
                    <a:pt x="0" y="2677744"/>
                  </a:lnTo>
                  <a:lnTo>
                    <a:pt x="18973" y="2663063"/>
                  </a:lnTo>
                  <a:lnTo>
                    <a:pt x="38773" y="2649321"/>
                  </a:lnTo>
                  <a:lnTo>
                    <a:pt x="59334" y="2636545"/>
                  </a:lnTo>
                  <a:lnTo>
                    <a:pt x="80581" y="2624772"/>
                  </a:lnTo>
                  <a:lnTo>
                    <a:pt x="80581" y="724738"/>
                  </a:lnTo>
                  <a:lnTo>
                    <a:pt x="82359" y="676732"/>
                  </a:lnTo>
                  <a:lnTo>
                    <a:pt x="87579" y="629678"/>
                  </a:lnTo>
                  <a:lnTo>
                    <a:pt x="96139" y="583692"/>
                  </a:lnTo>
                  <a:lnTo>
                    <a:pt x="107911" y="538899"/>
                  </a:lnTo>
                  <a:lnTo>
                    <a:pt x="122758" y="495439"/>
                  </a:lnTo>
                  <a:lnTo>
                    <a:pt x="140550" y="453428"/>
                  </a:lnTo>
                  <a:lnTo>
                    <a:pt x="161175" y="412978"/>
                  </a:lnTo>
                  <a:lnTo>
                    <a:pt x="184505" y="374230"/>
                  </a:lnTo>
                  <a:lnTo>
                    <a:pt x="210426" y="337324"/>
                  </a:lnTo>
                  <a:lnTo>
                    <a:pt x="238785" y="302348"/>
                  </a:lnTo>
                  <a:lnTo>
                    <a:pt x="269468" y="269455"/>
                  </a:lnTo>
                  <a:lnTo>
                    <a:pt x="302361" y="238772"/>
                  </a:lnTo>
                  <a:lnTo>
                    <a:pt x="337337" y="210400"/>
                  </a:lnTo>
                  <a:lnTo>
                    <a:pt x="374256" y="184492"/>
                  </a:lnTo>
                  <a:lnTo>
                    <a:pt x="412991" y="161163"/>
                  </a:lnTo>
                  <a:lnTo>
                    <a:pt x="453440" y="140538"/>
                  </a:lnTo>
                  <a:lnTo>
                    <a:pt x="495452" y="122732"/>
                  </a:lnTo>
                  <a:lnTo>
                    <a:pt x="538924" y="107886"/>
                  </a:lnTo>
                  <a:lnTo>
                    <a:pt x="583704" y="96126"/>
                  </a:lnTo>
                  <a:lnTo>
                    <a:pt x="629691" y="87566"/>
                  </a:lnTo>
                  <a:lnTo>
                    <a:pt x="676757" y="82346"/>
                  </a:lnTo>
                  <a:lnTo>
                    <a:pt x="724750" y="80568"/>
                  </a:lnTo>
                  <a:lnTo>
                    <a:pt x="1183932" y="80568"/>
                  </a:lnTo>
                  <a:lnTo>
                    <a:pt x="1199616" y="77406"/>
                  </a:lnTo>
                  <a:lnTo>
                    <a:pt x="1212430" y="68770"/>
                  </a:lnTo>
                  <a:lnTo>
                    <a:pt x="1221066" y="55968"/>
                  </a:lnTo>
                  <a:lnTo>
                    <a:pt x="1224229" y="40284"/>
                  </a:lnTo>
                  <a:close/>
                </a:path>
                <a:path w="4494530" h="3087370">
                  <a:moveTo>
                    <a:pt x="4493920" y="1301826"/>
                  </a:moveTo>
                  <a:lnTo>
                    <a:pt x="4490580" y="1285240"/>
                  </a:lnTo>
                  <a:lnTo>
                    <a:pt x="4481449" y="1271701"/>
                  </a:lnTo>
                  <a:lnTo>
                    <a:pt x="4467911" y="1262570"/>
                  </a:lnTo>
                  <a:lnTo>
                    <a:pt x="4451324" y="1259217"/>
                  </a:lnTo>
                  <a:lnTo>
                    <a:pt x="4273423" y="1259217"/>
                  </a:lnTo>
                  <a:lnTo>
                    <a:pt x="4256837" y="1262570"/>
                  </a:lnTo>
                  <a:lnTo>
                    <a:pt x="4243298" y="1271701"/>
                  </a:lnTo>
                  <a:lnTo>
                    <a:pt x="4234167" y="1285240"/>
                  </a:lnTo>
                  <a:lnTo>
                    <a:pt x="4230827" y="1301826"/>
                  </a:lnTo>
                  <a:lnTo>
                    <a:pt x="4230827" y="1482001"/>
                  </a:lnTo>
                  <a:lnTo>
                    <a:pt x="4234167" y="1498587"/>
                  </a:lnTo>
                  <a:lnTo>
                    <a:pt x="4243298" y="1512125"/>
                  </a:lnTo>
                  <a:lnTo>
                    <a:pt x="4256837" y="1521256"/>
                  </a:lnTo>
                  <a:lnTo>
                    <a:pt x="4273423" y="1524596"/>
                  </a:lnTo>
                  <a:lnTo>
                    <a:pt x="4315041" y="1524596"/>
                  </a:lnTo>
                  <a:lnTo>
                    <a:pt x="4324439" y="1529562"/>
                  </a:lnTo>
                  <a:lnTo>
                    <a:pt x="4324439" y="2930817"/>
                  </a:lnTo>
                  <a:lnTo>
                    <a:pt x="4324248" y="2945574"/>
                  </a:lnTo>
                  <a:lnTo>
                    <a:pt x="4323702" y="2960255"/>
                  </a:lnTo>
                  <a:lnTo>
                    <a:pt x="4322838" y="2974848"/>
                  </a:lnTo>
                  <a:lnTo>
                    <a:pt x="4321657" y="2989351"/>
                  </a:lnTo>
                  <a:lnTo>
                    <a:pt x="4340314" y="3012148"/>
                  </a:lnTo>
                  <a:lnTo>
                    <a:pt x="4357586" y="3036087"/>
                  </a:lnTo>
                  <a:lnTo>
                    <a:pt x="4373448" y="3061106"/>
                  </a:lnTo>
                  <a:lnTo>
                    <a:pt x="4387850" y="3087128"/>
                  </a:lnTo>
                  <a:lnTo>
                    <a:pt x="4395228" y="3049003"/>
                  </a:lnTo>
                  <a:lnTo>
                    <a:pt x="4400613" y="3010204"/>
                  </a:lnTo>
                  <a:lnTo>
                    <a:pt x="4403903" y="2970796"/>
                  </a:lnTo>
                  <a:lnTo>
                    <a:pt x="4405020" y="2930817"/>
                  </a:lnTo>
                  <a:lnTo>
                    <a:pt x="4405020" y="1529562"/>
                  </a:lnTo>
                  <a:lnTo>
                    <a:pt x="4414405" y="1524596"/>
                  </a:lnTo>
                  <a:lnTo>
                    <a:pt x="4451324" y="1524596"/>
                  </a:lnTo>
                  <a:lnTo>
                    <a:pt x="4467911" y="1521256"/>
                  </a:lnTo>
                  <a:lnTo>
                    <a:pt x="4481449" y="1512125"/>
                  </a:lnTo>
                  <a:lnTo>
                    <a:pt x="4490580" y="1498587"/>
                  </a:lnTo>
                  <a:lnTo>
                    <a:pt x="4493920" y="1482001"/>
                  </a:lnTo>
                  <a:lnTo>
                    <a:pt x="4493920" y="1301826"/>
                  </a:lnTo>
                  <a:close/>
                </a:path>
              </a:pathLst>
            </a:custGeom>
            <a:solidFill>
              <a:srgbClr val="005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364296" y="4296253"/>
            <a:ext cx="4494530" cy="4399915"/>
            <a:chOff x="5364296" y="4296253"/>
            <a:chExt cx="4494530" cy="4399915"/>
          </a:xfrm>
        </p:grpSpPr>
        <p:sp>
          <p:nvSpPr>
            <p:cNvPr id="9" name="object 9"/>
            <p:cNvSpPr/>
            <p:nvPr/>
          </p:nvSpPr>
          <p:spPr>
            <a:xfrm>
              <a:off x="5709022" y="4344601"/>
              <a:ext cx="3726815" cy="4006850"/>
            </a:xfrm>
            <a:custGeom>
              <a:avLst/>
              <a:gdLst/>
              <a:ahLst/>
              <a:cxnLst/>
              <a:rect l="l" t="t" r="r" b="b"/>
              <a:pathLst>
                <a:path w="3726815" h="4006850">
                  <a:moveTo>
                    <a:pt x="3310925" y="0"/>
                  </a:moveTo>
                  <a:lnTo>
                    <a:pt x="415463" y="0"/>
                  </a:lnTo>
                  <a:lnTo>
                    <a:pt x="367013" y="2795"/>
                  </a:lnTo>
                  <a:lnTo>
                    <a:pt x="320203" y="10972"/>
                  </a:lnTo>
                  <a:lnTo>
                    <a:pt x="275347" y="24220"/>
                  </a:lnTo>
                  <a:lnTo>
                    <a:pt x="232755" y="42227"/>
                  </a:lnTo>
                  <a:lnTo>
                    <a:pt x="192741" y="64681"/>
                  </a:lnTo>
                  <a:lnTo>
                    <a:pt x="155614" y="91271"/>
                  </a:lnTo>
                  <a:lnTo>
                    <a:pt x="121688" y="121684"/>
                  </a:lnTo>
                  <a:lnTo>
                    <a:pt x="91274" y="155610"/>
                  </a:lnTo>
                  <a:lnTo>
                    <a:pt x="64684" y="192736"/>
                  </a:lnTo>
                  <a:lnTo>
                    <a:pt x="42229" y="232751"/>
                  </a:lnTo>
                  <a:lnTo>
                    <a:pt x="24221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590801"/>
                  </a:lnTo>
                  <a:lnTo>
                    <a:pt x="2795" y="3639252"/>
                  </a:lnTo>
                  <a:lnTo>
                    <a:pt x="10972" y="3686061"/>
                  </a:lnTo>
                  <a:lnTo>
                    <a:pt x="24221" y="3730918"/>
                  </a:lnTo>
                  <a:lnTo>
                    <a:pt x="42229" y="3773509"/>
                  </a:lnTo>
                  <a:lnTo>
                    <a:pt x="64684" y="3813524"/>
                  </a:lnTo>
                  <a:lnTo>
                    <a:pt x="91274" y="3850650"/>
                  </a:lnTo>
                  <a:lnTo>
                    <a:pt x="121688" y="3884576"/>
                  </a:lnTo>
                  <a:lnTo>
                    <a:pt x="155614" y="3914990"/>
                  </a:lnTo>
                  <a:lnTo>
                    <a:pt x="192741" y="3941581"/>
                  </a:lnTo>
                  <a:lnTo>
                    <a:pt x="232755" y="3964036"/>
                  </a:lnTo>
                  <a:lnTo>
                    <a:pt x="275347" y="3982043"/>
                  </a:lnTo>
                  <a:lnTo>
                    <a:pt x="320203" y="3995292"/>
                  </a:lnTo>
                  <a:lnTo>
                    <a:pt x="367013" y="4003470"/>
                  </a:lnTo>
                  <a:lnTo>
                    <a:pt x="415463" y="4006265"/>
                  </a:lnTo>
                  <a:lnTo>
                    <a:pt x="3310925" y="4006265"/>
                  </a:lnTo>
                  <a:lnTo>
                    <a:pt x="3359378" y="4003470"/>
                  </a:lnTo>
                  <a:lnTo>
                    <a:pt x="3406189" y="3995292"/>
                  </a:lnTo>
                  <a:lnTo>
                    <a:pt x="3451047" y="3982043"/>
                  </a:lnTo>
                  <a:lnTo>
                    <a:pt x="3493639" y="3964036"/>
                  </a:lnTo>
                  <a:lnTo>
                    <a:pt x="3533655" y="3941581"/>
                  </a:lnTo>
                  <a:lnTo>
                    <a:pt x="3570782" y="3914990"/>
                  </a:lnTo>
                  <a:lnTo>
                    <a:pt x="3604709" y="3884576"/>
                  </a:lnTo>
                  <a:lnTo>
                    <a:pt x="3635124" y="3850650"/>
                  </a:lnTo>
                  <a:lnTo>
                    <a:pt x="3661715" y="3813524"/>
                  </a:lnTo>
                  <a:lnTo>
                    <a:pt x="3684170" y="3773509"/>
                  </a:lnTo>
                  <a:lnTo>
                    <a:pt x="3702177" y="3730918"/>
                  </a:lnTo>
                  <a:lnTo>
                    <a:pt x="3715426" y="3686061"/>
                  </a:lnTo>
                  <a:lnTo>
                    <a:pt x="3723604" y="3639252"/>
                  </a:lnTo>
                  <a:lnTo>
                    <a:pt x="3726399" y="3590801"/>
                  </a:lnTo>
                  <a:lnTo>
                    <a:pt x="3726399" y="415463"/>
                  </a:lnTo>
                  <a:lnTo>
                    <a:pt x="3723604" y="367011"/>
                  </a:lnTo>
                  <a:lnTo>
                    <a:pt x="3715426" y="320200"/>
                  </a:lnTo>
                  <a:lnTo>
                    <a:pt x="3702177" y="275343"/>
                  </a:lnTo>
                  <a:lnTo>
                    <a:pt x="3684170" y="232751"/>
                  </a:lnTo>
                  <a:lnTo>
                    <a:pt x="3661715" y="192736"/>
                  </a:lnTo>
                  <a:lnTo>
                    <a:pt x="3635124" y="155610"/>
                  </a:lnTo>
                  <a:lnTo>
                    <a:pt x="3604709" y="121684"/>
                  </a:lnTo>
                  <a:lnTo>
                    <a:pt x="3570782" y="91271"/>
                  </a:lnTo>
                  <a:lnTo>
                    <a:pt x="3533655" y="64681"/>
                  </a:lnTo>
                  <a:lnTo>
                    <a:pt x="3493639" y="42227"/>
                  </a:lnTo>
                  <a:lnTo>
                    <a:pt x="3451047" y="24220"/>
                  </a:lnTo>
                  <a:lnTo>
                    <a:pt x="3406189" y="10972"/>
                  </a:lnTo>
                  <a:lnTo>
                    <a:pt x="3359378" y="2795"/>
                  </a:lnTo>
                  <a:lnTo>
                    <a:pt x="3310925" y="0"/>
                  </a:lnTo>
                  <a:close/>
                </a:path>
              </a:pathLst>
            </a:custGeom>
            <a:solidFill>
              <a:srgbClr val="6C6D7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73192" y="4296253"/>
              <a:ext cx="3787775" cy="4091304"/>
            </a:xfrm>
            <a:custGeom>
              <a:avLst/>
              <a:gdLst/>
              <a:ahLst/>
              <a:cxnLst/>
              <a:rect l="l" t="t" r="r" b="b"/>
              <a:pathLst>
                <a:path w="3787775" h="4091304">
                  <a:moveTo>
                    <a:pt x="3371761" y="0"/>
                  </a:moveTo>
                  <a:lnTo>
                    <a:pt x="415463" y="0"/>
                  </a:lnTo>
                  <a:lnTo>
                    <a:pt x="367011" y="2795"/>
                  </a:lnTo>
                  <a:lnTo>
                    <a:pt x="320200" y="10972"/>
                  </a:lnTo>
                  <a:lnTo>
                    <a:pt x="275343" y="24220"/>
                  </a:lnTo>
                  <a:lnTo>
                    <a:pt x="232751" y="42227"/>
                  </a:lnTo>
                  <a:lnTo>
                    <a:pt x="192736" y="64681"/>
                  </a:lnTo>
                  <a:lnTo>
                    <a:pt x="155610" y="91271"/>
                  </a:lnTo>
                  <a:lnTo>
                    <a:pt x="121684" y="121684"/>
                  </a:lnTo>
                  <a:lnTo>
                    <a:pt x="91271" y="155610"/>
                  </a:lnTo>
                  <a:lnTo>
                    <a:pt x="64681" y="192736"/>
                  </a:lnTo>
                  <a:lnTo>
                    <a:pt x="42227" y="232751"/>
                  </a:lnTo>
                  <a:lnTo>
                    <a:pt x="24220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675458"/>
                  </a:lnTo>
                  <a:lnTo>
                    <a:pt x="2795" y="3723909"/>
                  </a:lnTo>
                  <a:lnTo>
                    <a:pt x="10972" y="3770718"/>
                  </a:lnTo>
                  <a:lnTo>
                    <a:pt x="24220" y="3815575"/>
                  </a:lnTo>
                  <a:lnTo>
                    <a:pt x="42227" y="3858166"/>
                  </a:lnTo>
                  <a:lnTo>
                    <a:pt x="64681" y="3898181"/>
                  </a:lnTo>
                  <a:lnTo>
                    <a:pt x="91271" y="3935307"/>
                  </a:lnTo>
                  <a:lnTo>
                    <a:pt x="121684" y="3969233"/>
                  </a:lnTo>
                  <a:lnTo>
                    <a:pt x="155610" y="3999648"/>
                  </a:lnTo>
                  <a:lnTo>
                    <a:pt x="192736" y="4026238"/>
                  </a:lnTo>
                  <a:lnTo>
                    <a:pt x="232751" y="4048693"/>
                  </a:lnTo>
                  <a:lnTo>
                    <a:pt x="275343" y="4066700"/>
                  </a:lnTo>
                  <a:lnTo>
                    <a:pt x="320200" y="4079949"/>
                  </a:lnTo>
                  <a:lnTo>
                    <a:pt x="367011" y="4088127"/>
                  </a:lnTo>
                  <a:lnTo>
                    <a:pt x="415463" y="4090922"/>
                  </a:lnTo>
                  <a:lnTo>
                    <a:pt x="3371761" y="4090922"/>
                  </a:lnTo>
                  <a:lnTo>
                    <a:pt x="3420213" y="4088127"/>
                  </a:lnTo>
                  <a:lnTo>
                    <a:pt x="3467024" y="4079949"/>
                  </a:lnTo>
                  <a:lnTo>
                    <a:pt x="3511881" y="4066700"/>
                  </a:lnTo>
                  <a:lnTo>
                    <a:pt x="3554473" y="4048693"/>
                  </a:lnTo>
                  <a:lnTo>
                    <a:pt x="3594488" y="4026238"/>
                  </a:lnTo>
                  <a:lnTo>
                    <a:pt x="3631614" y="3999648"/>
                  </a:lnTo>
                  <a:lnTo>
                    <a:pt x="3665540" y="3969233"/>
                  </a:lnTo>
                  <a:lnTo>
                    <a:pt x="3695953" y="3935307"/>
                  </a:lnTo>
                  <a:lnTo>
                    <a:pt x="3722543" y="3898181"/>
                  </a:lnTo>
                  <a:lnTo>
                    <a:pt x="3744997" y="3858166"/>
                  </a:lnTo>
                  <a:lnTo>
                    <a:pt x="3763004" y="3815575"/>
                  </a:lnTo>
                  <a:lnTo>
                    <a:pt x="3776252" y="3770718"/>
                  </a:lnTo>
                  <a:lnTo>
                    <a:pt x="3784429" y="3723909"/>
                  </a:lnTo>
                  <a:lnTo>
                    <a:pt x="3787224" y="3675458"/>
                  </a:lnTo>
                  <a:lnTo>
                    <a:pt x="3787224" y="415463"/>
                  </a:lnTo>
                  <a:lnTo>
                    <a:pt x="3784429" y="367011"/>
                  </a:lnTo>
                  <a:lnTo>
                    <a:pt x="3776252" y="320200"/>
                  </a:lnTo>
                  <a:lnTo>
                    <a:pt x="3763004" y="275343"/>
                  </a:lnTo>
                  <a:lnTo>
                    <a:pt x="3744997" y="232751"/>
                  </a:lnTo>
                  <a:lnTo>
                    <a:pt x="3722543" y="192736"/>
                  </a:lnTo>
                  <a:lnTo>
                    <a:pt x="3695953" y="155610"/>
                  </a:lnTo>
                  <a:lnTo>
                    <a:pt x="3665540" y="121684"/>
                  </a:lnTo>
                  <a:lnTo>
                    <a:pt x="3631614" y="91271"/>
                  </a:lnTo>
                  <a:lnTo>
                    <a:pt x="3594488" y="64681"/>
                  </a:lnTo>
                  <a:lnTo>
                    <a:pt x="3554473" y="42227"/>
                  </a:lnTo>
                  <a:lnTo>
                    <a:pt x="3511881" y="24220"/>
                  </a:lnTo>
                  <a:lnTo>
                    <a:pt x="3467024" y="10972"/>
                  </a:lnTo>
                  <a:lnTo>
                    <a:pt x="3420213" y="2795"/>
                  </a:lnTo>
                  <a:lnTo>
                    <a:pt x="3371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64297" y="6173835"/>
              <a:ext cx="4405630" cy="2522855"/>
            </a:xfrm>
            <a:custGeom>
              <a:avLst/>
              <a:gdLst/>
              <a:ahLst/>
              <a:cxnLst/>
              <a:rect l="l" t="t" r="r" b="b"/>
              <a:pathLst>
                <a:path w="4405630" h="2522854">
                  <a:moveTo>
                    <a:pt x="0" y="0"/>
                  </a:moveTo>
                  <a:lnTo>
                    <a:pt x="0" y="1797484"/>
                  </a:lnTo>
                  <a:lnTo>
                    <a:pt x="1544" y="1845065"/>
                  </a:lnTo>
                  <a:lnTo>
                    <a:pt x="6114" y="1891834"/>
                  </a:lnTo>
                  <a:lnTo>
                    <a:pt x="13612" y="1937696"/>
                  </a:lnTo>
                  <a:lnTo>
                    <a:pt x="23942" y="1982554"/>
                  </a:lnTo>
                  <a:lnTo>
                    <a:pt x="37009" y="2026312"/>
                  </a:lnTo>
                  <a:lnTo>
                    <a:pt x="52716" y="2068873"/>
                  </a:lnTo>
                  <a:lnTo>
                    <a:pt x="70967" y="2110142"/>
                  </a:lnTo>
                  <a:lnTo>
                    <a:pt x="91665" y="2150022"/>
                  </a:lnTo>
                  <a:lnTo>
                    <a:pt x="114714" y="2188416"/>
                  </a:lnTo>
                  <a:lnTo>
                    <a:pt x="140019" y="2225230"/>
                  </a:lnTo>
                  <a:lnTo>
                    <a:pt x="167482" y="2260366"/>
                  </a:lnTo>
                  <a:lnTo>
                    <a:pt x="197008" y="2293727"/>
                  </a:lnTo>
                  <a:lnTo>
                    <a:pt x="228500" y="2325219"/>
                  </a:lnTo>
                  <a:lnTo>
                    <a:pt x="261862" y="2354745"/>
                  </a:lnTo>
                  <a:lnTo>
                    <a:pt x="296998" y="2382208"/>
                  </a:lnTo>
                  <a:lnTo>
                    <a:pt x="333812" y="2407512"/>
                  </a:lnTo>
                  <a:lnTo>
                    <a:pt x="372207" y="2430562"/>
                  </a:lnTo>
                  <a:lnTo>
                    <a:pt x="412088" y="2451260"/>
                  </a:lnTo>
                  <a:lnTo>
                    <a:pt x="453357" y="2469510"/>
                  </a:lnTo>
                  <a:lnTo>
                    <a:pt x="495919" y="2485217"/>
                  </a:lnTo>
                  <a:lnTo>
                    <a:pt x="539678" y="2498284"/>
                  </a:lnTo>
                  <a:lnTo>
                    <a:pt x="584537" y="2508614"/>
                  </a:lnTo>
                  <a:lnTo>
                    <a:pt x="630400" y="2516112"/>
                  </a:lnTo>
                  <a:lnTo>
                    <a:pt x="677170" y="2520682"/>
                  </a:lnTo>
                  <a:lnTo>
                    <a:pt x="724752" y="2522226"/>
                  </a:lnTo>
                  <a:lnTo>
                    <a:pt x="3680264" y="2522226"/>
                  </a:lnTo>
                  <a:lnTo>
                    <a:pt x="3727847" y="2520682"/>
                  </a:lnTo>
                  <a:lnTo>
                    <a:pt x="3774617" y="2516112"/>
                  </a:lnTo>
                  <a:lnTo>
                    <a:pt x="3820480" y="2508614"/>
                  </a:lnTo>
                  <a:lnTo>
                    <a:pt x="3865339" y="2498284"/>
                  </a:lnTo>
                  <a:lnTo>
                    <a:pt x="3909097" y="2485217"/>
                  </a:lnTo>
                  <a:lnTo>
                    <a:pt x="3951659" y="2469510"/>
                  </a:lnTo>
                  <a:lnTo>
                    <a:pt x="3992929" y="2451260"/>
                  </a:lnTo>
                  <a:lnTo>
                    <a:pt x="4032809" y="2430562"/>
                  </a:lnTo>
                  <a:lnTo>
                    <a:pt x="4071204" y="2407512"/>
                  </a:lnTo>
                  <a:lnTo>
                    <a:pt x="4108018" y="2382208"/>
                  </a:lnTo>
                  <a:lnTo>
                    <a:pt x="4143155" y="2354745"/>
                  </a:lnTo>
                  <a:lnTo>
                    <a:pt x="4176517" y="2325219"/>
                  </a:lnTo>
                  <a:lnTo>
                    <a:pt x="4208009" y="2293727"/>
                  </a:lnTo>
                  <a:lnTo>
                    <a:pt x="4237535" y="2260366"/>
                  </a:lnTo>
                  <a:lnTo>
                    <a:pt x="4264998" y="2225230"/>
                  </a:lnTo>
                  <a:lnTo>
                    <a:pt x="4290303" y="2188416"/>
                  </a:lnTo>
                  <a:lnTo>
                    <a:pt x="4313352" y="2150022"/>
                  </a:lnTo>
                  <a:lnTo>
                    <a:pt x="4334050" y="2110142"/>
                  </a:lnTo>
                  <a:lnTo>
                    <a:pt x="4352301" y="2068873"/>
                  </a:lnTo>
                  <a:lnTo>
                    <a:pt x="4368008" y="2026312"/>
                  </a:lnTo>
                  <a:lnTo>
                    <a:pt x="4381074" y="1982554"/>
                  </a:lnTo>
                  <a:lnTo>
                    <a:pt x="4391405" y="1937696"/>
                  </a:lnTo>
                  <a:lnTo>
                    <a:pt x="4398903" y="1891834"/>
                  </a:lnTo>
                  <a:lnTo>
                    <a:pt x="4403473" y="1845065"/>
                  </a:lnTo>
                  <a:lnTo>
                    <a:pt x="4405017" y="1797484"/>
                  </a:lnTo>
                  <a:lnTo>
                    <a:pt x="4405017" y="1326032"/>
                  </a:lnTo>
                  <a:lnTo>
                    <a:pt x="4397290" y="1325519"/>
                  </a:lnTo>
                  <a:lnTo>
                    <a:pt x="4379228" y="1330080"/>
                  </a:lnTo>
                  <a:lnTo>
                    <a:pt x="4361070" y="1334290"/>
                  </a:lnTo>
                  <a:lnTo>
                    <a:pt x="4342807" y="1338125"/>
                  </a:lnTo>
                  <a:lnTo>
                    <a:pt x="4324433" y="1341561"/>
                  </a:lnTo>
                  <a:lnTo>
                    <a:pt x="4324433" y="1797484"/>
                  </a:lnTo>
                  <a:lnTo>
                    <a:pt x="4322663" y="1845488"/>
                  </a:lnTo>
                  <a:lnTo>
                    <a:pt x="4317436" y="1892546"/>
                  </a:lnTo>
                  <a:lnTo>
                    <a:pt x="4308878" y="1938532"/>
                  </a:lnTo>
                  <a:lnTo>
                    <a:pt x="4297113" y="1983320"/>
                  </a:lnTo>
                  <a:lnTo>
                    <a:pt x="4282269" y="2026785"/>
                  </a:lnTo>
                  <a:lnTo>
                    <a:pt x="4264470" y="2068802"/>
                  </a:lnTo>
                  <a:lnTo>
                    <a:pt x="4243842" y="2109245"/>
                  </a:lnTo>
                  <a:lnTo>
                    <a:pt x="4220509" y="2147988"/>
                  </a:lnTo>
                  <a:lnTo>
                    <a:pt x="4194599" y="2184907"/>
                  </a:lnTo>
                  <a:lnTo>
                    <a:pt x="4166236" y="2219874"/>
                  </a:lnTo>
                  <a:lnTo>
                    <a:pt x="4135546" y="2252766"/>
                  </a:lnTo>
                  <a:lnTo>
                    <a:pt x="4102655" y="2283456"/>
                  </a:lnTo>
                  <a:lnTo>
                    <a:pt x="4067687" y="2311819"/>
                  </a:lnTo>
                  <a:lnTo>
                    <a:pt x="4030769" y="2337729"/>
                  </a:lnTo>
                  <a:lnTo>
                    <a:pt x="3992025" y="2361061"/>
                  </a:lnTo>
                  <a:lnTo>
                    <a:pt x="3951583" y="2381690"/>
                  </a:lnTo>
                  <a:lnTo>
                    <a:pt x="3909566" y="2399489"/>
                  </a:lnTo>
                  <a:lnTo>
                    <a:pt x="3866100" y="2414333"/>
                  </a:lnTo>
                  <a:lnTo>
                    <a:pt x="3821312" y="2426097"/>
                  </a:lnTo>
                  <a:lnTo>
                    <a:pt x="3775326" y="2434656"/>
                  </a:lnTo>
                  <a:lnTo>
                    <a:pt x="3728269" y="2439883"/>
                  </a:lnTo>
                  <a:lnTo>
                    <a:pt x="3680264" y="2441653"/>
                  </a:lnTo>
                  <a:lnTo>
                    <a:pt x="724752" y="2441653"/>
                  </a:lnTo>
                  <a:lnTo>
                    <a:pt x="676748" y="2439883"/>
                  </a:lnTo>
                  <a:lnTo>
                    <a:pt x="629691" y="2434656"/>
                  </a:lnTo>
                  <a:lnTo>
                    <a:pt x="583705" y="2426097"/>
                  </a:lnTo>
                  <a:lnTo>
                    <a:pt x="538916" y="2414333"/>
                  </a:lnTo>
                  <a:lnTo>
                    <a:pt x="495451" y="2399489"/>
                  </a:lnTo>
                  <a:lnTo>
                    <a:pt x="453434" y="2381690"/>
                  </a:lnTo>
                  <a:lnTo>
                    <a:pt x="412991" y="2361061"/>
                  </a:lnTo>
                  <a:lnTo>
                    <a:pt x="374248" y="2337729"/>
                  </a:lnTo>
                  <a:lnTo>
                    <a:pt x="337330" y="2311819"/>
                  </a:lnTo>
                  <a:lnTo>
                    <a:pt x="302362" y="2283456"/>
                  </a:lnTo>
                  <a:lnTo>
                    <a:pt x="269470" y="2252766"/>
                  </a:lnTo>
                  <a:lnTo>
                    <a:pt x="238780" y="2219874"/>
                  </a:lnTo>
                  <a:lnTo>
                    <a:pt x="210417" y="2184907"/>
                  </a:lnTo>
                  <a:lnTo>
                    <a:pt x="184507" y="2147988"/>
                  </a:lnTo>
                  <a:lnTo>
                    <a:pt x="161175" y="2109245"/>
                  </a:lnTo>
                  <a:lnTo>
                    <a:pt x="140547" y="2068802"/>
                  </a:lnTo>
                  <a:lnTo>
                    <a:pt x="122748" y="2026785"/>
                  </a:lnTo>
                  <a:lnTo>
                    <a:pt x="107903" y="1983320"/>
                  </a:lnTo>
                  <a:lnTo>
                    <a:pt x="96139" y="1938532"/>
                  </a:lnTo>
                  <a:lnTo>
                    <a:pt x="87581" y="1892546"/>
                  </a:lnTo>
                  <a:lnTo>
                    <a:pt x="82354" y="1845488"/>
                  </a:lnTo>
                  <a:lnTo>
                    <a:pt x="80583" y="1797484"/>
                  </a:lnTo>
                  <a:lnTo>
                    <a:pt x="80583" y="62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89598" y="8236573"/>
              <a:ext cx="49530" cy="27305"/>
            </a:xfrm>
            <a:custGeom>
              <a:avLst/>
              <a:gdLst/>
              <a:ahLst/>
              <a:cxnLst/>
              <a:rect l="l" t="t" r="r" b="b"/>
              <a:pathLst>
                <a:path w="49529" h="27304">
                  <a:moveTo>
                    <a:pt x="21046" y="0"/>
                  </a:moveTo>
                  <a:lnTo>
                    <a:pt x="15924" y="7028"/>
                  </a:lnTo>
                  <a:lnTo>
                    <a:pt x="10707" y="13915"/>
                  </a:lnTo>
                  <a:lnTo>
                    <a:pt x="5398" y="20661"/>
                  </a:lnTo>
                  <a:lnTo>
                    <a:pt x="0" y="27266"/>
                  </a:lnTo>
                  <a:lnTo>
                    <a:pt x="49370" y="27266"/>
                  </a:lnTo>
                  <a:lnTo>
                    <a:pt x="42068" y="20688"/>
                  </a:lnTo>
                  <a:lnTo>
                    <a:pt x="34929" y="13931"/>
                  </a:lnTo>
                  <a:lnTo>
                    <a:pt x="27929" y="7025"/>
                  </a:lnTo>
                  <a:lnTo>
                    <a:pt x="21046" y="0"/>
                  </a:lnTo>
                  <a:close/>
                </a:path>
              </a:pathLst>
            </a:custGeom>
            <a:solidFill>
              <a:srgbClr val="299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4289" y="4608290"/>
              <a:ext cx="4494530" cy="3087370"/>
            </a:xfrm>
            <a:custGeom>
              <a:avLst/>
              <a:gdLst/>
              <a:ahLst/>
              <a:cxnLst/>
              <a:rect l="l" t="t" r="r" b="b"/>
              <a:pathLst>
                <a:path w="4494530" h="3087370">
                  <a:moveTo>
                    <a:pt x="1224229" y="40284"/>
                  </a:moveTo>
                  <a:lnTo>
                    <a:pt x="1221054" y="24599"/>
                  </a:lnTo>
                  <a:lnTo>
                    <a:pt x="1212418" y="11798"/>
                  </a:lnTo>
                  <a:lnTo>
                    <a:pt x="1199616" y="3162"/>
                  </a:lnTo>
                  <a:lnTo>
                    <a:pt x="1183932" y="0"/>
                  </a:lnTo>
                  <a:lnTo>
                    <a:pt x="724750" y="0"/>
                  </a:lnTo>
                  <a:lnTo>
                    <a:pt x="677176" y="1549"/>
                  </a:lnTo>
                  <a:lnTo>
                    <a:pt x="630402" y="6108"/>
                  </a:lnTo>
                  <a:lnTo>
                    <a:pt x="584542" y="13614"/>
                  </a:lnTo>
                  <a:lnTo>
                    <a:pt x="539673" y="23939"/>
                  </a:lnTo>
                  <a:lnTo>
                    <a:pt x="495922" y="37007"/>
                  </a:lnTo>
                  <a:lnTo>
                    <a:pt x="453364" y="52717"/>
                  </a:lnTo>
                  <a:lnTo>
                    <a:pt x="412089" y="70967"/>
                  </a:lnTo>
                  <a:lnTo>
                    <a:pt x="372211" y="91668"/>
                  </a:lnTo>
                  <a:lnTo>
                    <a:pt x="333819" y="114719"/>
                  </a:lnTo>
                  <a:lnTo>
                    <a:pt x="297002" y="140017"/>
                  </a:lnTo>
                  <a:lnTo>
                    <a:pt x="261861" y="167474"/>
                  </a:lnTo>
                  <a:lnTo>
                    <a:pt x="228498" y="197002"/>
                  </a:lnTo>
                  <a:lnTo>
                    <a:pt x="197002" y="228498"/>
                  </a:lnTo>
                  <a:lnTo>
                    <a:pt x="167487" y="261861"/>
                  </a:lnTo>
                  <a:lnTo>
                    <a:pt x="140017" y="296989"/>
                  </a:lnTo>
                  <a:lnTo>
                    <a:pt x="114719" y="333806"/>
                  </a:lnTo>
                  <a:lnTo>
                    <a:pt x="91668" y="372198"/>
                  </a:lnTo>
                  <a:lnTo>
                    <a:pt x="70967" y="412089"/>
                  </a:lnTo>
                  <a:lnTo>
                    <a:pt x="52717" y="453351"/>
                  </a:lnTo>
                  <a:lnTo>
                    <a:pt x="37007" y="495909"/>
                  </a:lnTo>
                  <a:lnTo>
                    <a:pt x="23939" y="539673"/>
                  </a:lnTo>
                  <a:lnTo>
                    <a:pt x="13614" y="584530"/>
                  </a:lnTo>
                  <a:lnTo>
                    <a:pt x="6108" y="630389"/>
                  </a:lnTo>
                  <a:lnTo>
                    <a:pt x="1549" y="677164"/>
                  </a:lnTo>
                  <a:lnTo>
                    <a:pt x="0" y="724738"/>
                  </a:lnTo>
                  <a:lnTo>
                    <a:pt x="0" y="2677744"/>
                  </a:lnTo>
                  <a:lnTo>
                    <a:pt x="18973" y="2663063"/>
                  </a:lnTo>
                  <a:lnTo>
                    <a:pt x="38773" y="2649321"/>
                  </a:lnTo>
                  <a:lnTo>
                    <a:pt x="59334" y="2636545"/>
                  </a:lnTo>
                  <a:lnTo>
                    <a:pt x="80581" y="2624772"/>
                  </a:lnTo>
                  <a:lnTo>
                    <a:pt x="80581" y="724738"/>
                  </a:lnTo>
                  <a:lnTo>
                    <a:pt x="82359" y="676732"/>
                  </a:lnTo>
                  <a:lnTo>
                    <a:pt x="87579" y="629678"/>
                  </a:lnTo>
                  <a:lnTo>
                    <a:pt x="96139" y="583692"/>
                  </a:lnTo>
                  <a:lnTo>
                    <a:pt x="107899" y="538899"/>
                  </a:lnTo>
                  <a:lnTo>
                    <a:pt x="122745" y="495439"/>
                  </a:lnTo>
                  <a:lnTo>
                    <a:pt x="140550" y="453428"/>
                  </a:lnTo>
                  <a:lnTo>
                    <a:pt x="161175" y="412978"/>
                  </a:lnTo>
                  <a:lnTo>
                    <a:pt x="184505" y="374230"/>
                  </a:lnTo>
                  <a:lnTo>
                    <a:pt x="210413" y="337324"/>
                  </a:lnTo>
                  <a:lnTo>
                    <a:pt x="238785" y="302348"/>
                  </a:lnTo>
                  <a:lnTo>
                    <a:pt x="269468" y="269455"/>
                  </a:lnTo>
                  <a:lnTo>
                    <a:pt x="302361" y="238772"/>
                  </a:lnTo>
                  <a:lnTo>
                    <a:pt x="337324" y="210400"/>
                  </a:lnTo>
                  <a:lnTo>
                    <a:pt x="374243" y="184492"/>
                  </a:lnTo>
                  <a:lnTo>
                    <a:pt x="412991" y="161163"/>
                  </a:lnTo>
                  <a:lnTo>
                    <a:pt x="453440" y="140538"/>
                  </a:lnTo>
                  <a:lnTo>
                    <a:pt x="495452" y="122732"/>
                  </a:lnTo>
                  <a:lnTo>
                    <a:pt x="538911" y="107886"/>
                  </a:lnTo>
                  <a:lnTo>
                    <a:pt x="583704" y="96126"/>
                  </a:lnTo>
                  <a:lnTo>
                    <a:pt x="629691" y="87566"/>
                  </a:lnTo>
                  <a:lnTo>
                    <a:pt x="676744" y="82346"/>
                  </a:lnTo>
                  <a:lnTo>
                    <a:pt x="724750" y="80568"/>
                  </a:lnTo>
                  <a:lnTo>
                    <a:pt x="1183932" y="80568"/>
                  </a:lnTo>
                  <a:lnTo>
                    <a:pt x="1199616" y="77406"/>
                  </a:lnTo>
                  <a:lnTo>
                    <a:pt x="1212418" y="68770"/>
                  </a:lnTo>
                  <a:lnTo>
                    <a:pt x="1221054" y="55968"/>
                  </a:lnTo>
                  <a:lnTo>
                    <a:pt x="1224229" y="40284"/>
                  </a:lnTo>
                  <a:close/>
                </a:path>
                <a:path w="4494530" h="3087370">
                  <a:moveTo>
                    <a:pt x="4493920" y="1301826"/>
                  </a:moveTo>
                  <a:lnTo>
                    <a:pt x="4490567" y="1285240"/>
                  </a:lnTo>
                  <a:lnTo>
                    <a:pt x="4481449" y="1271701"/>
                  </a:lnTo>
                  <a:lnTo>
                    <a:pt x="4467911" y="1262570"/>
                  </a:lnTo>
                  <a:lnTo>
                    <a:pt x="4451324" y="1259217"/>
                  </a:lnTo>
                  <a:lnTo>
                    <a:pt x="4273410" y="1259217"/>
                  </a:lnTo>
                  <a:lnTo>
                    <a:pt x="4256837" y="1262570"/>
                  </a:lnTo>
                  <a:lnTo>
                    <a:pt x="4243298" y="1271701"/>
                  </a:lnTo>
                  <a:lnTo>
                    <a:pt x="4234167" y="1285240"/>
                  </a:lnTo>
                  <a:lnTo>
                    <a:pt x="4230814" y="1301826"/>
                  </a:lnTo>
                  <a:lnTo>
                    <a:pt x="4230814" y="1482001"/>
                  </a:lnTo>
                  <a:lnTo>
                    <a:pt x="4234167" y="1498587"/>
                  </a:lnTo>
                  <a:lnTo>
                    <a:pt x="4243298" y="1512125"/>
                  </a:lnTo>
                  <a:lnTo>
                    <a:pt x="4256837" y="1521256"/>
                  </a:lnTo>
                  <a:lnTo>
                    <a:pt x="4273410" y="1524596"/>
                  </a:lnTo>
                  <a:lnTo>
                    <a:pt x="4315041" y="1524596"/>
                  </a:lnTo>
                  <a:lnTo>
                    <a:pt x="4324439" y="1529562"/>
                  </a:lnTo>
                  <a:lnTo>
                    <a:pt x="4324439" y="2930817"/>
                  </a:lnTo>
                  <a:lnTo>
                    <a:pt x="4324248" y="2945574"/>
                  </a:lnTo>
                  <a:lnTo>
                    <a:pt x="4323702" y="2960255"/>
                  </a:lnTo>
                  <a:lnTo>
                    <a:pt x="4322826" y="2974848"/>
                  </a:lnTo>
                  <a:lnTo>
                    <a:pt x="4321657" y="2989351"/>
                  </a:lnTo>
                  <a:lnTo>
                    <a:pt x="4340314" y="3012148"/>
                  </a:lnTo>
                  <a:lnTo>
                    <a:pt x="4357586" y="3036087"/>
                  </a:lnTo>
                  <a:lnTo>
                    <a:pt x="4373435" y="3061106"/>
                  </a:lnTo>
                  <a:lnTo>
                    <a:pt x="4387850" y="3087128"/>
                  </a:lnTo>
                  <a:lnTo>
                    <a:pt x="4395228" y="3049003"/>
                  </a:lnTo>
                  <a:lnTo>
                    <a:pt x="4400601" y="3010204"/>
                  </a:lnTo>
                  <a:lnTo>
                    <a:pt x="4403903" y="2970796"/>
                  </a:lnTo>
                  <a:lnTo>
                    <a:pt x="4405020" y="2930817"/>
                  </a:lnTo>
                  <a:lnTo>
                    <a:pt x="4405020" y="1529562"/>
                  </a:lnTo>
                  <a:lnTo>
                    <a:pt x="4414405" y="1524596"/>
                  </a:lnTo>
                  <a:lnTo>
                    <a:pt x="4451324" y="1524596"/>
                  </a:lnTo>
                  <a:lnTo>
                    <a:pt x="4467911" y="1521256"/>
                  </a:lnTo>
                  <a:lnTo>
                    <a:pt x="4481449" y="1512125"/>
                  </a:lnTo>
                  <a:lnTo>
                    <a:pt x="4490567" y="1498587"/>
                  </a:lnTo>
                  <a:lnTo>
                    <a:pt x="4493920" y="1482001"/>
                  </a:lnTo>
                  <a:lnTo>
                    <a:pt x="4493920" y="1301826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141160" y="4296253"/>
            <a:ext cx="4494530" cy="4399915"/>
            <a:chOff x="10141160" y="4296253"/>
            <a:chExt cx="4494530" cy="4399915"/>
          </a:xfrm>
        </p:grpSpPr>
        <p:sp>
          <p:nvSpPr>
            <p:cNvPr id="15" name="object 15"/>
            <p:cNvSpPr/>
            <p:nvPr/>
          </p:nvSpPr>
          <p:spPr>
            <a:xfrm>
              <a:off x="10485886" y="4344601"/>
              <a:ext cx="3726815" cy="4006850"/>
            </a:xfrm>
            <a:custGeom>
              <a:avLst/>
              <a:gdLst/>
              <a:ahLst/>
              <a:cxnLst/>
              <a:rect l="l" t="t" r="r" b="b"/>
              <a:pathLst>
                <a:path w="3726815" h="4006850">
                  <a:moveTo>
                    <a:pt x="3310925" y="0"/>
                  </a:moveTo>
                  <a:lnTo>
                    <a:pt x="415463" y="0"/>
                  </a:lnTo>
                  <a:lnTo>
                    <a:pt x="367013" y="2795"/>
                  </a:lnTo>
                  <a:lnTo>
                    <a:pt x="320203" y="10972"/>
                  </a:lnTo>
                  <a:lnTo>
                    <a:pt x="275347" y="24220"/>
                  </a:lnTo>
                  <a:lnTo>
                    <a:pt x="232755" y="42227"/>
                  </a:lnTo>
                  <a:lnTo>
                    <a:pt x="192741" y="64681"/>
                  </a:lnTo>
                  <a:lnTo>
                    <a:pt x="155614" y="91271"/>
                  </a:lnTo>
                  <a:lnTo>
                    <a:pt x="121688" y="121684"/>
                  </a:lnTo>
                  <a:lnTo>
                    <a:pt x="91274" y="155610"/>
                  </a:lnTo>
                  <a:lnTo>
                    <a:pt x="64684" y="192736"/>
                  </a:lnTo>
                  <a:lnTo>
                    <a:pt x="42229" y="232751"/>
                  </a:lnTo>
                  <a:lnTo>
                    <a:pt x="24221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590801"/>
                  </a:lnTo>
                  <a:lnTo>
                    <a:pt x="2795" y="3639252"/>
                  </a:lnTo>
                  <a:lnTo>
                    <a:pt x="10972" y="3686061"/>
                  </a:lnTo>
                  <a:lnTo>
                    <a:pt x="24221" y="3730918"/>
                  </a:lnTo>
                  <a:lnTo>
                    <a:pt x="42229" y="3773509"/>
                  </a:lnTo>
                  <a:lnTo>
                    <a:pt x="64684" y="3813524"/>
                  </a:lnTo>
                  <a:lnTo>
                    <a:pt x="91274" y="3850650"/>
                  </a:lnTo>
                  <a:lnTo>
                    <a:pt x="121688" y="3884576"/>
                  </a:lnTo>
                  <a:lnTo>
                    <a:pt x="155614" y="3914990"/>
                  </a:lnTo>
                  <a:lnTo>
                    <a:pt x="192741" y="3941581"/>
                  </a:lnTo>
                  <a:lnTo>
                    <a:pt x="232755" y="3964036"/>
                  </a:lnTo>
                  <a:lnTo>
                    <a:pt x="275347" y="3982043"/>
                  </a:lnTo>
                  <a:lnTo>
                    <a:pt x="320203" y="3995292"/>
                  </a:lnTo>
                  <a:lnTo>
                    <a:pt x="367013" y="4003470"/>
                  </a:lnTo>
                  <a:lnTo>
                    <a:pt x="415463" y="4006265"/>
                  </a:lnTo>
                  <a:lnTo>
                    <a:pt x="3310925" y="4006265"/>
                  </a:lnTo>
                  <a:lnTo>
                    <a:pt x="3359378" y="4003470"/>
                  </a:lnTo>
                  <a:lnTo>
                    <a:pt x="3406189" y="3995292"/>
                  </a:lnTo>
                  <a:lnTo>
                    <a:pt x="3451047" y="3982043"/>
                  </a:lnTo>
                  <a:lnTo>
                    <a:pt x="3493639" y="3964036"/>
                  </a:lnTo>
                  <a:lnTo>
                    <a:pt x="3533655" y="3941581"/>
                  </a:lnTo>
                  <a:lnTo>
                    <a:pt x="3570782" y="3914990"/>
                  </a:lnTo>
                  <a:lnTo>
                    <a:pt x="3604709" y="3884576"/>
                  </a:lnTo>
                  <a:lnTo>
                    <a:pt x="3635124" y="3850650"/>
                  </a:lnTo>
                  <a:lnTo>
                    <a:pt x="3661715" y="3813524"/>
                  </a:lnTo>
                  <a:lnTo>
                    <a:pt x="3684170" y="3773509"/>
                  </a:lnTo>
                  <a:lnTo>
                    <a:pt x="3702177" y="3730918"/>
                  </a:lnTo>
                  <a:lnTo>
                    <a:pt x="3715426" y="3686061"/>
                  </a:lnTo>
                  <a:lnTo>
                    <a:pt x="3723604" y="3639252"/>
                  </a:lnTo>
                  <a:lnTo>
                    <a:pt x="3726399" y="3590801"/>
                  </a:lnTo>
                  <a:lnTo>
                    <a:pt x="3726399" y="415463"/>
                  </a:lnTo>
                  <a:lnTo>
                    <a:pt x="3723604" y="367011"/>
                  </a:lnTo>
                  <a:lnTo>
                    <a:pt x="3715426" y="320200"/>
                  </a:lnTo>
                  <a:lnTo>
                    <a:pt x="3702177" y="275343"/>
                  </a:lnTo>
                  <a:lnTo>
                    <a:pt x="3684170" y="232751"/>
                  </a:lnTo>
                  <a:lnTo>
                    <a:pt x="3661715" y="192736"/>
                  </a:lnTo>
                  <a:lnTo>
                    <a:pt x="3635124" y="155610"/>
                  </a:lnTo>
                  <a:lnTo>
                    <a:pt x="3604709" y="121684"/>
                  </a:lnTo>
                  <a:lnTo>
                    <a:pt x="3570782" y="91271"/>
                  </a:lnTo>
                  <a:lnTo>
                    <a:pt x="3533655" y="64681"/>
                  </a:lnTo>
                  <a:lnTo>
                    <a:pt x="3493639" y="42227"/>
                  </a:lnTo>
                  <a:lnTo>
                    <a:pt x="3451047" y="24220"/>
                  </a:lnTo>
                  <a:lnTo>
                    <a:pt x="3406189" y="10972"/>
                  </a:lnTo>
                  <a:lnTo>
                    <a:pt x="3359378" y="2795"/>
                  </a:lnTo>
                  <a:lnTo>
                    <a:pt x="3310925" y="0"/>
                  </a:lnTo>
                  <a:close/>
                </a:path>
              </a:pathLst>
            </a:custGeom>
            <a:solidFill>
              <a:srgbClr val="6C6D7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50056" y="4296253"/>
              <a:ext cx="3787775" cy="4091304"/>
            </a:xfrm>
            <a:custGeom>
              <a:avLst/>
              <a:gdLst/>
              <a:ahLst/>
              <a:cxnLst/>
              <a:rect l="l" t="t" r="r" b="b"/>
              <a:pathLst>
                <a:path w="3787775" h="4091304">
                  <a:moveTo>
                    <a:pt x="3371761" y="0"/>
                  </a:moveTo>
                  <a:lnTo>
                    <a:pt x="415463" y="0"/>
                  </a:lnTo>
                  <a:lnTo>
                    <a:pt x="367011" y="2795"/>
                  </a:lnTo>
                  <a:lnTo>
                    <a:pt x="320200" y="10972"/>
                  </a:lnTo>
                  <a:lnTo>
                    <a:pt x="275343" y="24220"/>
                  </a:lnTo>
                  <a:lnTo>
                    <a:pt x="232751" y="42227"/>
                  </a:lnTo>
                  <a:lnTo>
                    <a:pt x="192736" y="64681"/>
                  </a:lnTo>
                  <a:lnTo>
                    <a:pt x="155610" y="91271"/>
                  </a:lnTo>
                  <a:lnTo>
                    <a:pt x="121684" y="121684"/>
                  </a:lnTo>
                  <a:lnTo>
                    <a:pt x="91271" y="155610"/>
                  </a:lnTo>
                  <a:lnTo>
                    <a:pt x="64681" y="192736"/>
                  </a:lnTo>
                  <a:lnTo>
                    <a:pt x="42227" y="232751"/>
                  </a:lnTo>
                  <a:lnTo>
                    <a:pt x="24220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675458"/>
                  </a:lnTo>
                  <a:lnTo>
                    <a:pt x="2795" y="3723909"/>
                  </a:lnTo>
                  <a:lnTo>
                    <a:pt x="10972" y="3770718"/>
                  </a:lnTo>
                  <a:lnTo>
                    <a:pt x="24220" y="3815575"/>
                  </a:lnTo>
                  <a:lnTo>
                    <a:pt x="42227" y="3858166"/>
                  </a:lnTo>
                  <a:lnTo>
                    <a:pt x="64681" y="3898181"/>
                  </a:lnTo>
                  <a:lnTo>
                    <a:pt x="91271" y="3935307"/>
                  </a:lnTo>
                  <a:lnTo>
                    <a:pt x="121684" y="3969233"/>
                  </a:lnTo>
                  <a:lnTo>
                    <a:pt x="155610" y="3999648"/>
                  </a:lnTo>
                  <a:lnTo>
                    <a:pt x="192736" y="4026238"/>
                  </a:lnTo>
                  <a:lnTo>
                    <a:pt x="232751" y="4048693"/>
                  </a:lnTo>
                  <a:lnTo>
                    <a:pt x="275343" y="4066700"/>
                  </a:lnTo>
                  <a:lnTo>
                    <a:pt x="320200" y="4079949"/>
                  </a:lnTo>
                  <a:lnTo>
                    <a:pt x="367011" y="4088127"/>
                  </a:lnTo>
                  <a:lnTo>
                    <a:pt x="415463" y="4090922"/>
                  </a:lnTo>
                  <a:lnTo>
                    <a:pt x="3371761" y="4090922"/>
                  </a:lnTo>
                  <a:lnTo>
                    <a:pt x="3420213" y="4088127"/>
                  </a:lnTo>
                  <a:lnTo>
                    <a:pt x="3467024" y="4079949"/>
                  </a:lnTo>
                  <a:lnTo>
                    <a:pt x="3511881" y="4066700"/>
                  </a:lnTo>
                  <a:lnTo>
                    <a:pt x="3554473" y="4048693"/>
                  </a:lnTo>
                  <a:lnTo>
                    <a:pt x="3594488" y="4026238"/>
                  </a:lnTo>
                  <a:lnTo>
                    <a:pt x="3631614" y="3999648"/>
                  </a:lnTo>
                  <a:lnTo>
                    <a:pt x="3665540" y="3969233"/>
                  </a:lnTo>
                  <a:lnTo>
                    <a:pt x="3695953" y="3935307"/>
                  </a:lnTo>
                  <a:lnTo>
                    <a:pt x="3722543" y="3898181"/>
                  </a:lnTo>
                  <a:lnTo>
                    <a:pt x="3744997" y="3858166"/>
                  </a:lnTo>
                  <a:lnTo>
                    <a:pt x="3763004" y="3815575"/>
                  </a:lnTo>
                  <a:lnTo>
                    <a:pt x="3776252" y="3770718"/>
                  </a:lnTo>
                  <a:lnTo>
                    <a:pt x="3784429" y="3723909"/>
                  </a:lnTo>
                  <a:lnTo>
                    <a:pt x="3787224" y="3675458"/>
                  </a:lnTo>
                  <a:lnTo>
                    <a:pt x="3787224" y="415463"/>
                  </a:lnTo>
                  <a:lnTo>
                    <a:pt x="3784429" y="367011"/>
                  </a:lnTo>
                  <a:lnTo>
                    <a:pt x="3776252" y="320200"/>
                  </a:lnTo>
                  <a:lnTo>
                    <a:pt x="3763004" y="275343"/>
                  </a:lnTo>
                  <a:lnTo>
                    <a:pt x="3744997" y="232751"/>
                  </a:lnTo>
                  <a:lnTo>
                    <a:pt x="3722543" y="192736"/>
                  </a:lnTo>
                  <a:lnTo>
                    <a:pt x="3695953" y="155610"/>
                  </a:lnTo>
                  <a:lnTo>
                    <a:pt x="3665540" y="121684"/>
                  </a:lnTo>
                  <a:lnTo>
                    <a:pt x="3631614" y="91271"/>
                  </a:lnTo>
                  <a:lnTo>
                    <a:pt x="3594488" y="64681"/>
                  </a:lnTo>
                  <a:lnTo>
                    <a:pt x="3554473" y="42227"/>
                  </a:lnTo>
                  <a:lnTo>
                    <a:pt x="3511881" y="24220"/>
                  </a:lnTo>
                  <a:lnTo>
                    <a:pt x="3467024" y="10972"/>
                  </a:lnTo>
                  <a:lnTo>
                    <a:pt x="3420213" y="2795"/>
                  </a:lnTo>
                  <a:lnTo>
                    <a:pt x="3371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141162" y="6173835"/>
              <a:ext cx="4405630" cy="2522855"/>
            </a:xfrm>
            <a:custGeom>
              <a:avLst/>
              <a:gdLst/>
              <a:ahLst/>
              <a:cxnLst/>
              <a:rect l="l" t="t" r="r" b="b"/>
              <a:pathLst>
                <a:path w="4405630" h="2522854">
                  <a:moveTo>
                    <a:pt x="0" y="0"/>
                  </a:moveTo>
                  <a:lnTo>
                    <a:pt x="0" y="1797484"/>
                  </a:lnTo>
                  <a:lnTo>
                    <a:pt x="1544" y="1845065"/>
                  </a:lnTo>
                  <a:lnTo>
                    <a:pt x="6114" y="1891834"/>
                  </a:lnTo>
                  <a:lnTo>
                    <a:pt x="13612" y="1937696"/>
                  </a:lnTo>
                  <a:lnTo>
                    <a:pt x="23942" y="1982554"/>
                  </a:lnTo>
                  <a:lnTo>
                    <a:pt x="37009" y="2026312"/>
                  </a:lnTo>
                  <a:lnTo>
                    <a:pt x="52716" y="2068873"/>
                  </a:lnTo>
                  <a:lnTo>
                    <a:pt x="70967" y="2110142"/>
                  </a:lnTo>
                  <a:lnTo>
                    <a:pt x="91665" y="2150022"/>
                  </a:lnTo>
                  <a:lnTo>
                    <a:pt x="114714" y="2188416"/>
                  </a:lnTo>
                  <a:lnTo>
                    <a:pt x="140019" y="2225230"/>
                  </a:lnTo>
                  <a:lnTo>
                    <a:pt x="167482" y="2260366"/>
                  </a:lnTo>
                  <a:lnTo>
                    <a:pt x="197008" y="2293727"/>
                  </a:lnTo>
                  <a:lnTo>
                    <a:pt x="228500" y="2325219"/>
                  </a:lnTo>
                  <a:lnTo>
                    <a:pt x="261862" y="2354745"/>
                  </a:lnTo>
                  <a:lnTo>
                    <a:pt x="296998" y="2382208"/>
                  </a:lnTo>
                  <a:lnTo>
                    <a:pt x="333812" y="2407512"/>
                  </a:lnTo>
                  <a:lnTo>
                    <a:pt x="372207" y="2430562"/>
                  </a:lnTo>
                  <a:lnTo>
                    <a:pt x="412088" y="2451260"/>
                  </a:lnTo>
                  <a:lnTo>
                    <a:pt x="453357" y="2469510"/>
                  </a:lnTo>
                  <a:lnTo>
                    <a:pt x="495919" y="2485217"/>
                  </a:lnTo>
                  <a:lnTo>
                    <a:pt x="539678" y="2498284"/>
                  </a:lnTo>
                  <a:lnTo>
                    <a:pt x="584537" y="2508614"/>
                  </a:lnTo>
                  <a:lnTo>
                    <a:pt x="630400" y="2516112"/>
                  </a:lnTo>
                  <a:lnTo>
                    <a:pt x="677170" y="2520682"/>
                  </a:lnTo>
                  <a:lnTo>
                    <a:pt x="724752" y="2522226"/>
                  </a:lnTo>
                  <a:lnTo>
                    <a:pt x="3680264" y="2522226"/>
                  </a:lnTo>
                  <a:lnTo>
                    <a:pt x="3727847" y="2520682"/>
                  </a:lnTo>
                  <a:lnTo>
                    <a:pt x="3774617" y="2516112"/>
                  </a:lnTo>
                  <a:lnTo>
                    <a:pt x="3820480" y="2508614"/>
                  </a:lnTo>
                  <a:lnTo>
                    <a:pt x="3865339" y="2498284"/>
                  </a:lnTo>
                  <a:lnTo>
                    <a:pt x="3909097" y="2485217"/>
                  </a:lnTo>
                  <a:lnTo>
                    <a:pt x="3951659" y="2469510"/>
                  </a:lnTo>
                  <a:lnTo>
                    <a:pt x="3992929" y="2451260"/>
                  </a:lnTo>
                  <a:lnTo>
                    <a:pt x="4032809" y="2430562"/>
                  </a:lnTo>
                  <a:lnTo>
                    <a:pt x="4071204" y="2407512"/>
                  </a:lnTo>
                  <a:lnTo>
                    <a:pt x="4108018" y="2382208"/>
                  </a:lnTo>
                  <a:lnTo>
                    <a:pt x="4143155" y="2354745"/>
                  </a:lnTo>
                  <a:lnTo>
                    <a:pt x="4176517" y="2325219"/>
                  </a:lnTo>
                  <a:lnTo>
                    <a:pt x="4208009" y="2293727"/>
                  </a:lnTo>
                  <a:lnTo>
                    <a:pt x="4237535" y="2260366"/>
                  </a:lnTo>
                  <a:lnTo>
                    <a:pt x="4264998" y="2225230"/>
                  </a:lnTo>
                  <a:lnTo>
                    <a:pt x="4290303" y="2188416"/>
                  </a:lnTo>
                  <a:lnTo>
                    <a:pt x="4313352" y="2150022"/>
                  </a:lnTo>
                  <a:lnTo>
                    <a:pt x="4334050" y="2110142"/>
                  </a:lnTo>
                  <a:lnTo>
                    <a:pt x="4352301" y="2068873"/>
                  </a:lnTo>
                  <a:lnTo>
                    <a:pt x="4368008" y="2026312"/>
                  </a:lnTo>
                  <a:lnTo>
                    <a:pt x="4381074" y="1982554"/>
                  </a:lnTo>
                  <a:lnTo>
                    <a:pt x="4391405" y="1937696"/>
                  </a:lnTo>
                  <a:lnTo>
                    <a:pt x="4398903" y="1891834"/>
                  </a:lnTo>
                  <a:lnTo>
                    <a:pt x="4403473" y="1845065"/>
                  </a:lnTo>
                  <a:lnTo>
                    <a:pt x="4405017" y="1797484"/>
                  </a:lnTo>
                  <a:lnTo>
                    <a:pt x="4405017" y="1326032"/>
                  </a:lnTo>
                  <a:lnTo>
                    <a:pt x="4397290" y="1325519"/>
                  </a:lnTo>
                  <a:lnTo>
                    <a:pt x="4379228" y="1330080"/>
                  </a:lnTo>
                  <a:lnTo>
                    <a:pt x="4361070" y="1334290"/>
                  </a:lnTo>
                  <a:lnTo>
                    <a:pt x="4342807" y="1338125"/>
                  </a:lnTo>
                  <a:lnTo>
                    <a:pt x="4324433" y="1341561"/>
                  </a:lnTo>
                  <a:lnTo>
                    <a:pt x="4324433" y="1797484"/>
                  </a:lnTo>
                  <a:lnTo>
                    <a:pt x="4322663" y="1845488"/>
                  </a:lnTo>
                  <a:lnTo>
                    <a:pt x="4317436" y="1892546"/>
                  </a:lnTo>
                  <a:lnTo>
                    <a:pt x="4308878" y="1938532"/>
                  </a:lnTo>
                  <a:lnTo>
                    <a:pt x="4297113" y="1983320"/>
                  </a:lnTo>
                  <a:lnTo>
                    <a:pt x="4282269" y="2026785"/>
                  </a:lnTo>
                  <a:lnTo>
                    <a:pt x="4264470" y="2068802"/>
                  </a:lnTo>
                  <a:lnTo>
                    <a:pt x="4243842" y="2109245"/>
                  </a:lnTo>
                  <a:lnTo>
                    <a:pt x="4220509" y="2147988"/>
                  </a:lnTo>
                  <a:lnTo>
                    <a:pt x="4194599" y="2184907"/>
                  </a:lnTo>
                  <a:lnTo>
                    <a:pt x="4166236" y="2219874"/>
                  </a:lnTo>
                  <a:lnTo>
                    <a:pt x="4135546" y="2252766"/>
                  </a:lnTo>
                  <a:lnTo>
                    <a:pt x="4102655" y="2283456"/>
                  </a:lnTo>
                  <a:lnTo>
                    <a:pt x="4067687" y="2311819"/>
                  </a:lnTo>
                  <a:lnTo>
                    <a:pt x="4030769" y="2337729"/>
                  </a:lnTo>
                  <a:lnTo>
                    <a:pt x="3992025" y="2361061"/>
                  </a:lnTo>
                  <a:lnTo>
                    <a:pt x="3951583" y="2381690"/>
                  </a:lnTo>
                  <a:lnTo>
                    <a:pt x="3909566" y="2399489"/>
                  </a:lnTo>
                  <a:lnTo>
                    <a:pt x="3866100" y="2414333"/>
                  </a:lnTo>
                  <a:lnTo>
                    <a:pt x="3821312" y="2426097"/>
                  </a:lnTo>
                  <a:lnTo>
                    <a:pt x="3775326" y="2434656"/>
                  </a:lnTo>
                  <a:lnTo>
                    <a:pt x="3728269" y="2439883"/>
                  </a:lnTo>
                  <a:lnTo>
                    <a:pt x="3680264" y="2441653"/>
                  </a:lnTo>
                  <a:lnTo>
                    <a:pt x="724752" y="2441653"/>
                  </a:lnTo>
                  <a:lnTo>
                    <a:pt x="676748" y="2439883"/>
                  </a:lnTo>
                  <a:lnTo>
                    <a:pt x="629691" y="2434656"/>
                  </a:lnTo>
                  <a:lnTo>
                    <a:pt x="583705" y="2426097"/>
                  </a:lnTo>
                  <a:lnTo>
                    <a:pt x="538916" y="2414333"/>
                  </a:lnTo>
                  <a:lnTo>
                    <a:pt x="495451" y="2399489"/>
                  </a:lnTo>
                  <a:lnTo>
                    <a:pt x="453434" y="2381690"/>
                  </a:lnTo>
                  <a:lnTo>
                    <a:pt x="412991" y="2361061"/>
                  </a:lnTo>
                  <a:lnTo>
                    <a:pt x="374248" y="2337729"/>
                  </a:lnTo>
                  <a:lnTo>
                    <a:pt x="337330" y="2311819"/>
                  </a:lnTo>
                  <a:lnTo>
                    <a:pt x="302362" y="2283456"/>
                  </a:lnTo>
                  <a:lnTo>
                    <a:pt x="269470" y="2252766"/>
                  </a:lnTo>
                  <a:lnTo>
                    <a:pt x="238780" y="2219874"/>
                  </a:lnTo>
                  <a:lnTo>
                    <a:pt x="210417" y="2184907"/>
                  </a:lnTo>
                  <a:lnTo>
                    <a:pt x="184507" y="2147988"/>
                  </a:lnTo>
                  <a:lnTo>
                    <a:pt x="161175" y="2109245"/>
                  </a:lnTo>
                  <a:lnTo>
                    <a:pt x="140547" y="2068802"/>
                  </a:lnTo>
                  <a:lnTo>
                    <a:pt x="122748" y="2026785"/>
                  </a:lnTo>
                  <a:lnTo>
                    <a:pt x="107903" y="1983320"/>
                  </a:lnTo>
                  <a:lnTo>
                    <a:pt x="96139" y="1938532"/>
                  </a:lnTo>
                  <a:lnTo>
                    <a:pt x="87581" y="1892546"/>
                  </a:lnTo>
                  <a:lnTo>
                    <a:pt x="82354" y="1845488"/>
                  </a:lnTo>
                  <a:lnTo>
                    <a:pt x="80583" y="1797484"/>
                  </a:lnTo>
                  <a:lnTo>
                    <a:pt x="80583" y="62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766462" y="8236573"/>
              <a:ext cx="49530" cy="27305"/>
            </a:xfrm>
            <a:custGeom>
              <a:avLst/>
              <a:gdLst/>
              <a:ahLst/>
              <a:cxnLst/>
              <a:rect l="l" t="t" r="r" b="b"/>
              <a:pathLst>
                <a:path w="49530" h="27304">
                  <a:moveTo>
                    <a:pt x="21046" y="0"/>
                  </a:moveTo>
                  <a:lnTo>
                    <a:pt x="15924" y="7028"/>
                  </a:lnTo>
                  <a:lnTo>
                    <a:pt x="10707" y="13915"/>
                  </a:lnTo>
                  <a:lnTo>
                    <a:pt x="5398" y="20661"/>
                  </a:lnTo>
                  <a:lnTo>
                    <a:pt x="0" y="27266"/>
                  </a:lnTo>
                  <a:lnTo>
                    <a:pt x="49370" y="27266"/>
                  </a:lnTo>
                  <a:lnTo>
                    <a:pt x="42068" y="20688"/>
                  </a:lnTo>
                  <a:lnTo>
                    <a:pt x="34929" y="13931"/>
                  </a:lnTo>
                  <a:lnTo>
                    <a:pt x="27929" y="7025"/>
                  </a:lnTo>
                  <a:lnTo>
                    <a:pt x="21046" y="0"/>
                  </a:lnTo>
                  <a:close/>
                </a:path>
              </a:pathLst>
            </a:custGeom>
            <a:solidFill>
              <a:srgbClr val="299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141153" y="4608290"/>
              <a:ext cx="4494530" cy="3087370"/>
            </a:xfrm>
            <a:custGeom>
              <a:avLst/>
              <a:gdLst/>
              <a:ahLst/>
              <a:cxnLst/>
              <a:rect l="l" t="t" r="r" b="b"/>
              <a:pathLst>
                <a:path w="4494530" h="3087370">
                  <a:moveTo>
                    <a:pt x="1224229" y="40284"/>
                  </a:moveTo>
                  <a:lnTo>
                    <a:pt x="1221054" y="24599"/>
                  </a:lnTo>
                  <a:lnTo>
                    <a:pt x="1212430" y="11798"/>
                  </a:lnTo>
                  <a:lnTo>
                    <a:pt x="1199629" y="3162"/>
                  </a:lnTo>
                  <a:lnTo>
                    <a:pt x="1183944" y="0"/>
                  </a:lnTo>
                  <a:lnTo>
                    <a:pt x="724750" y="0"/>
                  </a:lnTo>
                  <a:lnTo>
                    <a:pt x="677176" y="1549"/>
                  </a:lnTo>
                  <a:lnTo>
                    <a:pt x="630402" y="6108"/>
                  </a:lnTo>
                  <a:lnTo>
                    <a:pt x="584542" y="13614"/>
                  </a:lnTo>
                  <a:lnTo>
                    <a:pt x="539673" y="23939"/>
                  </a:lnTo>
                  <a:lnTo>
                    <a:pt x="495922" y="37007"/>
                  </a:lnTo>
                  <a:lnTo>
                    <a:pt x="453364" y="52717"/>
                  </a:lnTo>
                  <a:lnTo>
                    <a:pt x="412089" y="70967"/>
                  </a:lnTo>
                  <a:lnTo>
                    <a:pt x="372211" y="91668"/>
                  </a:lnTo>
                  <a:lnTo>
                    <a:pt x="333819" y="114719"/>
                  </a:lnTo>
                  <a:lnTo>
                    <a:pt x="297002" y="140017"/>
                  </a:lnTo>
                  <a:lnTo>
                    <a:pt x="261861" y="167474"/>
                  </a:lnTo>
                  <a:lnTo>
                    <a:pt x="228498" y="197002"/>
                  </a:lnTo>
                  <a:lnTo>
                    <a:pt x="197015" y="228498"/>
                  </a:lnTo>
                  <a:lnTo>
                    <a:pt x="167487" y="261861"/>
                  </a:lnTo>
                  <a:lnTo>
                    <a:pt x="140017" y="296989"/>
                  </a:lnTo>
                  <a:lnTo>
                    <a:pt x="114719" y="333806"/>
                  </a:lnTo>
                  <a:lnTo>
                    <a:pt x="91668" y="372198"/>
                  </a:lnTo>
                  <a:lnTo>
                    <a:pt x="70967" y="412089"/>
                  </a:lnTo>
                  <a:lnTo>
                    <a:pt x="52717" y="453351"/>
                  </a:lnTo>
                  <a:lnTo>
                    <a:pt x="37007" y="495909"/>
                  </a:lnTo>
                  <a:lnTo>
                    <a:pt x="23939" y="539673"/>
                  </a:lnTo>
                  <a:lnTo>
                    <a:pt x="13614" y="584530"/>
                  </a:lnTo>
                  <a:lnTo>
                    <a:pt x="6108" y="630389"/>
                  </a:lnTo>
                  <a:lnTo>
                    <a:pt x="1549" y="677164"/>
                  </a:lnTo>
                  <a:lnTo>
                    <a:pt x="0" y="724738"/>
                  </a:lnTo>
                  <a:lnTo>
                    <a:pt x="0" y="2677744"/>
                  </a:lnTo>
                  <a:lnTo>
                    <a:pt x="18973" y="2663063"/>
                  </a:lnTo>
                  <a:lnTo>
                    <a:pt x="38773" y="2649321"/>
                  </a:lnTo>
                  <a:lnTo>
                    <a:pt x="59334" y="2636545"/>
                  </a:lnTo>
                  <a:lnTo>
                    <a:pt x="80581" y="2624772"/>
                  </a:lnTo>
                  <a:lnTo>
                    <a:pt x="80581" y="724738"/>
                  </a:lnTo>
                  <a:lnTo>
                    <a:pt x="82359" y="676732"/>
                  </a:lnTo>
                  <a:lnTo>
                    <a:pt x="87579" y="629678"/>
                  </a:lnTo>
                  <a:lnTo>
                    <a:pt x="96139" y="583692"/>
                  </a:lnTo>
                  <a:lnTo>
                    <a:pt x="107899" y="538899"/>
                  </a:lnTo>
                  <a:lnTo>
                    <a:pt x="122745" y="495439"/>
                  </a:lnTo>
                  <a:lnTo>
                    <a:pt x="140550" y="453428"/>
                  </a:lnTo>
                  <a:lnTo>
                    <a:pt x="161175" y="412978"/>
                  </a:lnTo>
                  <a:lnTo>
                    <a:pt x="184505" y="374230"/>
                  </a:lnTo>
                  <a:lnTo>
                    <a:pt x="210413" y="337324"/>
                  </a:lnTo>
                  <a:lnTo>
                    <a:pt x="238785" y="302348"/>
                  </a:lnTo>
                  <a:lnTo>
                    <a:pt x="269468" y="269455"/>
                  </a:lnTo>
                  <a:lnTo>
                    <a:pt x="302361" y="238772"/>
                  </a:lnTo>
                  <a:lnTo>
                    <a:pt x="337324" y="210400"/>
                  </a:lnTo>
                  <a:lnTo>
                    <a:pt x="374243" y="184492"/>
                  </a:lnTo>
                  <a:lnTo>
                    <a:pt x="412991" y="161163"/>
                  </a:lnTo>
                  <a:lnTo>
                    <a:pt x="453440" y="140538"/>
                  </a:lnTo>
                  <a:lnTo>
                    <a:pt x="495452" y="122732"/>
                  </a:lnTo>
                  <a:lnTo>
                    <a:pt x="538911" y="107886"/>
                  </a:lnTo>
                  <a:lnTo>
                    <a:pt x="583704" y="96126"/>
                  </a:lnTo>
                  <a:lnTo>
                    <a:pt x="629691" y="87566"/>
                  </a:lnTo>
                  <a:lnTo>
                    <a:pt x="676744" y="82346"/>
                  </a:lnTo>
                  <a:lnTo>
                    <a:pt x="724750" y="80568"/>
                  </a:lnTo>
                  <a:lnTo>
                    <a:pt x="1183944" y="80568"/>
                  </a:lnTo>
                  <a:lnTo>
                    <a:pt x="1199629" y="77406"/>
                  </a:lnTo>
                  <a:lnTo>
                    <a:pt x="1212430" y="68770"/>
                  </a:lnTo>
                  <a:lnTo>
                    <a:pt x="1221054" y="55968"/>
                  </a:lnTo>
                  <a:lnTo>
                    <a:pt x="1224229" y="40284"/>
                  </a:lnTo>
                  <a:close/>
                </a:path>
                <a:path w="4494530" h="3087370">
                  <a:moveTo>
                    <a:pt x="4493920" y="1301826"/>
                  </a:moveTo>
                  <a:lnTo>
                    <a:pt x="4490580" y="1285240"/>
                  </a:lnTo>
                  <a:lnTo>
                    <a:pt x="4481449" y="1271701"/>
                  </a:lnTo>
                  <a:lnTo>
                    <a:pt x="4467911" y="1262570"/>
                  </a:lnTo>
                  <a:lnTo>
                    <a:pt x="4451324" y="1259217"/>
                  </a:lnTo>
                  <a:lnTo>
                    <a:pt x="4273410" y="1259217"/>
                  </a:lnTo>
                  <a:lnTo>
                    <a:pt x="4256837" y="1262570"/>
                  </a:lnTo>
                  <a:lnTo>
                    <a:pt x="4243298" y="1271701"/>
                  </a:lnTo>
                  <a:lnTo>
                    <a:pt x="4234167" y="1285240"/>
                  </a:lnTo>
                  <a:lnTo>
                    <a:pt x="4230814" y="1301826"/>
                  </a:lnTo>
                  <a:lnTo>
                    <a:pt x="4230814" y="1482001"/>
                  </a:lnTo>
                  <a:lnTo>
                    <a:pt x="4234167" y="1498587"/>
                  </a:lnTo>
                  <a:lnTo>
                    <a:pt x="4243298" y="1512125"/>
                  </a:lnTo>
                  <a:lnTo>
                    <a:pt x="4256837" y="1521256"/>
                  </a:lnTo>
                  <a:lnTo>
                    <a:pt x="4273410" y="1524596"/>
                  </a:lnTo>
                  <a:lnTo>
                    <a:pt x="4315041" y="1524596"/>
                  </a:lnTo>
                  <a:lnTo>
                    <a:pt x="4324439" y="1529562"/>
                  </a:lnTo>
                  <a:lnTo>
                    <a:pt x="4324439" y="2930817"/>
                  </a:lnTo>
                  <a:lnTo>
                    <a:pt x="4324248" y="2945574"/>
                  </a:lnTo>
                  <a:lnTo>
                    <a:pt x="4323702" y="2960255"/>
                  </a:lnTo>
                  <a:lnTo>
                    <a:pt x="4322826" y="2974848"/>
                  </a:lnTo>
                  <a:lnTo>
                    <a:pt x="4321657" y="2989351"/>
                  </a:lnTo>
                  <a:lnTo>
                    <a:pt x="4340314" y="3012148"/>
                  </a:lnTo>
                  <a:lnTo>
                    <a:pt x="4357586" y="3036087"/>
                  </a:lnTo>
                  <a:lnTo>
                    <a:pt x="4373435" y="3061106"/>
                  </a:lnTo>
                  <a:lnTo>
                    <a:pt x="4387850" y="3087128"/>
                  </a:lnTo>
                  <a:lnTo>
                    <a:pt x="4395228" y="3049003"/>
                  </a:lnTo>
                  <a:lnTo>
                    <a:pt x="4400601" y="3010204"/>
                  </a:lnTo>
                  <a:lnTo>
                    <a:pt x="4403903" y="2970796"/>
                  </a:lnTo>
                  <a:lnTo>
                    <a:pt x="4405020" y="2930817"/>
                  </a:lnTo>
                  <a:lnTo>
                    <a:pt x="4405020" y="1529562"/>
                  </a:lnTo>
                  <a:lnTo>
                    <a:pt x="4414405" y="1524596"/>
                  </a:lnTo>
                  <a:lnTo>
                    <a:pt x="4451324" y="1524596"/>
                  </a:lnTo>
                  <a:lnTo>
                    <a:pt x="4467911" y="1521256"/>
                  </a:lnTo>
                  <a:lnTo>
                    <a:pt x="4481449" y="1512125"/>
                  </a:lnTo>
                  <a:lnTo>
                    <a:pt x="4490580" y="1498587"/>
                  </a:lnTo>
                  <a:lnTo>
                    <a:pt x="4493920" y="1482001"/>
                  </a:lnTo>
                  <a:lnTo>
                    <a:pt x="4493920" y="1301826"/>
                  </a:lnTo>
                  <a:close/>
                </a:path>
              </a:pathLst>
            </a:custGeom>
            <a:solidFill>
              <a:srgbClr val="005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4918025" y="4296253"/>
            <a:ext cx="4494530" cy="4399915"/>
            <a:chOff x="14918025" y="4296253"/>
            <a:chExt cx="4494530" cy="4399915"/>
          </a:xfrm>
        </p:grpSpPr>
        <p:sp>
          <p:nvSpPr>
            <p:cNvPr id="21" name="object 21"/>
            <p:cNvSpPr/>
            <p:nvPr/>
          </p:nvSpPr>
          <p:spPr>
            <a:xfrm>
              <a:off x="15262752" y="4344601"/>
              <a:ext cx="3726815" cy="4006850"/>
            </a:xfrm>
            <a:custGeom>
              <a:avLst/>
              <a:gdLst/>
              <a:ahLst/>
              <a:cxnLst/>
              <a:rect l="l" t="t" r="r" b="b"/>
              <a:pathLst>
                <a:path w="3726815" h="4006850">
                  <a:moveTo>
                    <a:pt x="3310925" y="0"/>
                  </a:moveTo>
                  <a:lnTo>
                    <a:pt x="415463" y="0"/>
                  </a:lnTo>
                  <a:lnTo>
                    <a:pt x="367013" y="2795"/>
                  </a:lnTo>
                  <a:lnTo>
                    <a:pt x="320203" y="10972"/>
                  </a:lnTo>
                  <a:lnTo>
                    <a:pt x="275347" y="24220"/>
                  </a:lnTo>
                  <a:lnTo>
                    <a:pt x="232755" y="42227"/>
                  </a:lnTo>
                  <a:lnTo>
                    <a:pt x="192741" y="64681"/>
                  </a:lnTo>
                  <a:lnTo>
                    <a:pt x="155614" y="91271"/>
                  </a:lnTo>
                  <a:lnTo>
                    <a:pt x="121688" y="121684"/>
                  </a:lnTo>
                  <a:lnTo>
                    <a:pt x="91274" y="155610"/>
                  </a:lnTo>
                  <a:lnTo>
                    <a:pt x="64684" y="192736"/>
                  </a:lnTo>
                  <a:lnTo>
                    <a:pt x="42229" y="232751"/>
                  </a:lnTo>
                  <a:lnTo>
                    <a:pt x="24221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590801"/>
                  </a:lnTo>
                  <a:lnTo>
                    <a:pt x="2795" y="3639252"/>
                  </a:lnTo>
                  <a:lnTo>
                    <a:pt x="10972" y="3686061"/>
                  </a:lnTo>
                  <a:lnTo>
                    <a:pt x="24221" y="3730918"/>
                  </a:lnTo>
                  <a:lnTo>
                    <a:pt x="42229" y="3773509"/>
                  </a:lnTo>
                  <a:lnTo>
                    <a:pt x="64684" y="3813524"/>
                  </a:lnTo>
                  <a:lnTo>
                    <a:pt x="91274" y="3850650"/>
                  </a:lnTo>
                  <a:lnTo>
                    <a:pt x="121688" y="3884576"/>
                  </a:lnTo>
                  <a:lnTo>
                    <a:pt x="155614" y="3914990"/>
                  </a:lnTo>
                  <a:lnTo>
                    <a:pt x="192741" y="3941581"/>
                  </a:lnTo>
                  <a:lnTo>
                    <a:pt x="232755" y="3964036"/>
                  </a:lnTo>
                  <a:lnTo>
                    <a:pt x="275347" y="3982043"/>
                  </a:lnTo>
                  <a:lnTo>
                    <a:pt x="320203" y="3995292"/>
                  </a:lnTo>
                  <a:lnTo>
                    <a:pt x="367013" y="4003470"/>
                  </a:lnTo>
                  <a:lnTo>
                    <a:pt x="415463" y="4006265"/>
                  </a:lnTo>
                  <a:lnTo>
                    <a:pt x="3310925" y="4006265"/>
                  </a:lnTo>
                  <a:lnTo>
                    <a:pt x="3359378" y="4003470"/>
                  </a:lnTo>
                  <a:lnTo>
                    <a:pt x="3406188" y="3995292"/>
                  </a:lnTo>
                  <a:lnTo>
                    <a:pt x="3451046" y="3982043"/>
                  </a:lnTo>
                  <a:lnTo>
                    <a:pt x="3493637" y="3964036"/>
                  </a:lnTo>
                  <a:lnTo>
                    <a:pt x="3533652" y="3941581"/>
                  </a:lnTo>
                  <a:lnTo>
                    <a:pt x="3570778" y="3914990"/>
                  </a:lnTo>
                  <a:lnTo>
                    <a:pt x="3604704" y="3884576"/>
                  </a:lnTo>
                  <a:lnTo>
                    <a:pt x="3635117" y="3850650"/>
                  </a:lnTo>
                  <a:lnTo>
                    <a:pt x="3661707" y="3813524"/>
                  </a:lnTo>
                  <a:lnTo>
                    <a:pt x="3684161" y="3773509"/>
                  </a:lnTo>
                  <a:lnTo>
                    <a:pt x="3702168" y="3730918"/>
                  </a:lnTo>
                  <a:lnTo>
                    <a:pt x="3715416" y="3686061"/>
                  </a:lnTo>
                  <a:lnTo>
                    <a:pt x="3723594" y="3639252"/>
                  </a:lnTo>
                  <a:lnTo>
                    <a:pt x="3726389" y="3590801"/>
                  </a:lnTo>
                  <a:lnTo>
                    <a:pt x="3726389" y="415463"/>
                  </a:lnTo>
                  <a:lnTo>
                    <a:pt x="3723594" y="367011"/>
                  </a:lnTo>
                  <a:lnTo>
                    <a:pt x="3715416" y="320200"/>
                  </a:lnTo>
                  <a:lnTo>
                    <a:pt x="3702168" y="275343"/>
                  </a:lnTo>
                  <a:lnTo>
                    <a:pt x="3684161" y="232751"/>
                  </a:lnTo>
                  <a:lnTo>
                    <a:pt x="3661707" y="192736"/>
                  </a:lnTo>
                  <a:lnTo>
                    <a:pt x="3635117" y="155610"/>
                  </a:lnTo>
                  <a:lnTo>
                    <a:pt x="3604704" y="121684"/>
                  </a:lnTo>
                  <a:lnTo>
                    <a:pt x="3570778" y="91271"/>
                  </a:lnTo>
                  <a:lnTo>
                    <a:pt x="3533652" y="64681"/>
                  </a:lnTo>
                  <a:lnTo>
                    <a:pt x="3493637" y="42227"/>
                  </a:lnTo>
                  <a:lnTo>
                    <a:pt x="3451046" y="24220"/>
                  </a:lnTo>
                  <a:lnTo>
                    <a:pt x="3406188" y="10972"/>
                  </a:lnTo>
                  <a:lnTo>
                    <a:pt x="3359378" y="2795"/>
                  </a:lnTo>
                  <a:lnTo>
                    <a:pt x="3310925" y="0"/>
                  </a:lnTo>
                  <a:close/>
                </a:path>
              </a:pathLst>
            </a:custGeom>
            <a:solidFill>
              <a:srgbClr val="6C6D70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26922" y="4296253"/>
              <a:ext cx="3787775" cy="4091304"/>
            </a:xfrm>
            <a:custGeom>
              <a:avLst/>
              <a:gdLst/>
              <a:ahLst/>
              <a:cxnLst/>
              <a:rect l="l" t="t" r="r" b="b"/>
              <a:pathLst>
                <a:path w="3787775" h="4091304">
                  <a:moveTo>
                    <a:pt x="3371761" y="0"/>
                  </a:moveTo>
                  <a:lnTo>
                    <a:pt x="415463" y="0"/>
                  </a:lnTo>
                  <a:lnTo>
                    <a:pt x="367011" y="2795"/>
                  </a:lnTo>
                  <a:lnTo>
                    <a:pt x="320200" y="10972"/>
                  </a:lnTo>
                  <a:lnTo>
                    <a:pt x="275343" y="24220"/>
                  </a:lnTo>
                  <a:lnTo>
                    <a:pt x="232751" y="42227"/>
                  </a:lnTo>
                  <a:lnTo>
                    <a:pt x="192736" y="64681"/>
                  </a:lnTo>
                  <a:lnTo>
                    <a:pt x="155610" y="91271"/>
                  </a:lnTo>
                  <a:lnTo>
                    <a:pt x="121684" y="121684"/>
                  </a:lnTo>
                  <a:lnTo>
                    <a:pt x="91271" y="155610"/>
                  </a:lnTo>
                  <a:lnTo>
                    <a:pt x="64681" y="192736"/>
                  </a:lnTo>
                  <a:lnTo>
                    <a:pt x="42227" y="232751"/>
                  </a:lnTo>
                  <a:lnTo>
                    <a:pt x="24220" y="275343"/>
                  </a:lnTo>
                  <a:lnTo>
                    <a:pt x="10972" y="320200"/>
                  </a:lnTo>
                  <a:lnTo>
                    <a:pt x="2795" y="367011"/>
                  </a:lnTo>
                  <a:lnTo>
                    <a:pt x="0" y="415463"/>
                  </a:lnTo>
                  <a:lnTo>
                    <a:pt x="0" y="3675458"/>
                  </a:lnTo>
                  <a:lnTo>
                    <a:pt x="2795" y="3723909"/>
                  </a:lnTo>
                  <a:lnTo>
                    <a:pt x="10972" y="3770718"/>
                  </a:lnTo>
                  <a:lnTo>
                    <a:pt x="24220" y="3815575"/>
                  </a:lnTo>
                  <a:lnTo>
                    <a:pt x="42227" y="3858166"/>
                  </a:lnTo>
                  <a:lnTo>
                    <a:pt x="64681" y="3898181"/>
                  </a:lnTo>
                  <a:lnTo>
                    <a:pt x="91271" y="3935307"/>
                  </a:lnTo>
                  <a:lnTo>
                    <a:pt x="121684" y="3969233"/>
                  </a:lnTo>
                  <a:lnTo>
                    <a:pt x="155610" y="3999648"/>
                  </a:lnTo>
                  <a:lnTo>
                    <a:pt x="192736" y="4026238"/>
                  </a:lnTo>
                  <a:lnTo>
                    <a:pt x="232751" y="4048693"/>
                  </a:lnTo>
                  <a:lnTo>
                    <a:pt x="275343" y="4066700"/>
                  </a:lnTo>
                  <a:lnTo>
                    <a:pt x="320200" y="4079949"/>
                  </a:lnTo>
                  <a:lnTo>
                    <a:pt x="367011" y="4088127"/>
                  </a:lnTo>
                  <a:lnTo>
                    <a:pt x="415463" y="4090922"/>
                  </a:lnTo>
                  <a:lnTo>
                    <a:pt x="3371761" y="4090922"/>
                  </a:lnTo>
                  <a:lnTo>
                    <a:pt x="3420213" y="4088127"/>
                  </a:lnTo>
                  <a:lnTo>
                    <a:pt x="3467024" y="4079949"/>
                  </a:lnTo>
                  <a:lnTo>
                    <a:pt x="3511881" y="4066700"/>
                  </a:lnTo>
                  <a:lnTo>
                    <a:pt x="3554473" y="4048693"/>
                  </a:lnTo>
                  <a:lnTo>
                    <a:pt x="3594488" y="4026238"/>
                  </a:lnTo>
                  <a:lnTo>
                    <a:pt x="3631614" y="3999648"/>
                  </a:lnTo>
                  <a:lnTo>
                    <a:pt x="3665540" y="3969233"/>
                  </a:lnTo>
                  <a:lnTo>
                    <a:pt x="3695953" y="3935307"/>
                  </a:lnTo>
                  <a:lnTo>
                    <a:pt x="3722543" y="3898181"/>
                  </a:lnTo>
                  <a:lnTo>
                    <a:pt x="3744997" y="3858166"/>
                  </a:lnTo>
                  <a:lnTo>
                    <a:pt x="3763004" y="3815575"/>
                  </a:lnTo>
                  <a:lnTo>
                    <a:pt x="3776252" y="3770718"/>
                  </a:lnTo>
                  <a:lnTo>
                    <a:pt x="3784429" y="3723909"/>
                  </a:lnTo>
                  <a:lnTo>
                    <a:pt x="3787224" y="3675458"/>
                  </a:lnTo>
                  <a:lnTo>
                    <a:pt x="3787224" y="415463"/>
                  </a:lnTo>
                  <a:lnTo>
                    <a:pt x="3784429" y="367011"/>
                  </a:lnTo>
                  <a:lnTo>
                    <a:pt x="3776252" y="320200"/>
                  </a:lnTo>
                  <a:lnTo>
                    <a:pt x="3763004" y="275343"/>
                  </a:lnTo>
                  <a:lnTo>
                    <a:pt x="3744997" y="232751"/>
                  </a:lnTo>
                  <a:lnTo>
                    <a:pt x="3722543" y="192736"/>
                  </a:lnTo>
                  <a:lnTo>
                    <a:pt x="3695953" y="155610"/>
                  </a:lnTo>
                  <a:lnTo>
                    <a:pt x="3665540" y="121684"/>
                  </a:lnTo>
                  <a:lnTo>
                    <a:pt x="3631614" y="91271"/>
                  </a:lnTo>
                  <a:lnTo>
                    <a:pt x="3594488" y="64681"/>
                  </a:lnTo>
                  <a:lnTo>
                    <a:pt x="3554473" y="42227"/>
                  </a:lnTo>
                  <a:lnTo>
                    <a:pt x="3511881" y="24220"/>
                  </a:lnTo>
                  <a:lnTo>
                    <a:pt x="3467024" y="10972"/>
                  </a:lnTo>
                  <a:lnTo>
                    <a:pt x="3420213" y="2795"/>
                  </a:lnTo>
                  <a:lnTo>
                    <a:pt x="33717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918026" y="6173835"/>
              <a:ext cx="4405630" cy="2522855"/>
            </a:xfrm>
            <a:custGeom>
              <a:avLst/>
              <a:gdLst/>
              <a:ahLst/>
              <a:cxnLst/>
              <a:rect l="l" t="t" r="r" b="b"/>
              <a:pathLst>
                <a:path w="4405630" h="2522854">
                  <a:moveTo>
                    <a:pt x="0" y="0"/>
                  </a:moveTo>
                  <a:lnTo>
                    <a:pt x="0" y="1797484"/>
                  </a:lnTo>
                  <a:lnTo>
                    <a:pt x="1544" y="1845065"/>
                  </a:lnTo>
                  <a:lnTo>
                    <a:pt x="6114" y="1891834"/>
                  </a:lnTo>
                  <a:lnTo>
                    <a:pt x="13612" y="1937696"/>
                  </a:lnTo>
                  <a:lnTo>
                    <a:pt x="23942" y="1982554"/>
                  </a:lnTo>
                  <a:lnTo>
                    <a:pt x="37009" y="2026312"/>
                  </a:lnTo>
                  <a:lnTo>
                    <a:pt x="52716" y="2068873"/>
                  </a:lnTo>
                  <a:lnTo>
                    <a:pt x="70967" y="2110142"/>
                  </a:lnTo>
                  <a:lnTo>
                    <a:pt x="91665" y="2150022"/>
                  </a:lnTo>
                  <a:lnTo>
                    <a:pt x="114714" y="2188416"/>
                  </a:lnTo>
                  <a:lnTo>
                    <a:pt x="140019" y="2225230"/>
                  </a:lnTo>
                  <a:lnTo>
                    <a:pt x="167482" y="2260366"/>
                  </a:lnTo>
                  <a:lnTo>
                    <a:pt x="197008" y="2293727"/>
                  </a:lnTo>
                  <a:lnTo>
                    <a:pt x="228500" y="2325219"/>
                  </a:lnTo>
                  <a:lnTo>
                    <a:pt x="261862" y="2354745"/>
                  </a:lnTo>
                  <a:lnTo>
                    <a:pt x="296998" y="2382208"/>
                  </a:lnTo>
                  <a:lnTo>
                    <a:pt x="333812" y="2407512"/>
                  </a:lnTo>
                  <a:lnTo>
                    <a:pt x="372207" y="2430562"/>
                  </a:lnTo>
                  <a:lnTo>
                    <a:pt x="412088" y="2451260"/>
                  </a:lnTo>
                  <a:lnTo>
                    <a:pt x="453357" y="2469510"/>
                  </a:lnTo>
                  <a:lnTo>
                    <a:pt x="495919" y="2485217"/>
                  </a:lnTo>
                  <a:lnTo>
                    <a:pt x="539678" y="2498284"/>
                  </a:lnTo>
                  <a:lnTo>
                    <a:pt x="584537" y="2508614"/>
                  </a:lnTo>
                  <a:lnTo>
                    <a:pt x="630400" y="2516112"/>
                  </a:lnTo>
                  <a:lnTo>
                    <a:pt x="677170" y="2520682"/>
                  </a:lnTo>
                  <a:lnTo>
                    <a:pt x="724752" y="2522226"/>
                  </a:lnTo>
                  <a:lnTo>
                    <a:pt x="3680264" y="2522226"/>
                  </a:lnTo>
                  <a:lnTo>
                    <a:pt x="3727846" y="2520682"/>
                  </a:lnTo>
                  <a:lnTo>
                    <a:pt x="3774617" y="2516112"/>
                  </a:lnTo>
                  <a:lnTo>
                    <a:pt x="3820480" y="2508614"/>
                  </a:lnTo>
                  <a:lnTo>
                    <a:pt x="3865338" y="2498284"/>
                  </a:lnTo>
                  <a:lnTo>
                    <a:pt x="3909096" y="2485217"/>
                  </a:lnTo>
                  <a:lnTo>
                    <a:pt x="3951658" y="2469510"/>
                  </a:lnTo>
                  <a:lnTo>
                    <a:pt x="3992927" y="2451260"/>
                  </a:lnTo>
                  <a:lnTo>
                    <a:pt x="4032807" y="2430562"/>
                  </a:lnTo>
                  <a:lnTo>
                    <a:pt x="4071201" y="2407512"/>
                  </a:lnTo>
                  <a:lnTo>
                    <a:pt x="4108015" y="2382208"/>
                  </a:lnTo>
                  <a:lnTo>
                    <a:pt x="4143150" y="2354745"/>
                  </a:lnTo>
                  <a:lnTo>
                    <a:pt x="4176512" y="2325219"/>
                  </a:lnTo>
                  <a:lnTo>
                    <a:pt x="4208004" y="2293727"/>
                  </a:lnTo>
                  <a:lnTo>
                    <a:pt x="4237529" y="2260366"/>
                  </a:lnTo>
                  <a:lnTo>
                    <a:pt x="4264991" y="2225230"/>
                  </a:lnTo>
                  <a:lnTo>
                    <a:pt x="4290295" y="2188416"/>
                  </a:lnTo>
                  <a:lnTo>
                    <a:pt x="4313344" y="2150022"/>
                  </a:lnTo>
                  <a:lnTo>
                    <a:pt x="4334042" y="2110142"/>
                  </a:lnTo>
                  <a:lnTo>
                    <a:pt x="4352292" y="2068873"/>
                  </a:lnTo>
                  <a:lnTo>
                    <a:pt x="4367998" y="2026312"/>
                  </a:lnTo>
                  <a:lnTo>
                    <a:pt x="4381065" y="1982554"/>
                  </a:lnTo>
                  <a:lnTo>
                    <a:pt x="4391395" y="1937696"/>
                  </a:lnTo>
                  <a:lnTo>
                    <a:pt x="4398893" y="1891834"/>
                  </a:lnTo>
                  <a:lnTo>
                    <a:pt x="4403462" y="1845065"/>
                  </a:lnTo>
                  <a:lnTo>
                    <a:pt x="4405007" y="1797484"/>
                  </a:lnTo>
                  <a:lnTo>
                    <a:pt x="4405007" y="1326032"/>
                  </a:lnTo>
                  <a:lnTo>
                    <a:pt x="4397290" y="1325519"/>
                  </a:lnTo>
                  <a:lnTo>
                    <a:pt x="4379224" y="1330080"/>
                  </a:lnTo>
                  <a:lnTo>
                    <a:pt x="4361066" y="1334290"/>
                  </a:lnTo>
                  <a:lnTo>
                    <a:pt x="4342805" y="1338125"/>
                  </a:lnTo>
                  <a:lnTo>
                    <a:pt x="4324433" y="1341561"/>
                  </a:lnTo>
                  <a:lnTo>
                    <a:pt x="4324433" y="1797484"/>
                  </a:lnTo>
                  <a:lnTo>
                    <a:pt x="4322663" y="1845488"/>
                  </a:lnTo>
                  <a:lnTo>
                    <a:pt x="4317436" y="1892546"/>
                  </a:lnTo>
                  <a:lnTo>
                    <a:pt x="4308878" y="1938532"/>
                  </a:lnTo>
                  <a:lnTo>
                    <a:pt x="4297113" y="1983320"/>
                  </a:lnTo>
                  <a:lnTo>
                    <a:pt x="4282269" y="2026785"/>
                  </a:lnTo>
                  <a:lnTo>
                    <a:pt x="4264470" y="2068802"/>
                  </a:lnTo>
                  <a:lnTo>
                    <a:pt x="4243842" y="2109245"/>
                  </a:lnTo>
                  <a:lnTo>
                    <a:pt x="4220509" y="2147988"/>
                  </a:lnTo>
                  <a:lnTo>
                    <a:pt x="4194599" y="2184907"/>
                  </a:lnTo>
                  <a:lnTo>
                    <a:pt x="4166236" y="2219874"/>
                  </a:lnTo>
                  <a:lnTo>
                    <a:pt x="4135546" y="2252766"/>
                  </a:lnTo>
                  <a:lnTo>
                    <a:pt x="4102655" y="2283456"/>
                  </a:lnTo>
                  <a:lnTo>
                    <a:pt x="4067687" y="2311819"/>
                  </a:lnTo>
                  <a:lnTo>
                    <a:pt x="4030769" y="2337729"/>
                  </a:lnTo>
                  <a:lnTo>
                    <a:pt x="3992025" y="2361061"/>
                  </a:lnTo>
                  <a:lnTo>
                    <a:pt x="3951583" y="2381690"/>
                  </a:lnTo>
                  <a:lnTo>
                    <a:pt x="3909566" y="2399489"/>
                  </a:lnTo>
                  <a:lnTo>
                    <a:pt x="3866100" y="2414333"/>
                  </a:lnTo>
                  <a:lnTo>
                    <a:pt x="3821312" y="2426097"/>
                  </a:lnTo>
                  <a:lnTo>
                    <a:pt x="3775326" y="2434656"/>
                  </a:lnTo>
                  <a:lnTo>
                    <a:pt x="3728269" y="2439883"/>
                  </a:lnTo>
                  <a:lnTo>
                    <a:pt x="3680264" y="2441653"/>
                  </a:lnTo>
                  <a:lnTo>
                    <a:pt x="724752" y="2441653"/>
                  </a:lnTo>
                  <a:lnTo>
                    <a:pt x="676748" y="2439883"/>
                  </a:lnTo>
                  <a:lnTo>
                    <a:pt x="629691" y="2434656"/>
                  </a:lnTo>
                  <a:lnTo>
                    <a:pt x="583705" y="2426097"/>
                  </a:lnTo>
                  <a:lnTo>
                    <a:pt x="538916" y="2414333"/>
                  </a:lnTo>
                  <a:lnTo>
                    <a:pt x="495451" y="2399489"/>
                  </a:lnTo>
                  <a:lnTo>
                    <a:pt x="453434" y="2381690"/>
                  </a:lnTo>
                  <a:lnTo>
                    <a:pt x="412991" y="2361061"/>
                  </a:lnTo>
                  <a:lnTo>
                    <a:pt x="374248" y="2337729"/>
                  </a:lnTo>
                  <a:lnTo>
                    <a:pt x="337330" y="2311819"/>
                  </a:lnTo>
                  <a:lnTo>
                    <a:pt x="302362" y="2283456"/>
                  </a:lnTo>
                  <a:lnTo>
                    <a:pt x="269470" y="2252766"/>
                  </a:lnTo>
                  <a:lnTo>
                    <a:pt x="238780" y="2219874"/>
                  </a:lnTo>
                  <a:lnTo>
                    <a:pt x="210417" y="2184907"/>
                  </a:lnTo>
                  <a:lnTo>
                    <a:pt x="184507" y="2147988"/>
                  </a:lnTo>
                  <a:lnTo>
                    <a:pt x="161175" y="2109245"/>
                  </a:lnTo>
                  <a:lnTo>
                    <a:pt x="140547" y="2068802"/>
                  </a:lnTo>
                  <a:lnTo>
                    <a:pt x="122748" y="2026785"/>
                  </a:lnTo>
                  <a:lnTo>
                    <a:pt x="107903" y="1983320"/>
                  </a:lnTo>
                  <a:lnTo>
                    <a:pt x="96139" y="1938532"/>
                  </a:lnTo>
                  <a:lnTo>
                    <a:pt x="87581" y="1892546"/>
                  </a:lnTo>
                  <a:lnTo>
                    <a:pt x="82354" y="1845488"/>
                  </a:lnTo>
                  <a:lnTo>
                    <a:pt x="80583" y="1797484"/>
                  </a:lnTo>
                  <a:lnTo>
                    <a:pt x="80583" y="62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543328" y="8236573"/>
              <a:ext cx="49530" cy="27305"/>
            </a:xfrm>
            <a:custGeom>
              <a:avLst/>
              <a:gdLst/>
              <a:ahLst/>
              <a:cxnLst/>
              <a:rect l="l" t="t" r="r" b="b"/>
              <a:pathLst>
                <a:path w="49530" h="27304">
                  <a:moveTo>
                    <a:pt x="21046" y="0"/>
                  </a:moveTo>
                  <a:lnTo>
                    <a:pt x="15924" y="7028"/>
                  </a:lnTo>
                  <a:lnTo>
                    <a:pt x="10707" y="13915"/>
                  </a:lnTo>
                  <a:lnTo>
                    <a:pt x="5398" y="20661"/>
                  </a:lnTo>
                  <a:lnTo>
                    <a:pt x="0" y="27266"/>
                  </a:lnTo>
                  <a:lnTo>
                    <a:pt x="49370" y="27266"/>
                  </a:lnTo>
                  <a:lnTo>
                    <a:pt x="42068" y="20688"/>
                  </a:lnTo>
                  <a:lnTo>
                    <a:pt x="34929" y="13931"/>
                  </a:lnTo>
                  <a:lnTo>
                    <a:pt x="27929" y="7025"/>
                  </a:lnTo>
                  <a:lnTo>
                    <a:pt x="21046" y="0"/>
                  </a:lnTo>
                  <a:close/>
                </a:path>
              </a:pathLst>
            </a:custGeom>
            <a:solidFill>
              <a:srgbClr val="299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918018" y="4608290"/>
              <a:ext cx="4494530" cy="3087370"/>
            </a:xfrm>
            <a:custGeom>
              <a:avLst/>
              <a:gdLst/>
              <a:ahLst/>
              <a:cxnLst/>
              <a:rect l="l" t="t" r="r" b="b"/>
              <a:pathLst>
                <a:path w="4494530" h="3087370">
                  <a:moveTo>
                    <a:pt x="1224229" y="40284"/>
                  </a:moveTo>
                  <a:lnTo>
                    <a:pt x="1221054" y="24599"/>
                  </a:lnTo>
                  <a:lnTo>
                    <a:pt x="1212430" y="11798"/>
                  </a:lnTo>
                  <a:lnTo>
                    <a:pt x="1199616" y="3162"/>
                  </a:lnTo>
                  <a:lnTo>
                    <a:pt x="1183932" y="0"/>
                  </a:lnTo>
                  <a:lnTo>
                    <a:pt x="724750" y="0"/>
                  </a:lnTo>
                  <a:lnTo>
                    <a:pt x="677176" y="1549"/>
                  </a:lnTo>
                  <a:lnTo>
                    <a:pt x="630402" y="6108"/>
                  </a:lnTo>
                  <a:lnTo>
                    <a:pt x="584542" y="13614"/>
                  </a:lnTo>
                  <a:lnTo>
                    <a:pt x="539686" y="23939"/>
                  </a:lnTo>
                  <a:lnTo>
                    <a:pt x="495922" y="37007"/>
                  </a:lnTo>
                  <a:lnTo>
                    <a:pt x="453364" y="52717"/>
                  </a:lnTo>
                  <a:lnTo>
                    <a:pt x="412089" y="70967"/>
                  </a:lnTo>
                  <a:lnTo>
                    <a:pt x="372211" y="91668"/>
                  </a:lnTo>
                  <a:lnTo>
                    <a:pt x="333819" y="114719"/>
                  </a:lnTo>
                  <a:lnTo>
                    <a:pt x="297002" y="140017"/>
                  </a:lnTo>
                  <a:lnTo>
                    <a:pt x="261861" y="167474"/>
                  </a:lnTo>
                  <a:lnTo>
                    <a:pt x="228498" y="197002"/>
                  </a:lnTo>
                  <a:lnTo>
                    <a:pt x="197015" y="228498"/>
                  </a:lnTo>
                  <a:lnTo>
                    <a:pt x="167487" y="261861"/>
                  </a:lnTo>
                  <a:lnTo>
                    <a:pt x="140017" y="296989"/>
                  </a:lnTo>
                  <a:lnTo>
                    <a:pt x="114719" y="333806"/>
                  </a:lnTo>
                  <a:lnTo>
                    <a:pt x="91668" y="372198"/>
                  </a:lnTo>
                  <a:lnTo>
                    <a:pt x="70967" y="412089"/>
                  </a:lnTo>
                  <a:lnTo>
                    <a:pt x="52717" y="453351"/>
                  </a:lnTo>
                  <a:lnTo>
                    <a:pt x="37007" y="495909"/>
                  </a:lnTo>
                  <a:lnTo>
                    <a:pt x="23939" y="539673"/>
                  </a:lnTo>
                  <a:lnTo>
                    <a:pt x="13614" y="584530"/>
                  </a:lnTo>
                  <a:lnTo>
                    <a:pt x="6121" y="630389"/>
                  </a:lnTo>
                  <a:lnTo>
                    <a:pt x="1549" y="677164"/>
                  </a:lnTo>
                  <a:lnTo>
                    <a:pt x="0" y="724738"/>
                  </a:lnTo>
                  <a:lnTo>
                    <a:pt x="0" y="2677744"/>
                  </a:lnTo>
                  <a:lnTo>
                    <a:pt x="18973" y="2663063"/>
                  </a:lnTo>
                  <a:lnTo>
                    <a:pt x="38773" y="2649321"/>
                  </a:lnTo>
                  <a:lnTo>
                    <a:pt x="59334" y="2636545"/>
                  </a:lnTo>
                  <a:lnTo>
                    <a:pt x="80581" y="2624772"/>
                  </a:lnTo>
                  <a:lnTo>
                    <a:pt x="80581" y="724738"/>
                  </a:lnTo>
                  <a:lnTo>
                    <a:pt x="82359" y="676732"/>
                  </a:lnTo>
                  <a:lnTo>
                    <a:pt x="87579" y="629678"/>
                  </a:lnTo>
                  <a:lnTo>
                    <a:pt x="96139" y="583692"/>
                  </a:lnTo>
                  <a:lnTo>
                    <a:pt x="107911" y="538899"/>
                  </a:lnTo>
                  <a:lnTo>
                    <a:pt x="122745" y="495439"/>
                  </a:lnTo>
                  <a:lnTo>
                    <a:pt x="140550" y="453428"/>
                  </a:lnTo>
                  <a:lnTo>
                    <a:pt x="161175" y="412978"/>
                  </a:lnTo>
                  <a:lnTo>
                    <a:pt x="184505" y="374230"/>
                  </a:lnTo>
                  <a:lnTo>
                    <a:pt x="210426" y="337324"/>
                  </a:lnTo>
                  <a:lnTo>
                    <a:pt x="238785" y="302348"/>
                  </a:lnTo>
                  <a:lnTo>
                    <a:pt x="269468" y="269455"/>
                  </a:lnTo>
                  <a:lnTo>
                    <a:pt x="302361" y="238772"/>
                  </a:lnTo>
                  <a:lnTo>
                    <a:pt x="337337" y="210400"/>
                  </a:lnTo>
                  <a:lnTo>
                    <a:pt x="374256" y="184492"/>
                  </a:lnTo>
                  <a:lnTo>
                    <a:pt x="412991" y="161163"/>
                  </a:lnTo>
                  <a:lnTo>
                    <a:pt x="453440" y="140538"/>
                  </a:lnTo>
                  <a:lnTo>
                    <a:pt x="495452" y="122732"/>
                  </a:lnTo>
                  <a:lnTo>
                    <a:pt x="538924" y="107886"/>
                  </a:lnTo>
                  <a:lnTo>
                    <a:pt x="583704" y="96126"/>
                  </a:lnTo>
                  <a:lnTo>
                    <a:pt x="629691" y="87566"/>
                  </a:lnTo>
                  <a:lnTo>
                    <a:pt x="676744" y="82346"/>
                  </a:lnTo>
                  <a:lnTo>
                    <a:pt x="724750" y="80568"/>
                  </a:lnTo>
                  <a:lnTo>
                    <a:pt x="1183932" y="80568"/>
                  </a:lnTo>
                  <a:lnTo>
                    <a:pt x="1199616" y="77406"/>
                  </a:lnTo>
                  <a:lnTo>
                    <a:pt x="1212430" y="68770"/>
                  </a:lnTo>
                  <a:lnTo>
                    <a:pt x="1221054" y="55968"/>
                  </a:lnTo>
                  <a:lnTo>
                    <a:pt x="1224229" y="40284"/>
                  </a:lnTo>
                  <a:close/>
                </a:path>
                <a:path w="4494530" h="3087370">
                  <a:moveTo>
                    <a:pt x="4493920" y="1301826"/>
                  </a:moveTo>
                  <a:lnTo>
                    <a:pt x="4490580" y="1285240"/>
                  </a:lnTo>
                  <a:lnTo>
                    <a:pt x="4481449" y="1271701"/>
                  </a:lnTo>
                  <a:lnTo>
                    <a:pt x="4467911" y="1262570"/>
                  </a:lnTo>
                  <a:lnTo>
                    <a:pt x="4451324" y="1259217"/>
                  </a:lnTo>
                  <a:lnTo>
                    <a:pt x="4273410" y="1259217"/>
                  </a:lnTo>
                  <a:lnTo>
                    <a:pt x="4256837" y="1262570"/>
                  </a:lnTo>
                  <a:lnTo>
                    <a:pt x="4243298" y="1271701"/>
                  </a:lnTo>
                  <a:lnTo>
                    <a:pt x="4234167" y="1285240"/>
                  </a:lnTo>
                  <a:lnTo>
                    <a:pt x="4230814" y="1301826"/>
                  </a:lnTo>
                  <a:lnTo>
                    <a:pt x="4230814" y="1482001"/>
                  </a:lnTo>
                  <a:lnTo>
                    <a:pt x="4234167" y="1498587"/>
                  </a:lnTo>
                  <a:lnTo>
                    <a:pt x="4243298" y="1512125"/>
                  </a:lnTo>
                  <a:lnTo>
                    <a:pt x="4256837" y="1521256"/>
                  </a:lnTo>
                  <a:lnTo>
                    <a:pt x="4273410" y="1524596"/>
                  </a:lnTo>
                  <a:lnTo>
                    <a:pt x="4315041" y="1524596"/>
                  </a:lnTo>
                  <a:lnTo>
                    <a:pt x="4324439" y="1529562"/>
                  </a:lnTo>
                  <a:lnTo>
                    <a:pt x="4324439" y="2930817"/>
                  </a:lnTo>
                  <a:lnTo>
                    <a:pt x="4324248" y="2945574"/>
                  </a:lnTo>
                  <a:lnTo>
                    <a:pt x="4323702" y="2960255"/>
                  </a:lnTo>
                  <a:lnTo>
                    <a:pt x="4322826" y="2974848"/>
                  </a:lnTo>
                  <a:lnTo>
                    <a:pt x="4321657" y="2989351"/>
                  </a:lnTo>
                  <a:lnTo>
                    <a:pt x="4340314" y="3012148"/>
                  </a:lnTo>
                  <a:lnTo>
                    <a:pt x="4357586" y="3036087"/>
                  </a:lnTo>
                  <a:lnTo>
                    <a:pt x="4373435" y="3061106"/>
                  </a:lnTo>
                  <a:lnTo>
                    <a:pt x="4387850" y="3087128"/>
                  </a:lnTo>
                  <a:lnTo>
                    <a:pt x="4395228" y="3049003"/>
                  </a:lnTo>
                  <a:lnTo>
                    <a:pt x="4400601" y="3010204"/>
                  </a:lnTo>
                  <a:lnTo>
                    <a:pt x="4403903" y="2970796"/>
                  </a:lnTo>
                  <a:lnTo>
                    <a:pt x="4405020" y="2930817"/>
                  </a:lnTo>
                  <a:lnTo>
                    <a:pt x="4405020" y="1529562"/>
                  </a:lnTo>
                  <a:lnTo>
                    <a:pt x="4414405" y="1524596"/>
                  </a:lnTo>
                  <a:lnTo>
                    <a:pt x="4451324" y="1524596"/>
                  </a:lnTo>
                  <a:lnTo>
                    <a:pt x="4467911" y="1521256"/>
                  </a:lnTo>
                  <a:lnTo>
                    <a:pt x="4481449" y="1512125"/>
                  </a:lnTo>
                  <a:lnTo>
                    <a:pt x="4490580" y="1498587"/>
                  </a:lnTo>
                  <a:lnTo>
                    <a:pt x="4493920" y="1482001"/>
                  </a:lnTo>
                  <a:lnTo>
                    <a:pt x="4493920" y="1301826"/>
                  </a:lnTo>
                  <a:close/>
                </a:path>
              </a:pathLst>
            </a:custGeom>
            <a:solidFill>
              <a:srgbClr val="54A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3162619" y="547134"/>
            <a:ext cx="13778861" cy="1689398"/>
          </a:xfrm>
          <a:prstGeom prst="rect">
            <a:avLst/>
          </a:prstGeom>
        </p:spPr>
        <p:txBody>
          <a:bodyPr vert="horz" wrap="square" lIns="0" tIns="339560" rIns="0" bIns="0" rtlCol="0" anchor="t">
            <a:spAutoFit/>
          </a:bodyPr>
          <a:lstStyle/>
          <a:p>
            <a:pPr marL="1106805" algn="l"/>
            <a:r>
              <a:rPr lang="en-US" spc="135"/>
              <a:t>The Path to Winning</a:t>
            </a:r>
            <a:endParaRPr lang="en-US" spc="135">
              <a:solidFill>
                <a:srgbClr val="FFFFFF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0909" y="4801387"/>
            <a:ext cx="3356986" cy="3081036"/>
          </a:xfrm>
          <a:prstGeom prst="rect">
            <a:avLst/>
          </a:prstGeom>
        </p:spPr>
        <p:txBody>
          <a:bodyPr vert="horz" wrap="square" lIns="0" tIns="57150" rIns="0" bIns="0" rtlCol="0" anchor="t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3200" b="1" spc="55" dirty="0">
                <a:solidFill>
                  <a:srgbClr val="005ED2"/>
                </a:solidFill>
                <a:latin typeface="Raleway Medium"/>
                <a:cs typeface="Raleway Medium"/>
              </a:rPr>
              <a:t>Get</a:t>
            </a:r>
            <a:r>
              <a:rPr lang="en-US" sz="3200" b="1" spc="-30" dirty="0">
                <a:solidFill>
                  <a:srgbClr val="005ED2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70" dirty="0">
                <a:solidFill>
                  <a:srgbClr val="005ED2"/>
                </a:solidFill>
                <a:latin typeface="Raleway Medium"/>
                <a:cs typeface="Raleway Medium"/>
              </a:rPr>
              <a:t>the</a:t>
            </a:r>
            <a:r>
              <a:rPr lang="en-US" sz="3200" b="1" spc="-25" dirty="0">
                <a:solidFill>
                  <a:srgbClr val="005ED2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45" dirty="0">
                <a:solidFill>
                  <a:srgbClr val="005ED2"/>
                </a:solidFill>
                <a:latin typeface="Raleway Medium"/>
                <a:cs typeface="Raleway Medium"/>
              </a:rPr>
              <a:t>technology </a:t>
            </a:r>
            <a:r>
              <a:rPr lang="en-US" sz="3200" b="1" spc="60" dirty="0">
                <a:solidFill>
                  <a:srgbClr val="005ED2"/>
                </a:solidFill>
                <a:latin typeface="Raleway Medium"/>
                <a:cs typeface="Raleway Medium"/>
              </a:rPr>
              <a:t>right</a:t>
            </a:r>
            <a:r>
              <a:rPr lang="en-US" sz="3200" b="1" spc="60" dirty="0">
                <a:solidFill>
                  <a:srgbClr val="5A595C"/>
                </a:solidFill>
                <a:latin typeface="Raleway Medium"/>
                <a:cs typeface="Raleway Medium"/>
              </a:rPr>
              <a:t>.</a:t>
            </a:r>
          </a:p>
          <a:p>
            <a:pPr algn="ctr">
              <a:spcBef>
                <a:spcPts val="200"/>
              </a:spcBef>
            </a:pPr>
            <a:endParaRPr lang="en-US" sz="3400" b="1" dirty="0">
              <a:latin typeface="Raleway Medium"/>
              <a:cs typeface="Raleway Medium"/>
            </a:endParaRPr>
          </a:p>
          <a:p>
            <a:pPr marL="12700" marR="5080" algn="ctr">
              <a:lnSpc>
                <a:spcPct val="112100"/>
              </a:lnSpc>
              <a:spcBef>
                <a:spcPts val="5"/>
              </a:spcBef>
            </a:pP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Choose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a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scalable,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modern</a:t>
            </a:r>
            <a:r>
              <a:rPr lang="en-US" sz="2200" spc="-2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platform.</a:t>
            </a:r>
            <a:r>
              <a:rPr lang="en-US" sz="2200" spc="-20" dirty="0">
                <a:solidFill>
                  <a:srgbClr val="5A595C"/>
                </a:solidFill>
                <a:latin typeface="Raleway Medium"/>
                <a:cs typeface="Raleway Medium"/>
              </a:rPr>
              <a:t> It’s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your</a:t>
            </a:r>
            <a:r>
              <a:rPr lang="en-US" sz="2200" spc="-6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entry</a:t>
            </a:r>
            <a:r>
              <a:rPr lang="en-US" sz="2200" spc="-7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point</a:t>
            </a:r>
            <a:r>
              <a:rPr lang="en-US" sz="2200" spc="-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—</a:t>
            </a:r>
            <a:r>
              <a:rPr lang="en-US" sz="2200" spc="-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5" dirty="0">
                <a:solidFill>
                  <a:srgbClr val="5A595C"/>
                </a:solidFill>
                <a:latin typeface="Raleway Medium"/>
                <a:cs typeface="Raleway Medium"/>
              </a:rPr>
              <a:t>but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only</a:t>
            </a:r>
            <a:r>
              <a:rPr lang="en-US" sz="2200" spc="-14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your</a:t>
            </a:r>
            <a:r>
              <a:rPr lang="en-US" sz="2200" spc="-6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entry</a:t>
            </a:r>
            <a:r>
              <a:rPr lang="en-US" sz="2200" spc="-7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point.</a:t>
            </a:r>
            <a:endParaRPr lang="en-US" sz="2200" dirty="0">
              <a:latin typeface="Raleway Medium"/>
              <a:cs typeface="Raleway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91225" y="4608290"/>
            <a:ext cx="3396022" cy="3542701"/>
          </a:xfrm>
          <a:prstGeom prst="rect">
            <a:avLst/>
          </a:prstGeom>
        </p:spPr>
        <p:txBody>
          <a:bodyPr vert="horz" wrap="square" lIns="0" tIns="57150" rIns="0" bIns="0" rtlCol="0" anchor="t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3200" b="1" dirty="0">
                <a:solidFill>
                  <a:srgbClr val="54A9D5"/>
                </a:solidFill>
                <a:latin typeface="Raleway Medium"/>
                <a:cs typeface="Raleway Medium"/>
              </a:rPr>
              <a:t>Invest</a:t>
            </a:r>
            <a:r>
              <a:rPr lang="en-US" sz="3200" b="1" spc="120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75" dirty="0">
                <a:solidFill>
                  <a:srgbClr val="54A9D5"/>
                </a:solidFill>
                <a:latin typeface="Raleway Medium"/>
                <a:cs typeface="Raleway Medium"/>
              </a:rPr>
              <a:t>in</a:t>
            </a:r>
            <a:r>
              <a:rPr lang="en-US" sz="3200" b="1" spc="114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55" dirty="0">
                <a:solidFill>
                  <a:srgbClr val="54A9D5"/>
                </a:solidFill>
                <a:latin typeface="Raleway Medium"/>
                <a:cs typeface="Raleway Medium"/>
              </a:rPr>
              <a:t>operational </a:t>
            </a:r>
            <a:r>
              <a:rPr lang="en-US" sz="3200" b="1" spc="-10" dirty="0">
                <a:solidFill>
                  <a:srgbClr val="54A9D5"/>
                </a:solidFill>
                <a:latin typeface="Raleway Medium"/>
                <a:cs typeface="Raleway Medium"/>
              </a:rPr>
              <a:t>excellence.</a:t>
            </a:r>
          </a:p>
          <a:p>
            <a:pPr algn="ctr">
              <a:spcBef>
                <a:spcPts val="200"/>
              </a:spcBef>
            </a:pPr>
            <a:endParaRPr lang="en-US" sz="3200" b="1" dirty="0">
              <a:latin typeface="Raleway Medium"/>
              <a:cs typeface="Raleway Medium"/>
            </a:endParaRPr>
          </a:p>
          <a:p>
            <a:pPr marL="106680" marR="99060" algn="ctr">
              <a:lnSpc>
                <a:spcPct val="112100"/>
              </a:lnSpc>
              <a:spcBef>
                <a:spcPts val="5"/>
              </a:spcBef>
            </a:pP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The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MVNOs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0" dirty="0">
                <a:solidFill>
                  <a:srgbClr val="5A595C"/>
                </a:solidFill>
                <a:latin typeface="Raleway Medium"/>
                <a:cs typeface="Raleway Medium"/>
              </a:rPr>
              <a:t>that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scale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5" dirty="0">
                <a:solidFill>
                  <a:srgbClr val="5A595C"/>
                </a:solidFill>
                <a:latin typeface="Raleway Medium"/>
                <a:cs typeface="Raleway Medium"/>
              </a:rPr>
              <a:t>are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operationally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excellent,</a:t>
            </a:r>
            <a:r>
              <a:rPr lang="en-US" sz="2200" spc="-4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not</a:t>
            </a:r>
            <a:r>
              <a:rPr lang="en-US" sz="2200" spc="-4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0" dirty="0">
                <a:solidFill>
                  <a:srgbClr val="5A595C"/>
                </a:solidFill>
                <a:latin typeface="Raleway Medium"/>
                <a:cs typeface="Raleway Medium"/>
              </a:rPr>
              <a:t>just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technically</a:t>
            </a:r>
            <a:r>
              <a:rPr lang="en-US" sz="2200" spc="-12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capable.</a:t>
            </a:r>
            <a:endParaRPr lang="en-US" sz="2200" dirty="0">
              <a:latin typeface="Raleway Medium"/>
              <a:cs typeface="Raleway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671032" y="4769191"/>
            <a:ext cx="3434772" cy="3081036"/>
          </a:xfrm>
          <a:prstGeom prst="rect">
            <a:avLst/>
          </a:prstGeom>
        </p:spPr>
        <p:txBody>
          <a:bodyPr vert="horz" wrap="square" lIns="0" tIns="57150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b="1" spc="70" dirty="0">
                <a:solidFill>
                  <a:srgbClr val="005ED2"/>
                </a:solidFill>
                <a:latin typeface="Raleway Medium"/>
                <a:cs typeface="Raleway Medium"/>
              </a:rPr>
              <a:t>Build</a:t>
            </a:r>
            <a:r>
              <a:rPr lang="en-US" sz="3200" b="1" spc="-30" dirty="0">
                <a:solidFill>
                  <a:srgbClr val="005ED2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65" dirty="0">
                <a:solidFill>
                  <a:srgbClr val="005ED2"/>
                </a:solidFill>
                <a:latin typeface="Raleway Medium"/>
                <a:cs typeface="Raleway Medium"/>
              </a:rPr>
              <a:t>an</a:t>
            </a:r>
            <a:r>
              <a:rPr lang="en-US" sz="3200" b="1" spc="-25" dirty="0">
                <a:solidFill>
                  <a:srgbClr val="005ED2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-10" dirty="0">
                <a:solidFill>
                  <a:srgbClr val="005ED2"/>
                </a:solidFill>
                <a:latin typeface="Raleway Medium"/>
                <a:cs typeface="Raleway Medium"/>
              </a:rPr>
              <a:t>ecosystem.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endParaRPr lang="en-US" sz="3400" b="1" dirty="0">
              <a:latin typeface="Raleway Medium"/>
              <a:cs typeface="Raleway Medium"/>
            </a:endParaRPr>
          </a:p>
          <a:p>
            <a:pPr marL="12700" marR="5080" indent="-635" algn="ctr">
              <a:lnSpc>
                <a:spcPct val="112100"/>
              </a:lnSpc>
            </a:pP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Go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beyond connectivity.</a:t>
            </a:r>
            <a:r>
              <a:rPr lang="en-US" sz="2200" spc="-5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Financial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services,</a:t>
            </a:r>
            <a:r>
              <a:rPr lang="en-US" sz="2200" spc="-15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VAS,</a:t>
            </a:r>
            <a:r>
              <a:rPr lang="en-US" sz="2200" spc="-7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5" dirty="0">
                <a:solidFill>
                  <a:srgbClr val="5A595C"/>
                </a:solidFill>
                <a:latin typeface="Raleway Medium"/>
                <a:cs typeface="Raleway Medium"/>
              </a:rPr>
              <a:t>and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digital</a:t>
            </a:r>
            <a:r>
              <a:rPr lang="en-US" sz="2200" spc="-9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lifestyle</a:t>
            </a:r>
            <a:r>
              <a:rPr lang="en-US" sz="2200" spc="-1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create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loyalty</a:t>
            </a:r>
            <a:r>
              <a:rPr lang="en-US" sz="2200" spc="-10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and</a:t>
            </a:r>
            <a:r>
              <a:rPr lang="en-US" sz="2200" spc="-3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build ARPU.</a:t>
            </a:r>
            <a:endParaRPr lang="en-US" sz="2200" dirty="0">
              <a:latin typeface="Raleway Medium"/>
              <a:cs typeface="Raleway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624772" y="4730719"/>
            <a:ext cx="3114747" cy="3119508"/>
          </a:xfrm>
          <a:prstGeom prst="rect">
            <a:avLst/>
          </a:prstGeom>
        </p:spPr>
        <p:txBody>
          <a:bodyPr vert="horz" wrap="square" lIns="0" tIns="57150" rIns="0" bIns="0" rtlCol="0" anchor="t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3200" b="1" dirty="0">
                <a:solidFill>
                  <a:srgbClr val="54A9D5"/>
                </a:solidFill>
                <a:latin typeface="Raleway Medium"/>
                <a:cs typeface="Raleway Medium"/>
              </a:rPr>
              <a:t>Choose</a:t>
            </a:r>
            <a:r>
              <a:rPr lang="en-US" sz="3200" b="1" spc="55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70" dirty="0">
                <a:solidFill>
                  <a:srgbClr val="54A9D5"/>
                </a:solidFill>
                <a:latin typeface="Raleway Medium"/>
                <a:cs typeface="Raleway Medium"/>
              </a:rPr>
              <a:t>the</a:t>
            </a:r>
            <a:r>
              <a:rPr lang="en-US" sz="3200" b="1" spc="55" dirty="0">
                <a:solidFill>
                  <a:srgbClr val="54A9D5"/>
                </a:solidFill>
                <a:latin typeface="Raleway Medium"/>
                <a:cs typeface="Raleway Medium"/>
              </a:rPr>
              <a:t> </a:t>
            </a:r>
            <a:r>
              <a:rPr lang="en-US" sz="3200" b="1" spc="70" dirty="0">
                <a:solidFill>
                  <a:srgbClr val="54A9D5"/>
                </a:solidFill>
                <a:latin typeface="Raleway Medium"/>
                <a:cs typeface="Raleway Medium"/>
              </a:rPr>
              <a:t>right </a:t>
            </a:r>
            <a:r>
              <a:rPr lang="en-US" sz="3200" b="1" spc="35" dirty="0">
                <a:solidFill>
                  <a:srgbClr val="54A9D5"/>
                </a:solidFill>
                <a:latin typeface="Raleway Medium"/>
                <a:cs typeface="Raleway Medium"/>
              </a:rPr>
              <a:t>partner.</a:t>
            </a:r>
          </a:p>
          <a:p>
            <a:pPr algn="ctr">
              <a:spcBef>
                <a:spcPts val="450"/>
              </a:spcBef>
            </a:pPr>
            <a:endParaRPr lang="en-US" sz="3400" b="1" dirty="0">
              <a:latin typeface="Raleway Medium"/>
              <a:cs typeface="Raleway Medium"/>
            </a:endParaRPr>
          </a:p>
          <a:p>
            <a:pPr marL="12065" marR="5080" algn="ctr">
              <a:lnSpc>
                <a:spcPct val="112100"/>
              </a:lnSpc>
              <a:spcBef>
                <a:spcPts val="5"/>
              </a:spcBef>
            </a:pP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Let</a:t>
            </a:r>
            <a:r>
              <a:rPr lang="en-US" sz="2200" spc="-9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your</a:t>
            </a:r>
            <a:r>
              <a:rPr lang="en-US" sz="2200" spc="-80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0" dirty="0">
                <a:solidFill>
                  <a:srgbClr val="5A595C"/>
                </a:solidFill>
                <a:latin typeface="Raleway Medium"/>
                <a:cs typeface="Raleway Medium"/>
              </a:rPr>
              <a:t>MVNE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manage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complexity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so</a:t>
            </a:r>
            <a:r>
              <a:rPr lang="en-US" sz="2200" spc="-8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you</a:t>
            </a:r>
            <a:r>
              <a:rPr lang="en-US" sz="2200" spc="-1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can</a:t>
            </a:r>
            <a:r>
              <a:rPr lang="en-US" sz="2200" spc="-1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focus</a:t>
            </a:r>
            <a:r>
              <a:rPr lang="en-US" sz="2200" spc="-1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25" dirty="0">
                <a:solidFill>
                  <a:srgbClr val="5A595C"/>
                </a:solidFill>
                <a:latin typeface="Raleway Medium"/>
                <a:cs typeface="Raleway Medium"/>
              </a:rPr>
              <a:t>on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brand,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customers, </a:t>
            </a:r>
            <a:r>
              <a:rPr lang="en-US" sz="2200" dirty="0">
                <a:solidFill>
                  <a:srgbClr val="5A595C"/>
                </a:solidFill>
                <a:latin typeface="Raleway Medium"/>
                <a:cs typeface="Raleway Medium"/>
              </a:rPr>
              <a:t>and</a:t>
            </a:r>
            <a:r>
              <a:rPr lang="en-US" sz="2200" spc="5" dirty="0">
                <a:solidFill>
                  <a:srgbClr val="5A595C"/>
                </a:solidFill>
                <a:latin typeface="Raleway Medium"/>
                <a:cs typeface="Raleway Medium"/>
              </a:rPr>
              <a:t> </a:t>
            </a:r>
            <a:r>
              <a:rPr lang="en-US" sz="2200" spc="-10" dirty="0">
                <a:solidFill>
                  <a:srgbClr val="5A595C"/>
                </a:solidFill>
                <a:latin typeface="Raleway Medium"/>
                <a:cs typeface="Raleway Medium"/>
              </a:rPr>
              <a:t>growth.</a:t>
            </a:r>
            <a:endParaRPr lang="en-US" sz="2200" dirty="0">
              <a:latin typeface="Raleway Medium"/>
              <a:cs typeface="Raleway Medium"/>
            </a:endParaRPr>
          </a:p>
        </p:txBody>
      </p:sp>
      <p:pic>
        <p:nvPicPr>
          <p:cNvPr id="32" name="Picture 31" descr="A black and white logo with blue and white letters&#10;&#10;AI-generated content may be incorrect.">
            <a:extLst>
              <a:ext uri="{FF2B5EF4-FFF2-40B4-BE49-F238E27FC236}">
                <a16:creationId xmlns:a16="http://schemas.microsoft.com/office/drawing/2014/main" id="{22C62D99-BA09-6636-D3F1-9EAC5C78D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0950" y="10009982"/>
            <a:ext cx="1929314" cy="793367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square with white lines&#10;&#10;AI-generated content may be incorrect.">
            <a:extLst>
              <a:ext uri="{FF2B5EF4-FFF2-40B4-BE49-F238E27FC236}">
                <a16:creationId xmlns:a16="http://schemas.microsoft.com/office/drawing/2014/main" id="{7FB4BDEB-F17B-5062-765A-972D4A84B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5"/>
            <a:ext cx="20100392" cy="11304984"/>
          </a:xfrm>
          <a:prstGeom prst="rect">
            <a:avLst/>
          </a:prstGeom>
        </p:spPr>
      </p:pic>
      <p:sp>
        <p:nvSpPr>
          <p:cNvPr id="4" name="object 2" descr="$PPTXTitle">
            <a:extLst>
              <a:ext uri="{FF2B5EF4-FFF2-40B4-BE49-F238E27FC236}">
                <a16:creationId xmlns:a16="http://schemas.microsoft.com/office/drawing/2014/main" id="{221FB02E-DCAA-DE11-E06F-5F8F16658D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52851" y="4805124"/>
            <a:ext cx="13778861" cy="1688924"/>
          </a:xfrm>
          <a:prstGeom prst="rect">
            <a:avLst/>
          </a:prstGeom>
        </p:spPr>
        <p:txBody>
          <a:bodyPr vert="horz" wrap="square" lIns="0" tIns="339090" rIns="0" bIns="0" rtlCol="0" anchor="t">
            <a:spAutoFit/>
          </a:bodyPr>
          <a:lstStyle/>
          <a:p>
            <a:pPr marL="57150" algn="ctr">
              <a:spcBef>
                <a:spcPts val="2670"/>
              </a:spcBef>
            </a:pPr>
            <a:r>
              <a:rPr lang="en-US" spc="100"/>
              <a:t>Thank You.</a:t>
            </a:r>
          </a:p>
        </p:txBody>
      </p:sp>
      <p:pic>
        <p:nvPicPr>
          <p:cNvPr id="6" name="Picture 5" descr="A black and white logo with blue and white letters&#10;&#10;AI-generated content may be incorrect.">
            <a:extLst>
              <a:ext uri="{FF2B5EF4-FFF2-40B4-BE49-F238E27FC236}">
                <a16:creationId xmlns:a16="http://schemas.microsoft.com/office/drawing/2014/main" id="{6AAAAAE3-2F04-24F3-BB7B-D05BC71F4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0950" y="10009982"/>
            <a:ext cx="1929314" cy="793367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490199-1207-4936-b02d-3505cc06a9f6" xsi:nil="true"/>
    <lcf76f155ced4ddcb4097134ff3c332f xmlns="9fe0f603-4841-4104-a33d-d4423028157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4ACEDEBC9AF44BB929ACFCF182BD2A" ma:contentTypeVersion="16" ma:contentTypeDescription="Create a new document." ma:contentTypeScope="" ma:versionID="70bfd785728247235f0b416aea697385">
  <xsd:schema xmlns:xsd="http://www.w3.org/2001/XMLSchema" xmlns:xs="http://www.w3.org/2001/XMLSchema" xmlns:p="http://schemas.microsoft.com/office/2006/metadata/properties" xmlns:ns2="9fe0f603-4841-4104-a33d-d44230281578" xmlns:ns3="82490199-1207-4936-b02d-3505cc06a9f6" targetNamespace="http://schemas.microsoft.com/office/2006/metadata/properties" ma:root="true" ma:fieldsID="f752966847d5334c83d38d1d18a635c6" ns2:_="" ns3:_="">
    <xsd:import namespace="9fe0f603-4841-4104-a33d-d44230281578"/>
    <xsd:import namespace="82490199-1207-4936-b02d-3505cc06a9f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0f603-4841-4104-a33d-d4423028157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d103880d-9cad-431c-b116-4c244b3b73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90199-1207-4936-b02d-3505cc06a9f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44139c7-a43d-48e8-bcf7-e2efacccc2b9}" ma:internalName="TaxCatchAll" ma:showField="CatchAllData" ma:web="82490199-1207-4936-b02d-3505cc06a9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FAB9B3-37ED-46D4-9D7A-1138F6E6D4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36489D-C576-440D-9AAD-35B82870607E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82490199-1207-4936-b02d-3505cc06a9f6"/>
    <ds:schemaRef ds:uri="http://schemas.microsoft.com/office/infopath/2007/PartnerControls"/>
    <ds:schemaRef ds:uri="http://schemas.openxmlformats.org/package/2006/metadata/core-properties"/>
    <ds:schemaRef ds:uri="9fe0f603-4841-4104-a33d-d4423028157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C088345-5894-428A-9230-6C287D204E3D}">
  <ds:schemaRefs>
    <ds:schemaRef ds:uri="82490199-1207-4936-b02d-3505cc06a9f6"/>
    <ds:schemaRef ds:uri="9fe0f603-4841-4104-a33d-d442302815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2171</Words>
  <Application>Microsoft Office PowerPoint</Application>
  <PresentationFormat>Custom</PresentationFormat>
  <Paragraphs>252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Raleway</vt:lpstr>
      <vt:lpstr>Raleway Medium</vt:lpstr>
      <vt:lpstr>Office Theme</vt:lpstr>
      <vt:lpstr>PowerPoint Presentation</vt:lpstr>
      <vt:lpstr>The keys to unlocking a winning MVNO</vt:lpstr>
      <vt:lpstr>01. Technology Platform</vt:lpstr>
      <vt:lpstr>Technology Platform</vt:lpstr>
      <vt:lpstr>02. Operational Execution</vt:lpstr>
      <vt:lpstr>03. Build an Ecosystem, Not Just a Network Connectivity is the foundation. The ecosystem is where growth happens.</vt:lpstr>
      <vt:lpstr>04. Partnerships</vt:lpstr>
      <vt:lpstr>The MVNX Advantage How MVNX Enables Winners</vt:lpstr>
      <vt:lpstr>The MVNX Ecosystem</vt:lpstr>
      <vt:lpstr>The Path to Winning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MVNX231_MVNO Nation Assets_Presentation</dc:title>
  <cp:lastModifiedBy>Veron Singh</cp:lastModifiedBy>
  <cp:revision>8</cp:revision>
  <dcterms:created xsi:type="dcterms:W3CDTF">2026-06-04T10:00:42Z</dcterms:created>
  <dcterms:modified xsi:type="dcterms:W3CDTF">2026-06-08T09:27:03Z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2026-06-04T00:00:00Z</vt:filetime>
  </property>
  <property fmtid="{D5CDD505-2E9C-101B-9397-08002B2CF9AE}" pid="3" name="Creator">
    <vt:lpwstr>Adobe Illustrator 30.2 (Macintosh)</vt:lpwstr>
  </property>
  <property fmtid="{D5CDD505-2E9C-101B-9397-08002B2CF9AE}" pid="4" name="LastSaved">
    <vt:filetime>2026-06-04T00:00:00Z</vt:filetime>
  </property>
  <property fmtid="{D5CDD505-2E9C-101B-9397-08002B2CF9AE}" pid="5" name="Producer">
    <vt:lpwstr>Adobe PDF library 18.00</vt:lpwstr>
  </property>
  <property fmtid="{D5CDD505-2E9C-101B-9397-08002B2CF9AE}" pid="6" name="ContentTypeId">
    <vt:lpwstr>0x010100E74ACEDEBC9AF44BB929ACFCF182BD2A</vt:lpwstr>
  </property>
  <property fmtid="{D5CDD505-2E9C-101B-9397-08002B2CF9AE}" pid="7" name="MediaServiceImageTags">
    <vt:lpwstr/>
  </property>
</Properties>
</file>