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8" r:id="rId2"/>
    <p:sldId id="2147376778" r:id="rId3"/>
    <p:sldId id="2147376779" r:id="rId4"/>
    <p:sldId id="2147376780" r:id="rId5"/>
    <p:sldId id="2147376782" r:id="rId6"/>
    <p:sldId id="259" r:id="rId7"/>
    <p:sldId id="2147376777" r:id="rId8"/>
    <p:sldId id="2147376783" r:id="rId9"/>
    <p:sldId id="260" r:id="rId10"/>
    <p:sldId id="261" r:id="rId11"/>
    <p:sldId id="2147376781" r:id="rId12"/>
    <p:sldId id="26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3811E9-8F4D-73CD-AAA3-69B62DCCC044}" name="Annie Busiek" initials="AB" userId="S::annie@msbusa.onmicrosoft.com::d20d2a51-24af-43f1-b2be-ab99c804172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FE3"/>
    <a:srgbClr val="1F4771"/>
    <a:srgbClr val="F6C8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266"/>
    <p:restoredTop sz="96327"/>
  </p:normalViewPr>
  <p:slideViewPr>
    <p:cSldViewPr snapToGrid="0">
      <p:cViewPr varScale="1">
        <p:scale>
          <a:sx n="110" d="100"/>
          <a:sy n="110" d="100"/>
        </p:scale>
        <p:origin x="1736" y="47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C997EE-2500-554F-A034-BE284D1490A1}" type="datetimeFigureOut">
              <a:rPr lang="en-US" smtClean="0"/>
              <a:t>4/23/26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13284C-404A-0B4A-9F7B-EB5ED215530A}" type="slidenum">
              <a:rPr lang="en-US" smtClean="0"/>
              <a:t>‹#›</a:t>
            </a:fld>
            <a:endParaRPr lang="en-US"/>
          </a:p>
        </p:txBody>
      </p:sp>
    </p:spTree>
    <p:extLst>
      <p:ext uri="{BB962C8B-B14F-4D97-AF65-F5344CB8AC3E}">
        <p14:creationId xmlns:p14="http://schemas.microsoft.com/office/powerpoint/2010/main" val="2468882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1200"/>
              </a:spcBef>
              <a:spcAft>
                <a:spcPts val="1200"/>
              </a:spcAft>
            </a:pPr>
            <a:r>
              <a:rPr lang="en-US" sz="1800" b="0" i="0" u="none" strike="noStrike" dirty="0">
                <a:solidFill>
                  <a:srgbClr val="000000"/>
                </a:solidFill>
                <a:effectLst/>
                <a:latin typeface="Arial" panose="020B0604020202020204" pitchFamily="34" charset="0"/>
              </a:rPr>
              <a:t> Quick intro: 30 years telecom payments, processing $5.2B annually for carriers worldwide. Today: I’ll show you innovations that are changing how smart MVNOs think about payments.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4E13284C-404A-0B4A-9F7B-EB5ED215530A}" type="slidenum">
              <a:rPr lang="en-US" smtClean="0"/>
              <a:t>1</a:t>
            </a:fld>
            <a:endParaRPr lang="en-US"/>
          </a:p>
        </p:txBody>
      </p:sp>
    </p:spTree>
    <p:extLst>
      <p:ext uri="{BB962C8B-B14F-4D97-AF65-F5344CB8AC3E}">
        <p14:creationId xmlns:p14="http://schemas.microsoft.com/office/powerpoint/2010/main" val="1091670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0B968-8076-2D62-4466-1572FA3F6B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25F12B-ED67-EA68-9511-288E2134E9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214135-5A58-1A63-C7AD-E44DF9DFBBF5}"/>
              </a:ext>
            </a:extLst>
          </p:cNvPr>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Anyone can launch an MVNO today. Telco-in-a-box platforms, </a:t>
            </a:r>
            <a:r>
              <a:rPr lang="en-US" sz="1200" b="0" i="0" u="none" strike="noStrike" kern="1200" dirty="0" err="1">
                <a:solidFill>
                  <a:schemeClr val="tx1"/>
                </a:solidFill>
                <a:effectLst/>
                <a:latin typeface="+mn-lt"/>
                <a:ea typeface="+mn-ea"/>
                <a:cs typeface="+mn-cs"/>
              </a:rPr>
              <a:t>eSIM</a:t>
            </a:r>
            <a:r>
              <a:rPr lang="en-US" sz="1200" b="0" i="0" u="none" strike="noStrike" kern="1200" dirty="0">
                <a:solidFill>
                  <a:schemeClr val="tx1"/>
                </a:solidFill>
                <a:effectLst/>
                <a:latin typeface="+mn-lt"/>
                <a:ea typeface="+mn-ea"/>
                <a:cs typeface="+mn-cs"/>
              </a:rPr>
              <a:t> onboarding, and wholesale access have made entry easier than ever. But the real test doesn’t show up at launch. It shows up when growth hits scale and small percentage differences in key metrics have a large impact.</a:t>
            </a:r>
            <a:endParaRPr lang="en-US" sz="1800" b="0" dirty="0">
              <a:effectLst/>
            </a:endParaRPr>
          </a:p>
          <a:p>
            <a:br>
              <a:rPr lang="en-US" sz="1800" dirty="0"/>
            </a:br>
            <a:br>
              <a:rPr lang="en-US" dirty="0"/>
            </a:br>
            <a:endParaRPr lang="en-US" dirty="0"/>
          </a:p>
        </p:txBody>
      </p:sp>
      <p:sp>
        <p:nvSpPr>
          <p:cNvPr id="4" name="Slide Number Placeholder 3">
            <a:extLst>
              <a:ext uri="{FF2B5EF4-FFF2-40B4-BE49-F238E27FC236}">
                <a16:creationId xmlns:a16="http://schemas.microsoft.com/office/drawing/2014/main" id="{5A0B2484-6964-5787-2781-02BA1FD0C1C4}"/>
              </a:ext>
            </a:extLst>
          </p:cNvPr>
          <p:cNvSpPr>
            <a:spLocks noGrp="1"/>
          </p:cNvSpPr>
          <p:nvPr>
            <p:ph type="sldNum" sz="quarter" idx="5"/>
          </p:nvPr>
        </p:nvSpPr>
        <p:spPr/>
        <p:txBody>
          <a:bodyPr/>
          <a:lstStyle/>
          <a:p>
            <a:fld id="{4E13284C-404A-0B4A-9F7B-EB5ED215530A}" type="slidenum">
              <a:rPr lang="en-US" smtClean="0"/>
              <a:t>2</a:t>
            </a:fld>
            <a:endParaRPr lang="en-US"/>
          </a:p>
        </p:txBody>
      </p:sp>
    </p:spTree>
    <p:extLst>
      <p:ext uri="{BB962C8B-B14F-4D97-AF65-F5344CB8AC3E}">
        <p14:creationId xmlns:p14="http://schemas.microsoft.com/office/powerpoint/2010/main" val="297879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B1498-4A09-444D-81AF-02EBC61D4D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ED5B14-D46C-933E-F047-E1A26C7FB4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405FE5-ADD4-FD2F-DB65-6413D4029E92}"/>
              </a:ext>
            </a:extLst>
          </p:cNvPr>
          <p:cNvSpPr>
            <a:spLocks noGrp="1"/>
          </p:cNvSpPr>
          <p:nvPr>
            <p:ph type="body" idx="1"/>
          </p:nvPr>
        </p:nvSpPr>
        <p:spPr/>
        <p:txBody>
          <a:bodyPr/>
          <a:lstStyle/>
          <a:p>
            <a:r>
              <a:rPr lang="en-US" sz="1800" dirty="0">
                <a:effectLst/>
              </a:rPr>
              <a:t>Let me show you exactly what I mean by "approval rates matter.” At 85%, you're capturing $4.25 million of that $5 million. At 87%, you're capturing $4.35 million.</a:t>
            </a:r>
          </a:p>
          <a:p>
            <a:r>
              <a:rPr lang="en-US" sz="1800" dirty="0">
                <a:effectLst/>
              </a:rPr>
              <a:t>The difference? A hundred thousand dollars. Every. Single. Month. That's $1.2 million annually in revenue you're leaving on the table. Not because you have bad customers. Not because they can't afford it. But because your payment infrastructure is declining legitimate transactions. Most MVNOs don't even know this is happening. They track CAC, they track ARPU, they track churn. They don't realize they have a 15% decline rate—and a meaningful chunk of those declines shouldn't be happening. This is invisible revenue loss. And at scale, it's real money.</a:t>
            </a:r>
          </a:p>
          <a:p>
            <a:br>
              <a:rPr lang="en-US" dirty="0"/>
            </a:br>
            <a:endParaRPr lang="en-US" dirty="0"/>
          </a:p>
        </p:txBody>
      </p:sp>
      <p:sp>
        <p:nvSpPr>
          <p:cNvPr id="4" name="Slide Number Placeholder 3">
            <a:extLst>
              <a:ext uri="{FF2B5EF4-FFF2-40B4-BE49-F238E27FC236}">
                <a16:creationId xmlns:a16="http://schemas.microsoft.com/office/drawing/2014/main" id="{A9A8FC08-CC50-A791-8F87-379482864DC5}"/>
              </a:ext>
            </a:extLst>
          </p:cNvPr>
          <p:cNvSpPr>
            <a:spLocks noGrp="1"/>
          </p:cNvSpPr>
          <p:nvPr>
            <p:ph type="sldNum" sz="quarter" idx="5"/>
          </p:nvPr>
        </p:nvSpPr>
        <p:spPr/>
        <p:txBody>
          <a:bodyPr/>
          <a:lstStyle/>
          <a:p>
            <a:fld id="{4E13284C-404A-0B4A-9F7B-EB5ED215530A}" type="slidenum">
              <a:rPr lang="en-US" smtClean="0"/>
              <a:t>3</a:t>
            </a:fld>
            <a:endParaRPr lang="en-US"/>
          </a:p>
        </p:txBody>
      </p:sp>
    </p:spTree>
    <p:extLst>
      <p:ext uri="{BB962C8B-B14F-4D97-AF65-F5344CB8AC3E}">
        <p14:creationId xmlns:p14="http://schemas.microsoft.com/office/powerpoint/2010/main" val="238102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8350A-B238-6889-BCAF-306A0E053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67ED45-50A3-566A-412F-8A6E570832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D7149D-5E76-8389-C0DC-C97927BA8D91}"/>
              </a:ext>
            </a:extLst>
          </p:cNvPr>
          <p:cNvSpPr>
            <a:spLocks noGrp="1"/>
          </p:cNvSpPr>
          <p:nvPr>
            <p:ph type="body" idx="1"/>
          </p:nvPr>
        </p:nvSpPr>
        <p:spPr/>
        <p:txBody>
          <a:bodyPr/>
          <a:lstStyle/>
          <a:p>
            <a:r>
              <a:rPr lang="en-US" sz="1800" dirty="0"/>
              <a:t>We're seeing AI-generated synthetic identities, SIM swap attacks targeting premium plans and expensive handsets, device reselling schemes. This isn't amateur hour anymore.</a:t>
            </a:r>
          </a:p>
          <a:p>
            <a:r>
              <a:rPr lang="en-US" sz="1800" dirty="0"/>
              <a:t>And here's the critical difference: telecom fraud doesn't look like ecommerce fraud. Generic processors are trained on ecommerce patterns—unusual shipping addresses, weird purchase combinations. But in telecom, a prepaid customer topping up from different cities every week might be a truck driver, not a fraudster. Someone buying three lines at once might be getting phones for their family, not running a scheme. You need fraud models built specifically for telecom.</a:t>
            </a:r>
          </a:p>
        </p:txBody>
      </p:sp>
      <p:sp>
        <p:nvSpPr>
          <p:cNvPr id="4" name="Slide Number Placeholder 3">
            <a:extLst>
              <a:ext uri="{FF2B5EF4-FFF2-40B4-BE49-F238E27FC236}">
                <a16:creationId xmlns:a16="http://schemas.microsoft.com/office/drawing/2014/main" id="{7AFB1EB9-C543-142B-6BA2-8B9DD0C0CDB5}"/>
              </a:ext>
            </a:extLst>
          </p:cNvPr>
          <p:cNvSpPr>
            <a:spLocks noGrp="1"/>
          </p:cNvSpPr>
          <p:nvPr>
            <p:ph type="sldNum" sz="quarter" idx="5"/>
          </p:nvPr>
        </p:nvSpPr>
        <p:spPr/>
        <p:txBody>
          <a:bodyPr/>
          <a:lstStyle/>
          <a:p>
            <a:fld id="{4E13284C-404A-0B4A-9F7B-EB5ED215530A}" type="slidenum">
              <a:rPr lang="en-US" smtClean="0"/>
              <a:t>4</a:t>
            </a:fld>
            <a:endParaRPr lang="en-US"/>
          </a:p>
        </p:txBody>
      </p:sp>
    </p:spTree>
    <p:extLst>
      <p:ext uri="{BB962C8B-B14F-4D97-AF65-F5344CB8AC3E}">
        <p14:creationId xmlns:p14="http://schemas.microsoft.com/office/powerpoint/2010/main" val="1067382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Here's another problem: many MVNOs are stuck with a single processor. If that processor has technical issues, or decides to tighten their risk controls, or just isn't optimized for your transaction patterns—you're out of luck. Different banks have different strengths. One might be great with international cards, another with prepaid patterns. When you're locked into one, you're missing approvals you could be getting. And if they go down or freeze your account? Your business stops. The good news is: we're here to help with multi-acquirer routing that maximizes approvals and eliminates that single point of failure.</a:t>
            </a:r>
            <a:endParaRPr lang="en-US" sz="2800" b="0" dirty="0">
              <a:effectLst/>
            </a:endParaRPr>
          </a:p>
          <a:p>
            <a:endParaRPr lang="en-US" dirty="0"/>
          </a:p>
        </p:txBody>
      </p:sp>
      <p:sp>
        <p:nvSpPr>
          <p:cNvPr id="4" name="Slide Number Placeholder 3"/>
          <p:cNvSpPr>
            <a:spLocks noGrp="1"/>
          </p:cNvSpPr>
          <p:nvPr>
            <p:ph type="sldNum" sz="quarter" idx="5"/>
          </p:nvPr>
        </p:nvSpPr>
        <p:spPr/>
        <p:txBody>
          <a:bodyPr/>
          <a:lstStyle/>
          <a:p>
            <a:fld id="{4E13284C-404A-0B4A-9F7B-EB5ED215530A}" type="slidenum">
              <a:rPr lang="en-US" smtClean="0"/>
              <a:t>6</a:t>
            </a:fld>
            <a:endParaRPr lang="en-US"/>
          </a:p>
        </p:txBody>
      </p:sp>
    </p:spTree>
    <p:extLst>
      <p:ext uri="{BB962C8B-B14F-4D97-AF65-F5344CB8AC3E}">
        <p14:creationId xmlns:p14="http://schemas.microsoft.com/office/powerpoint/2010/main" val="3457460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683D2-6D10-74FE-EDDD-7E3F15DA37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52E629-A96A-50DB-A99C-DD45F727EF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4C71CF-DF22-AC3E-AA37-1CCAC9230B62}"/>
              </a:ext>
            </a:extLst>
          </p:cNvPr>
          <p:cNvSpPr>
            <a:spLocks noGrp="1"/>
          </p:cNvSpPr>
          <p:nvPr>
            <p:ph type="body" idx="1"/>
          </p:nvPr>
        </p:nvSpPr>
        <p:spPr/>
        <p:txBody>
          <a:bodyPr/>
          <a:lstStyle/>
          <a:p>
            <a:r>
              <a:rPr lang="en-US" dirty="0"/>
              <a:t>So what should you look for in a payment partner?</a:t>
            </a:r>
          </a:p>
          <a:p>
            <a:r>
              <a:rPr lang="en-US" b="1" dirty="0"/>
              <a:t>Multiple processors:</a:t>
            </a:r>
            <a:r>
              <a:rPr lang="en-US" dirty="0"/>
              <a:t> Not just for redundancy—different banks excel at different transaction types. One might be great with international cards, another with prepaid patterns. You need options.</a:t>
            </a:r>
          </a:p>
          <a:p>
            <a:r>
              <a:rPr lang="en-US" b="1" dirty="0"/>
              <a:t>Intelligent routing:</a:t>
            </a:r>
            <a:r>
              <a:rPr lang="en-US" dirty="0"/>
              <a:t> When a transaction fails at one processor, can your partner automatically retry it somewhere else in milliseconds? That's what turns multiple connections into actual revenue.</a:t>
            </a:r>
          </a:p>
          <a:p>
            <a:r>
              <a:rPr lang="en-US" b="1" dirty="0"/>
              <a:t>Telecom expertise:</a:t>
            </a:r>
            <a:r>
              <a:rPr lang="en-US" dirty="0"/>
              <a:t> Generic processors don't understand your business. They don't know that a prepaid top-up has different risk than a device purchase. </a:t>
            </a:r>
          </a:p>
          <a:p>
            <a:r>
              <a:rPr lang="en-US" b="1" dirty="0"/>
              <a:t>Total cost of ownership:</a:t>
            </a:r>
            <a:r>
              <a:rPr lang="en-US" dirty="0"/>
              <a:t> Not just processing rates. What's the cost of a 15% decline rate? What's the cost when your single processor goes down? Factor in approval rates, fraud protection, and business continuity.</a:t>
            </a:r>
          </a:p>
          <a:p>
            <a:r>
              <a:rPr lang="en-US" b="1" dirty="0"/>
              <a:t>Customer experience:</a:t>
            </a:r>
            <a:r>
              <a:rPr lang="en-US" dirty="0"/>
              <a:t> When payments work smoothly, customers stay longer. Your payment infrastructure is a retention tool and a revenue engine.</a:t>
            </a:r>
          </a:p>
        </p:txBody>
      </p:sp>
      <p:sp>
        <p:nvSpPr>
          <p:cNvPr id="4" name="Slide Number Placeholder 3">
            <a:extLst>
              <a:ext uri="{FF2B5EF4-FFF2-40B4-BE49-F238E27FC236}">
                <a16:creationId xmlns:a16="http://schemas.microsoft.com/office/drawing/2014/main" id="{53E0C947-71E5-170A-D9D5-F037284F110D}"/>
              </a:ext>
            </a:extLst>
          </p:cNvPr>
          <p:cNvSpPr>
            <a:spLocks noGrp="1"/>
          </p:cNvSpPr>
          <p:nvPr>
            <p:ph type="sldNum" sz="quarter" idx="5"/>
          </p:nvPr>
        </p:nvSpPr>
        <p:spPr/>
        <p:txBody>
          <a:bodyPr/>
          <a:lstStyle/>
          <a:p>
            <a:fld id="{4E13284C-404A-0B4A-9F7B-EB5ED215530A}" type="slidenum">
              <a:rPr lang="en-US" smtClean="0"/>
              <a:t>7</a:t>
            </a:fld>
            <a:endParaRPr lang="en-US"/>
          </a:p>
        </p:txBody>
      </p:sp>
    </p:spTree>
    <p:extLst>
      <p:ext uri="{BB962C8B-B14F-4D97-AF65-F5344CB8AC3E}">
        <p14:creationId xmlns:p14="http://schemas.microsoft.com/office/powerpoint/2010/main" val="1927286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Especially valuable for customers on fixed incomes. Instead of hard "no," you control what to accept. Reduce churn and improve your customer experience. You set the rules, and we handle the rest. </a:t>
            </a:r>
            <a:r>
              <a:rPr lang="en-US" sz="1800" b="0" i="1" u="none" strike="noStrike" dirty="0">
                <a:solidFill>
                  <a:srgbClr val="000000"/>
                </a:solidFill>
                <a:effectLst/>
                <a:latin typeface="Arial" panose="020B0604020202020204" pitchFamily="34" charset="0"/>
              </a:rPr>
              <a:t>[If video is ready, play 60-second explainer here]</a:t>
            </a:r>
            <a:endParaRPr lang="en-US" dirty="0"/>
          </a:p>
        </p:txBody>
      </p:sp>
      <p:sp>
        <p:nvSpPr>
          <p:cNvPr id="4" name="Slide Number Placeholder 3"/>
          <p:cNvSpPr>
            <a:spLocks noGrp="1"/>
          </p:cNvSpPr>
          <p:nvPr>
            <p:ph type="sldNum" sz="quarter" idx="5"/>
          </p:nvPr>
        </p:nvSpPr>
        <p:spPr/>
        <p:txBody>
          <a:bodyPr/>
          <a:lstStyle/>
          <a:p>
            <a:fld id="{4E13284C-404A-0B4A-9F7B-EB5ED215530A}" type="slidenum">
              <a:rPr lang="en-US" smtClean="0"/>
              <a:t>9</a:t>
            </a:fld>
            <a:endParaRPr lang="en-US"/>
          </a:p>
        </p:txBody>
      </p:sp>
    </p:spTree>
    <p:extLst>
      <p:ext uri="{BB962C8B-B14F-4D97-AF65-F5344CB8AC3E}">
        <p14:creationId xmlns:p14="http://schemas.microsoft.com/office/powerpoint/2010/main" val="633097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Payment innovation isn't just about cards. Your customers want options. We handle everything from traditional cards to digital wallets to regional payment methods. Single integration, we reconcile everything. And yes, crypto is coming for prepaid later this year.</a:t>
            </a:r>
            <a:endParaRPr lang="en-US" dirty="0"/>
          </a:p>
        </p:txBody>
      </p:sp>
      <p:sp>
        <p:nvSpPr>
          <p:cNvPr id="4" name="Slide Number Placeholder 3"/>
          <p:cNvSpPr>
            <a:spLocks noGrp="1"/>
          </p:cNvSpPr>
          <p:nvPr>
            <p:ph type="sldNum" sz="quarter" idx="5"/>
          </p:nvPr>
        </p:nvSpPr>
        <p:spPr/>
        <p:txBody>
          <a:bodyPr/>
          <a:lstStyle/>
          <a:p>
            <a:fld id="{4E13284C-404A-0B4A-9F7B-EB5ED215530A}" type="slidenum">
              <a:rPr lang="en-US" smtClean="0"/>
              <a:t>10</a:t>
            </a:fld>
            <a:endParaRPr lang="en-US"/>
          </a:p>
        </p:txBody>
      </p:sp>
    </p:spTree>
    <p:extLst>
      <p:ext uri="{BB962C8B-B14F-4D97-AF65-F5344CB8AC3E}">
        <p14:creationId xmlns:p14="http://schemas.microsoft.com/office/powerpoint/2010/main" val="2354396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12A42-53C7-6C09-D1B0-F99ADD14E7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87A3B7-1293-688A-2A3D-7A89263108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5EC22F-6365-27AA-F1A1-498367CD1A8A}"/>
              </a:ext>
            </a:extLst>
          </p:cNvPr>
          <p:cNvSpPr>
            <a:spLocks noGrp="1"/>
          </p:cNvSpPr>
          <p:nvPr>
            <p:ph type="body" idx="1"/>
          </p:nvPr>
        </p:nvSpPr>
        <p:spPr/>
        <p:txBody>
          <a:bodyPr/>
          <a:lstStyle/>
          <a:p>
            <a:pPr rtl="0">
              <a:spcBef>
                <a:spcPts val="0"/>
              </a:spcBef>
              <a:spcAft>
                <a:spcPts val="0"/>
              </a:spcAft>
            </a:pPr>
            <a:r>
              <a:rPr lang="en-US" sz="1800" dirty="0"/>
              <a:t>So here's the framework I promised. Five questions every MVNO should be able to answer before hitting 100,000 subscribers—and definitely after.</a:t>
            </a:r>
            <a:endParaRPr lang="en-US" dirty="0"/>
          </a:p>
        </p:txBody>
      </p:sp>
      <p:sp>
        <p:nvSpPr>
          <p:cNvPr id="4" name="Slide Number Placeholder 3">
            <a:extLst>
              <a:ext uri="{FF2B5EF4-FFF2-40B4-BE49-F238E27FC236}">
                <a16:creationId xmlns:a16="http://schemas.microsoft.com/office/drawing/2014/main" id="{1B3CC48B-F242-076A-04C7-DFCEB31F0E99}"/>
              </a:ext>
            </a:extLst>
          </p:cNvPr>
          <p:cNvSpPr>
            <a:spLocks noGrp="1"/>
          </p:cNvSpPr>
          <p:nvPr>
            <p:ph type="sldNum" sz="quarter" idx="5"/>
          </p:nvPr>
        </p:nvSpPr>
        <p:spPr/>
        <p:txBody>
          <a:bodyPr/>
          <a:lstStyle/>
          <a:p>
            <a:fld id="{4E13284C-404A-0B4A-9F7B-EB5ED215530A}" type="slidenum">
              <a:rPr lang="en-US" smtClean="0"/>
              <a:t>11</a:t>
            </a:fld>
            <a:endParaRPr lang="en-US"/>
          </a:p>
        </p:txBody>
      </p:sp>
    </p:spTree>
    <p:extLst>
      <p:ext uri="{BB962C8B-B14F-4D97-AF65-F5344CB8AC3E}">
        <p14:creationId xmlns:p14="http://schemas.microsoft.com/office/powerpoint/2010/main" val="1108844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Happy to answer questions. Come by our booth for a deeper dive on analytics, see Roundabout in action, or just talk about what you're seeing in your business. We love talking about this stuff.</a:t>
            </a:r>
            <a:endParaRPr lang="en-US" dirty="0"/>
          </a:p>
        </p:txBody>
      </p:sp>
      <p:sp>
        <p:nvSpPr>
          <p:cNvPr id="4" name="Slide Number Placeholder 3"/>
          <p:cNvSpPr>
            <a:spLocks noGrp="1"/>
          </p:cNvSpPr>
          <p:nvPr>
            <p:ph type="sldNum" sz="quarter" idx="5"/>
          </p:nvPr>
        </p:nvSpPr>
        <p:spPr/>
        <p:txBody>
          <a:bodyPr/>
          <a:lstStyle/>
          <a:p>
            <a:fld id="{4E13284C-404A-0B4A-9F7B-EB5ED215530A}" type="slidenum">
              <a:rPr lang="en-US" smtClean="0"/>
              <a:t>12</a:t>
            </a:fld>
            <a:endParaRPr lang="en-US"/>
          </a:p>
        </p:txBody>
      </p:sp>
    </p:spTree>
    <p:extLst>
      <p:ext uri="{BB962C8B-B14F-4D97-AF65-F5344CB8AC3E}">
        <p14:creationId xmlns:p14="http://schemas.microsoft.com/office/powerpoint/2010/main" val="13226063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3" name="Picture 2" descr="A blue and white gradient&#10;&#10;Description automatically generated">
            <a:extLst>
              <a:ext uri="{FF2B5EF4-FFF2-40B4-BE49-F238E27FC236}">
                <a16:creationId xmlns:a16="http://schemas.microsoft.com/office/drawing/2014/main" id="{3FE90DC0-EC00-1093-1CE3-51093C48A59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CDD393E9-B796-7067-234A-B209CD1E50EE}"/>
              </a:ext>
            </a:extLst>
          </p:cNvPr>
          <p:cNvSpPr txBox="1"/>
          <p:nvPr userDrawn="1"/>
        </p:nvSpPr>
        <p:spPr>
          <a:xfrm>
            <a:off x="10000274" y="6490885"/>
            <a:ext cx="1883826" cy="184666"/>
          </a:xfrm>
          <a:prstGeom prst="rect">
            <a:avLst/>
          </a:prstGeom>
          <a:noFill/>
        </p:spPr>
        <p:txBody>
          <a:bodyPr wrap="square" rtlCol="0">
            <a:spAutoFit/>
          </a:bodyPr>
          <a:lstStyle/>
          <a:p>
            <a:pPr algn="r"/>
            <a:r>
              <a:rPr lang="en-GB" sz="600" dirty="0">
                <a:solidFill>
                  <a:schemeClr val="bg1"/>
                </a:solidFill>
                <a:effectLst/>
                <a:latin typeface="Aptos" panose="020B0004020202020204" pitchFamily="34" charset="0"/>
              </a:rPr>
              <a:t>© 2026 Vesta | All rights reserved</a:t>
            </a:r>
          </a:p>
        </p:txBody>
      </p:sp>
      <p:pic>
        <p:nvPicPr>
          <p:cNvPr id="9" name="Graphic 8">
            <a:extLst>
              <a:ext uri="{FF2B5EF4-FFF2-40B4-BE49-F238E27FC236}">
                <a16:creationId xmlns:a16="http://schemas.microsoft.com/office/drawing/2014/main" id="{CA0DAA11-7795-1CD5-F3D6-6275FA2328A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529816" y="1436798"/>
            <a:ext cx="3132367" cy="1182501"/>
          </a:xfrm>
          <a:prstGeom prst="rect">
            <a:avLst/>
          </a:prstGeom>
        </p:spPr>
      </p:pic>
    </p:spTree>
    <p:extLst>
      <p:ext uri="{BB962C8B-B14F-4D97-AF65-F5344CB8AC3E}">
        <p14:creationId xmlns:p14="http://schemas.microsoft.com/office/powerpoint/2010/main" val="1772371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3" name="Picture 2" descr="A blue and white gradient&#10;&#10;Description automatically generated">
            <a:extLst>
              <a:ext uri="{FF2B5EF4-FFF2-40B4-BE49-F238E27FC236}">
                <a16:creationId xmlns:a16="http://schemas.microsoft.com/office/drawing/2014/main" id="{3FE90DC0-EC00-1093-1CE3-51093C48A59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CDD393E9-B796-7067-234A-B209CD1E50EE}"/>
              </a:ext>
            </a:extLst>
          </p:cNvPr>
          <p:cNvSpPr txBox="1"/>
          <p:nvPr userDrawn="1"/>
        </p:nvSpPr>
        <p:spPr>
          <a:xfrm>
            <a:off x="10000274" y="6490885"/>
            <a:ext cx="1883826" cy="184666"/>
          </a:xfrm>
          <a:prstGeom prst="rect">
            <a:avLst/>
          </a:prstGeom>
          <a:noFill/>
        </p:spPr>
        <p:txBody>
          <a:bodyPr wrap="square" rtlCol="0">
            <a:spAutoFit/>
          </a:bodyPr>
          <a:lstStyle/>
          <a:p>
            <a:pPr algn="r"/>
            <a:r>
              <a:rPr lang="en-GB" sz="600" dirty="0">
                <a:solidFill>
                  <a:schemeClr val="bg1"/>
                </a:solidFill>
                <a:effectLst/>
                <a:latin typeface="Aptos" panose="020B0004020202020204" pitchFamily="34" charset="0"/>
              </a:rPr>
              <a:t>© 2026 Vesta | All rights reserved</a:t>
            </a:r>
          </a:p>
        </p:txBody>
      </p:sp>
    </p:spTree>
    <p:extLst>
      <p:ext uri="{BB962C8B-B14F-4D97-AF65-F5344CB8AC3E}">
        <p14:creationId xmlns:p14="http://schemas.microsoft.com/office/powerpoint/2010/main" val="1644360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22B6629-8B71-4F06-16B7-70269A788368}"/>
              </a:ext>
            </a:extLst>
          </p:cNvPr>
          <p:cNvSpPr>
            <a:spLocks noGrp="1"/>
          </p:cNvSpPr>
          <p:nvPr>
            <p:ph type="sldNum" sz="quarter" idx="12"/>
          </p:nvPr>
        </p:nvSpPr>
        <p:spPr/>
        <p:txBody>
          <a:bodyPr/>
          <a:lstStyle/>
          <a:p>
            <a:fld id="{317EE5A0-08F1-1A48-BFA0-60588931BEFD}" type="slidenum">
              <a:rPr lang="en-US" smtClean="0"/>
              <a:t>‹#›</a:t>
            </a:fld>
            <a:endParaRPr lang="en-US"/>
          </a:p>
        </p:txBody>
      </p:sp>
      <p:pic>
        <p:nvPicPr>
          <p:cNvPr id="7" name="Picture 6" descr="A blue and black background&#10;&#10;Description automatically generated">
            <a:extLst>
              <a:ext uri="{FF2B5EF4-FFF2-40B4-BE49-F238E27FC236}">
                <a16:creationId xmlns:a16="http://schemas.microsoft.com/office/drawing/2014/main" id="{BA1B2BB4-58B1-97BB-3F5E-5D87A09D404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1280"/>
            <a:ext cx="12192000" cy="6939280"/>
          </a:xfrm>
          <a:prstGeom prst="rect">
            <a:avLst/>
          </a:prstGeom>
          <a:ln>
            <a:noFill/>
          </a:ln>
        </p:spPr>
      </p:pic>
      <p:sp>
        <p:nvSpPr>
          <p:cNvPr id="8" name="TextBox 7">
            <a:extLst>
              <a:ext uri="{FF2B5EF4-FFF2-40B4-BE49-F238E27FC236}">
                <a16:creationId xmlns:a16="http://schemas.microsoft.com/office/drawing/2014/main" id="{CDD393E9-B796-7067-234A-B209CD1E50EE}"/>
              </a:ext>
            </a:extLst>
          </p:cNvPr>
          <p:cNvSpPr txBox="1"/>
          <p:nvPr userDrawn="1"/>
        </p:nvSpPr>
        <p:spPr>
          <a:xfrm>
            <a:off x="10000274" y="6490885"/>
            <a:ext cx="1883826" cy="184666"/>
          </a:xfrm>
          <a:prstGeom prst="rect">
            <a:avLst/>
          </a:prstGeom>
          <a:noFill/>
        </p:spPr>
        <p:txBody>
          <a:bodyPr wrap="square" rtlCol="0">
            <a:spAutoFit/>
          </a:bodyPr>
          <a:lstStyle/>
          <a:p>
            <a:pPr algn="r"/>
            <a:r>
              <a:rPr lang="en-GB" sz="600" dirty="0">
                <a:solidFill>
                  <a:schemeClr val="bg1"/>
                </a:solidFill>
                <a:effectLst/>
                <a:latin typeface="Aptos" panose="020B0004020202020204" pitchFamily="34" charset="0"/>
              </a:rPr>
              <a:t>© 2026 Vesta | All rights reserved</a:t>
            </a:r>
          </a:p>
        </p:txBody>
      </p:sp>
      <p:pic>
        <p:nvPicPr>
          <p:cNvPr id="9" name="Graphic 8">
            <a:extLst>
              <a:ext uri="{FF2B5EF4-FFF2-40B4-BE49-F238E27FC236}">
                <a16:creationId xmlns:a16="http://schemas.microsoft.com/office/drawing/2014/main" id="{CA0DAA11-7795-1CD5-F3D6-6275FA2328A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90555" y="1630762"/>
            <a:ext cx="3834911" cy="1447718"/>
          </a:xfrm>
          <a:prstGeom prst="rect">
            <a:avLst/>
          </a:prstGeom>
        </p:spPr>
      </p:pic>
    </p:spTree>
    <p:extLst>
      <p:ext uri="{BB962C8B-B14F-4D97-AF65-F5344CB8AC3E}">
        <p14:creationId xmlns:p14="http://schemas.microsoft.com/office/powerpoint/2010/main" val="3934267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22B6629-8B71-4F06-16B7-70269A788368}"/>
              </a:ext>
            </a:extLst>
          </p:cNvPr>
          <p:cNvSpPr>
            <a:spLocks noGrp="1"/>
          </p:cNvSpPr>
          <p:nvPr>
            <p:ph type="sldNum" sz="quarter" idx="12"/>
          </p:nvPr>
        </p:nvSpPr>
        <p:spPr/>
        <p:txBody>
          <a:bodyPr/>
          <a:lstStyle/>
          <a:p>
            <a:fld id="{317EE5A0-08F1-1A48-BFA0-60588931BEFD}" type="slidenum">
              <a:rPr lang="en-US" smtClean="0"/>
              <a:t>‹#›</a:t>
            </a:fld>
            <a:endParaRPr lang="en-US"/>
          </a:p>
        </p:txBody>
      </p:sp>
      <p:pic>
        <p:nvPicPr>
          <p:cNvPr id="7" name="Picture 6" descr="A blue and black background&#10;&#10;Description automatically generated">
            <a:extLst>
              <a:ext uri="{FF2B5EF4-FFF2-40B4-BE49-F238E27FC236}">
                <a16:creationId xmlns:a16="http://schemas.microsoft.com/office/drawing/2014/main" id="{BA1B2BB4-58B1-97BB-3F5E-5D87A09D404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389088"/>
            <a:ext cx="12192000" cy="5468912"/>
          </a:xfrm>
          <a:prstGeom prst="rect">
            <a:avLst/>
          </a:prstGeom>
          <a:ln>
            <a:noFill/>
          </a:ln>
        </p:spPr>
      </p:pic>
      <p:sp>
        <p:nvSpPr>
          <p:cNvPr id="8" name="TextBox 7">
            <a:extLst>
              <a:ext uri="{FF2B5EF4-FFF2-40B4-BE49-F238E27FC236}">
                <a16:creationId xmlns:a16="http://schemas.microsoft.com/office/drawing/2014/main" id="{CDD393E9-B796-7067-234A-B209CD1E50EE}"/>
              </a:ext>
            </a:extLst>
          </p:cNvPr>
          <p:cNvSpPr txBox="1"/>
          <p:nvPr userDrawn="1"/>
        </p:nvSpPr>
        <p:spPr>
          <a:xfrm>
            <a:off x="10000274" y="6490885"/>
            <a:ext cx="1883826" cy="184666"/>
          </a:xfrm>
          <a:prstGeom prst="rect">
            <a:avLst/>
          </a:prstGeom>
          <a:noFill/>
        </p:spPr>
        <p:txBody>
          <a:bodyPr wrap="square" rtlCol="0">
            <a:spAutoFit/>
          </a:bodyPr>
          <a:lstStyle/>
          <a:p>
            <a:pPr algn="r"/>
            <a:r>
              <a:rPr lang="en-GB" sz="600" dirty="0">
                <a:solidFill>
                  <a:schemeClr val="bg1"/>
                </a:solidFill>
                <a:effectLst/>
                <a:latin typeface="Aptos" panose="020B0004020202020204" pitchFamily="34" charset="0"/>
              </a:rPr>
              <a:t>© 2026 Vesta | All rights reserved</a:t>
            </a:r>
          </a:p>
        </p:txBody>
      </p:sp>
      <p:pic>
        <p:nvPicPr>
          <p:cNvPr id="9" name="Graphic 8">
            <a:extLst>
              <a:ext uri="{FF2B5EF4-FFF2-40B4-BE49-F238E27FC236}">
                <a16:creationId xmlns:a16="http://schemas.microsoft.com/office/drawing/2014/main" id="{CA0DAA11-7795-1CD5-F3D6-6275FA2328A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90155" y="6245302"/>
            <a:ext cx="1097973" cy="414496"/>
          </a:xfrm>
          <a:prstGeom prst="rect">
            <a:avLst/>
          </a:prstGeom>
        </p:spPr>
      </p:pic>
    </p:spTree>
    <p:extLst>
      <p:ext uri="{BB962C8B-B14F-4D97-AF65-F5344CB8AC3E}">
        <p14:creationId xmlns:p14="http://schemas.microsoft.com/office/powerpoint/2010/main" val="287173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4" name="Picture 3" descr="A blue sky with white clouds&#10;&#10;Description automatically generated">
            <a:extLst>
              <a:ext uri="{FF2B5EF4-FFF2-40B4-BE49-F238E27FC236}">
                <a16:creationId xmlns:a16="http://schemas.microsoft.com/office/drawing/2014/main" id="{AE5393EF-13F1-73AA-E879-BD444CEAF81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0161"/>
            <a:ext cx="12192000" cy="6858000"/>
          </a:xfrm>
          <a:prstGeom prst="rect">
            <a:avLst/>
          </a:prstGeom>
        </p:spPr>
      </p:pic>
      <p:sp>
        <p:nvSpPr>
          <p:cNvPr id="6" name="Slide Number Placeholder 5">
            <a:extLst>
              <a:ext uri="{FF2B5EF4-FFF2-40B4-BE49-F238E27FC236}">
                <a16:creationId xmlns:a16="http://schemas.microsoft.com/office/drawing/2014/main" id="{C22B6629-8B71-4F06-16B7-70269A788368}"/>
              </a:ext>
            </a:extLst>
          </p:cNvPr>
          <p:cNvSpPr>
            <a:spLocks noGrp="1"/>
          </p:cNvSpPr>
          <p:nvPr>
            <p:ph type="sldNum" sz="quarter" idx="12"/>
          </p:nvPr>
        </p:nvSpPr>
        <p:spPr>
          <a:xfrm>
            <a:off x="9448800" y="6356350"/>
            <a:ext cx="2743200" cy="365125"/>
          </a:xfrm>
        </p:spPr>
        <p:txBody>
          <a:bodyPr/>
          <a:lstStyle>
            <a:lvl1pPr>
              <a:defRPr>
                <a:solidFill>
                  <a:srgbClr val="1F4771"/>
                </a:solidFill>
              </a:defRPr>
            </a:lvl1pPr>
          </a:lstStyle>
          <a:p>
            <a:fld id="{317EE5A0-08F1-1A48-BFA0-60588931BEFD}" type="slidenum">
              <a:rPr lang="en-US" smtClean="0"/>
              <a:pPr/>
              <a:t>‹#›</a:t>
            </a:fld>
            <a:endParaRPr lang="en-US" dirty="0"/>
          </a:p>
        </p:txBody>
      </p:sp>
      <p:sp>
        <p:nvSpPr>
          <p:cNvPr id="8" name="TextBox 7">
            <a:extLst>
              <a:ext uri="{FF2B5EF4-FFF2-40B4-BE49-F238E27FC236}">
                <a16:creationId xmlns:a16="http://schemas.microsoft.com/office/drawing/2014/main" id="{CDD393E9-B796-7067-234A-B209CD1E50EE}"/>
              </a:ext>
            </a:extLst>
          </p:cNvPr>
          <p:cNvSpPr txBox="1"/>
          <p:nvPr userDrawn="1"/>
        </p:nvSpPr>
        <p:spPr>
          <a:xfrm>
            <a:off x="10000274" y="6490885"/>
            <a:ext cx="1883826" cy="184666"/>
          </a:xfrm>
          <a:prstGeom prst="rect">
            <a:avLst/>
          </a:prstGeom>
          <a:noFill/>
        </p:spPr>
        <p:txBody>
          <a:bodyPr wrap="square" rtlCol="0">
            <a:spAutoFit/>
          </a:bodyPr>
          <a:lstStyle/>
          <a:p>
            <a:pPr algn="r"/>
            <a:r>
              <a:rPr lang="en-GB" sz="600" dirty="0">
                <a:solidFill>
                  <a:schemeClr val="tx2"/>
                </a:solidFill>
                <a:effectLst/>
                <a:latin typeface="Aptos" panose="020B0004020202020204" pitchFamily="34" charset="0"/>
              </a:rPr>
              <a:t>© 2026 Vesta | All rights reserved</a:t>
            </a:r>
          </a:p>
        </p:txBody>
      </p:sp>
    </p:spTree>
    <p:extLst>
      <p:ext uri="{BB962C8B-B14F-4D97-AF65-F5344CB8AC3E}">
        <p14:creationId xmlns:p14="http://schemas.microsoft.com/office/powerpoint/2010/main" val="3714106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3" name="Picture 2" descr="A blue and white gradient&#10;&#10;Description automatically generated">
            <a:extLst>
              <a:ext uri="{FF2B5EF4-FFF2-40B4-BE49-F238E27FC236}">
                <a16:creationId xmlns:a16="http://schemas.microsoft.com/office/drawing/2014/main" id="{FF5D69B6-8AF4-0432-6503-5A3618C1A5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6174000"/>
            <a:ext cx="12192000" cy="704781"/>
          </a:xfrm>
          <a:prstGeom prst="rect">
            <a:avLst/>
          </a:prstGeom>
        </p:spPr>
      </p:pic>
      <p:pic>
        <p:nvPicPr>
          <p:cNvPr id="8" name="Graphic 7">
            <a:extLst>
              <a:ext uri="{FF2B5EF4-FFF2-40B4-BE49-F238E27FC236}">
                <a16:creationId xmlns:a16="http://schemas.microsoft.com/office/drawing/2014/main" id="{8347551E-31E9-0859-9179-8A31482B509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4235" y="6320132"/>
            <a:ext cx="1097973" cy="414496"/>
          </a:xfrm>
          <a:prstGeom prst="rect">
            <a:avLst/>
          </a:prstGeom>
        </p:spPr>
      </p:pic>
      <p:sp>
        <p:nvSpPr>
          <p:cNvPr id="9" name="TextBox 8">
            <a:extLst>
              <a:ext uri="{FF2B5EF4-FFF2-40B4-BE49-F238E27FC236}">
                <a16:creationId xmlns:a16="http://schemas.microsoft.com/office/drawing/2014/main" id="{0DAA8180-F73A-E607-0CA4-84A8D1DDE973}"/>
              </a:ext>
            </a:extLst>
          </p:cNvPr>
          <p:cNvSpPr txBox="1"/>
          <p:nvPr userDrawn="1"/>
        </p:nvSpPr>
        <p:spPr>
          <a:xfrm>
            <a:off x="9878487" y="6490885"/>
            <a:ext cx="1883826" cy="184666"/>
          </a:xfrm>
          <a:prstGeom prst="rect">
            <a:avLst/>
          </a:prstGeom>
          <a:noFill/>
        </p:spPr>
        <p:txBody>
          <a:bodyPr wrap="square" rtlCol="0">
            <a:spAutoFit/>
          </a:bodyPr>
          <a:lstStyle/>
          <a:p>
            <a:pPr algn="r"/>
            <a:r>
              <a:rPr lang="en-GB" sz="600" dirty="0">
                <a:solidFill>
                  <a:schemeClr val="bg1"/>
                </a:solidFill>
                <a:effectLst/>
                <a:latin typeface="Aptos" panose="020B0004020202020204" pitchFamily="34" charset="0"/>
              </a:rPr>
              <a:t>© 2026 Vesta | All rights reserved</a:t>
            </a:r>
          </a:p>
        </p:txBody>
      </p:sp>
      <p:sp>
        <p:nvSpPr>
          <p:cNvPr id="2" name="Slide Number Placeholder 5">
            <a:extLst>
              <a:ext uri="{FF2B5EF4-FFF2-40B4-BE49-F238E27FC236}">
                <a16:creationId xmlns:a16="http://schemas.microsoft.com/office/drawing/2014/main" id="{4A6E71CA-2807-6035-38E4-8DFB498FEF35}"/>
              </a:ext>
            </a:extLst>
          </p:cNvPr>
          <p:cNvSpPr>
            <a:spLocks noGrp="1"/>
          </p:cNvSpPr>
          <p:nvPr>
            <p:ph type="sldNum" sz="quarter" idx="12"/>
          </p:nvPr>
        </p:nvSpPr>
        <p:spPr>
          <a:xfrm>
            <a:off x="11509064" y="6356350"/>
            <a:ext cx="682935" cy="365125"/>
          </a:xfrm>
        </p:spPr>
        <p:txBody>
          <a:bodyPr/>
          <a:lstStyle>
            <a:lvl1pPr>
              <a:defRPr>
                <a:solidFill>
                  <a:schemeClr val="bg1"/>
                </a:solidFill>
              </a:defRPr>
            </a:lvl1pPr>
          </a:lstStyle>
          <a:p>
            <a:fld id="{317EE5A0-08F1-1A48-BFA0-60588931BEFD}" type="slidenum">
              <a:rPr lang="en-US" smtClean="0"/>
              <a:pPr/>
              <a:t>‹#›</a:t>
            </a:fld>
            <a:endParaRPr lang="en-US" dirty="0"/>
          </a:p>
        </p:txBody>
      </p:sp>
    </p:spTree>
    <p:extLst>
      <p:ext uri="{BB962C8B-B14F-4D97-AF65-F5344CB8AC3E}">
        <p14:creationId xmlns:p14="http://schemas.microsoft.com/office/powerpoint/2010/main" val="790853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7" name="Picture 6" descr="A blue and black background&#10;&#10;Description automatically generated">
            <a:extLst>
              <a:ext uri="{FF2B5EF4-FFF2-40B4-BE49-F238E27FC236}">
                <a16:creationId xmlns:a16="http://schemas.microsoft.com/office/drawing/2014/main" id="{BA33AF6F-A41B-BF81-4ABE-01FBA5B806D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660"/>
          <a:stretch/>
        </p:blipFill>
        <p:spPr>
          <a:xfrm>
            <a:off x="-101601" y="6174990"/>
            <a:ext cx="12308115" cy="704781"/>
          </a:xfrm>
          <a:prstGeom prst="rect">
            <a:avLst/>
          </a:prstGeom>
          <a:ln>
            <a:noFill/>
          </a:ln>
        </p:spPr>
      </p:pic>
      <p:pic>
        <p:nvPicPr>
          <p:cNvPr id="8" name="Graphic 7">
            <a:extLst>
              <a:ext uri="{FF2B5EF4-FFF2-40B4-BE49-F238E27FC236}">
                <a16:creationId xmlns:a16="http://schemas.microsoft.com/office/drawing/2014/main" id="{8347551E-31E9-0859-9179-8A31482B509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90155" y="6320132"/>
            <a:ext cx="1097973" cy="414496"/>
          </a:xfrm>
          <a:prstGeom prst="rect">
            <a:avLst/>
          </a:prstGeom>
        </p:spPr>
      </p:pic>
      <p:sp>
        <p:nvSpPr>
          <p:cNvPr id="9" name="TextBox 8">
            <a:extLst>
              <a:ext uri="{FF2B5EF4-FFF2-40B4-BE49-F238E27FC236}">
                <a16:creationId xmlns:a16="http://schemas.microsoft.com/office/drawing/2014/main" id="{0DAA8180-F73A-E607-0CA4-84A8D1DDE973}"/>
              </a:ext>
            </a:extLst>
          </p:cNvPr>
          <p:cNvSpPr txBox="1"/>
          <p:nvPr userDrawn="1"/>
        </p:nvSpPr>
        <p:spPr>
          <a:xfrm>
            <a:off x="9878487" y="6490885"/>
            <a:ext cx="1883826" cy="184666"/>
          </a:xfrm>
          <a:prstGeom prst="rect">
            <a:avLst/>
          </a:prstGeom>
          <a:noFill/>
        </p:spPr>
        <p:txBody>
          <a:bodyPr wrap="square" rtlCol="0">
            <a:spAutoFit/>
          </a:bodyPr>
          <a:lstStyle/>
          <a:p>
            <a:pPr algn="r"/>
            <a:r>
              <a:rPr lang="en-GB" sz="600" dirty="0">
                <a:solidFill>
                  <a:schemeClr val="bg1"/>
                </a:solidFill>
                <a:effectLst/>
                <a:latin typeface="Aptos" panose="020B0004020202020204" pitchFamily="34" charset="0"/>
              </a:rPr>
              <a:t>© 2026 Vesta | All rights reserved</a:t>
            </a:r>
          </a:p>
        </p:txBody>
      </p:sp>
      <p:sp>
        <p:nvSpPr>
          <p:cNvPr id="2" name="Slide Number Placeholder 5">
            <a:extLst>
              <a:ext uri="{FF2B5EF4-FFF2-40B4-BE49-F238E27FC236}">
                <a16:creationId xmlns:a16="http://schemas.microsoft.com/office/drawing/2014/main" id="{4A6E71CA-2807-6035-38E4-8DFB498FEF35}"/>
              </a:ext>
            </a:extLst>
          </p:cNvPr>
          <p:cNvSpPr>
            <a:spLocks noGrp="1"/>
          </p:cNvSpPr>
          <p:nvPr>
            <p:ph type="sldNum" sz="quarter" idx="12"/>
          </p:nvPr>
        </p:nvSpPr>
        <p:spPr>
          <a:xfrm>
            <a:off x="11509064" y="6356350"/>
            <a:ext cx="682935" cy="365125"/>
          </a:xfrm>
        </p:spPr>
        <p:txBody>
          <a:bodyPr/>
          <a:lstStyle>
            <a:lvl1pPr>
              <a:defRPr>
                <a:solidFill>
                  <a:schemeClr val="bg1"/>
                </a:solidFill>
              </a:defRPr>
            </a:lvl1pPr>
          </a:lstStyle>
          <a:p>
            <a:fld id="{317EE5A0-08F1-1A48-BFA0-60588931BEFD}" type="slidenum">
              <a:rPr lang="en-US" smtClean="0"/>
              <a:pPr/>
              <a:t>‹#›</a:t>
            </a:fld>
            <a:endParaRPr lang="en-US" dirty="0"/>
          </a:p>
        </p:txBody>
      </p:sp>
    </p:spTree>
    <p:extLst>
      <p:ext uri="{BB962C8B-B14F-4D97-AF65-F5344CB8AC3E}">
        <p14:creationId xmlns:p14="http://schemas.microsoft.com/office/powerpoint/2010/main" val="2909125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3" name="Picture 2" descr="A blue sky with white clouds&#10;&#10;Description automatically generated">
            <a:extLst>
              <a:ext uri="{FF2B5EF4-FFF2-40B4-BE49-F238E27FC236}">
                <a16:creationId xmlns:a16="http://schemas.microsoft.com/office/drawing/2014/main" id="{B95245D9-D728-F70A-0586-C38EDF3D2EE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6133011"/>
            <a:ext cx="12192000" cy="724989"/>
          </a:xfrm>
          <a:prstGeom prst="rect">
            <a:avLst/>
          </a:prstGeom>
        </p:spPr>
      </p:pic>
      <p:sp>
        <p:nvSpPr>
          <p:cNvPr id="9" name="TextBox 8">
            <a:extLst>
              <a:ext uri="{FF2B5EF4-FFF2-40B4-BE49-F238E27FC236}">
                <a16:creationId xmlns:a16="http://schemas.microsoft.com/office/drawing/2014/main" id="{0DAA8180-F73A-E607-0CA4-84A8D1DDE973}"/>
              </a:ext>
            </a:extLst>
          </p:cNvPr>
          <p:cNvSpPr txBox="1"/>
          <p:nvPr userDrawn="1"/>
        </p:nvSpPr>
        <p:spPr>
          <a:xfrm>
            <a:off x="9878487" y="6490885"/>
            <a:ext cx="1883826" cy="184666"/>
          </a:xfrm>
          <a:prstGeom prst="rect">
            <a:avLst/>
          </a:prstGeom>
          <a:noFill/>
        </p:spPr>
        <p:txBody>
          <a:bodyPr wrap="square" rtlCol="0">
            <a:spAutoFit/>
          </a:bodyPr>
          <a:lstStyle/>
          <a:p>
            <a:pPr algn="r"/>
            <a:r>
              <a:rPr lang="en-GB" sz="600" dirty="0">
                <a:solidFill>
                  <a:schemeClr val="bg1"/>
                </a:solidFill>
                <a:effectLst/>
                <a:latin typeface="Aptos" panose="020B0004020202020204" pitchFamily="34" charset="0"/>
              </a:rPr>
              <a:t>© 2026 Vesta | All rights reserved</a:t>
            </a:r>
          </a:p>
        </p:txBody>
      </p:sp>
      <p:sp>
        <p:nvSpPr>
          <p:cNvPr id="2" name="Slide Number Placeholder 5">
            <a:extLst>
              <a:ext uri="{FF2B5EF4-FFF2-40B4-BE49-F238E27FC236}">
                <a16:creationId xmlns:a16="http://schemas.microsoft.com/office/drawing/2014/main" id="{4A6E71CA-2807-6035-38E4-8DFB498FEF35}"/>
              </a:ext>
            </a:extLst>
          </p:cNvPr>
          <p:cNvSpPr>
            <a:spLocks noGrp="1"/>
          </p:cNvSpPr>
          <p:nvPr>
            <p:ph type="sldNum" sz="quarter" idx="12"/>
          </p:nvPr>
        </p:nvSpPr>
        <p:spPr>
          <a:xfrm>
            <a:off x="11605316" y="6356350"/>
            <a:ext cx="586683" cy="365125"/>
          </a:xfrm>
        </p:spPr>
        <p:txBody>
          <a:bodyPr/>
          <a:lstStyle>
            <a:lvl1pPr>
              <a:defRPr>
                <a:solidFill>
                  <a:srgbClr val="1F4771"/>
                </a:solidFill>
              </a:defRPr>
            </a:lvl1pPr>
          </a:lstStyle>
          <a:p>
            <a:fld id="{317EE5A0-08F1-1A48-BFA0-60588931BEFD}" type="slidenum">
              <a:rPr lang="en-US" smtClean="0"/>
              <a:pPr/>
              <a:t>‹#›</a:t>
            </a:fld>
            <a:endParaRPr lang="en-US" dirty="0"/>
          </a:p>
        </p:txBody>
      </p:sp>
      <p:pic>
        <p:nvPicPr>
          <p:cNvPr id="4" name="Picture 3" descr="A blue and black text&#10;&#10;Description automatically generated">
            <a:extLst>
              <a:ext uri="{FF2B5EF4-FFF2-40B4-BE49-F238E27FC236}">
                <a16:creationId xmlns:a16="http://schemas.microsoft.com/office/drawing/2014/main" id="{04D6CC10-1B56-DDB8-EDFC-89DC2DDEAA9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7970" y="6308322"/>
            <a:ext cx="1198066" cy="365125"/>
          </a:xfrm>
          <a:prstGeom prst="rect">
            <a:avLst/>
          </a:prstGeom>
        </p:spPr>
      </p:pic>
    </p:spTree>
    <p:extLst>
      <p:ext uri="{BB962C8B-B14F-4D97-AF65-F5344CB8AC3E}">
        <p14:creationId xmlns:p14="http://schemas.microsoft.com/office/powerpoint/2010/main" val="3936479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F1ADEB-2995-F1AB-6D61-79CB2B5294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C2077B-EF06-92F8-1F6B-90F6B839E5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C682FD-72D4-F41C-9163-86B44152BC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4669A0-AD8C-6247-8A1E-6D57E88E351A}" type="datetimeFigureOut">
              <a:rPr lang="en-US" smtClean="0"/>
              <a:t>4/23/26</a:t>
            </a:fld>
            <a:endParaRPr lang="en-US"/>
          </a:p>
        </p:txBody>
      </p:sp>
      <p:sp>
        <p:nvSpPr>
          <p:cNvPr id="5" name="Footer Placeholder 4">
            <a:extLst>
              <a:ext uri="{FF2B5EF4-FFF2-40B4-BE49-F238E27FC236}">
                <a16:creationId xmlns:a16="http://schemas.microsoft.com/office/drawing/2014/main" id="{790A1CF2-3C60-0FF6-10AD-6D28972B20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97ACD91-A87F-63CF-D2E9-6A644A8CD4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EE5A0-08F1-1A48-BFA0-60588931BEFD}" type="slidenum">
              <a:rPr lang="en-US" smtClean="0"/>
              <a:t>‹#›</a:t>
            </a:fld>
            <a:endParaRPr lang="en-US"/>
          </a:p>
        </p:txBody>
      </p:sp>
    </p:spTree>
    <p:extLst>
      <p:ext uri="{BB962C8B-B14F-4D97-AF65-F5344CB8AC3E}">
        <p14:creationId xmlns:p14="http://schemas.microsoft.com/office/powerpoint/2010/main" val="3006646471"/>
      </p:ext>
    </p:extLst>
  </p:cSld>
  <p:clrMap bg1="lt1" tx1="dk1" bg2="lt2" tx2="dk2" accent1="accent1" accent2="accent2" accent3="accent3" accent4="accent4" accent5="accent5" accent6="accent6" hlink="hlink" folHlink="folHlink"/>
  <p:sldLayoutIdLst>
    <p:sldLayoutId id="2147483655" r:id="rId1"/>
    <p:sldLayoutId id="2147483657" r:id="rId2"/>
    <p:sldLayoutId id="2147483652" r:id="rId3"/>
    <p:sldLayoutId id="2147483650" r:id="rId4"/>
    <p:sldLayoutId id="2147483653" r:id="rId5"/>
    <p:sldLayoutId id="2147483651" r:id="rId6"/>
    <p:sldLayoutId id="2147483656" r:id="rId7"/>
    <p:sldLayoutId id="2147483654"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sv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s://www.youtube.com/watch?v=9sRQNnWGfcM"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9.jp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jp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png"/><Relationship Id="rId10" Type="http://schemas.openxmlformats.org/officeDocument/2006/relationships/image" Target="../media/image31.jpg"/><Relationship Id="rId4" Type="http://schemas.openxmlformats.org/officeDocument/2006/relationships/image" Target="../media/image25.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mailto:sales@vesta.io"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19;g30e8533e1ac_0_0">
            <a:extLst>
              <a:ext uri="{FF2B5EF4-FFF2-40B4-BE49-F238E27FC236}">
                <a16:creationId xmlns:a16="http://schemas.microsoft.com/office/drawing/2014/main" id="{FC480A1E-900C-543A-8603-E2295CAE9C60}"/>
              </a:ext>
            </a:extLst>
          </p:cNvPr>
          <p:cNvSpPr txBox="1">
            <a:spLocks/>
          </p:cNvSpPr>
          <p:nvPr/>
        </p:nvSpPr>
        <p:spPr>
          <a:xfrm>
            <a:off x="691242" y="5700486"/>
            <a:ext cx="10809515" cy="86657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1200"/>
              </a:spcBef>
              <a:spcAft>
                <a:spcPts val="1200"/>
              </a:spcAft>
            </a:pPr>
            <a:r>
              <a:rPr lang="en-US" sz="1600" b="1" i="0" u="none" strike="noStrike" dirty="0">
                <a:solidFill>
                  <a:schemeClr val="bg1"/>
                </a:solidFill>
                <a:effectLst/>
                <a:latin typeface="Arial" panose="020B0604020202020204" pitchFamily="34" charset="0"/>
                <a:cs typeface="Arial" panose="020B0604020202020204" pitchFamily="34" charset="0"/>
              </a:rPr>
              <a:t>Todd Curry, CEO, Vesta </a:t>
            </a:r>
            <a:r>
              <a:rPr lang="en-US" sz="1600" dirty="0">
                <a:solidFill>
                  <a:schemeClr val="bg1"/>
                </a:solidFill>
                <a:latin typeface="Arial" panose="020B0604020202020204" pitchFamily="34" charset="0"/>
                <a:cs typeface="Arial" panose="020B0604020202020204" pitchFamily="34" charset="0"/>
              </a:rPr>
              <a:t> |  MVNO </a:t>
            </a:r>
            <a:r>
              <a:rPr lang="en-US" sz="1600" i="0" u="none" strike="noStrike" dirty="0">
                <a:solidFill>
                  <a:schemeClr val="bg1"/>
                </a:solidFill>
                <a:effectLst/>
                <a:latin typeface="Arial" panose="020B0604020202020204" pitchFamily="34" charset="0"/>
                <a:cs typeface="Arial" panose="020B0604020202020204" pitchFamily="34" charset="0"/>
              </a:rPr>
              <a:t>Nation Live Americas  |  </a:t>
            </a:r>
            <a:r>
              <a:rPr lang="en-US" sz="1600" dirty="0">
                <a:solidFill>
                  <a:schemeClr val="bg1"/>
                </a:solidFill>
                <a:latin typeface="Arial" panose="020B0604020202020204" pitchFamily="34" charset="0"/>
                <a:cs typeface="Arial" panose="020B0604020202020204" pitchFamily="34" charset="0"/>
              </a:rPr>
              <a:t>April 28, 2026</a:t>
            </a:r>
            <a:endParaRPr lang="en-US" sz="1600" dirty="0">
              <a:solidFill>
                <a:schemeClr val="bg1"/>
              </a:solidFill>
              <a:effectLst/>
              <a:latin typeface="Arial" panose="020B0604020202020204" pitchFamily="34" charset="0"/>
              <a:cs typeface="Arial" panose="020B0604020202020204" pitchFamily="34" charset="0"/>
            </a:endParaRPr>
          </a:p>
        </p:txBody>
      </p:sp>
      <p:sp>
        <p:nvSpPr>
          <p:cNvPr id="5" name="Google Shape;519;g30e8533e1ac_0_0">
            <a:extLst>
              <a:ext uri="{FF2B5EF4-FFF2-40B4-BE49-F238E27FC236}">
                <a16:creationId xmlns:a16="http://schemas.microsoft.com/office/drawing/2014/main" id="{990FF738-804A-D3AF-6831-993134DF8693}"/>
              </a:ext>
            </a:extLst>
          </p:cNvPr>
          <p:cNvSpPr txBox="1">
            <a:spLocks/>
          </p:cNvSpPr>
          <p:nvPr/>
        </p:nvSpPr>
        <p:spPr>
          <a:xfrm>
            <a:off x="691241" y="3123238"/>
            <a:ext cx="10809515" cy="117881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ts val="4800"/>
              </a:lnSpc>
            </a:pPr>
            <a:r>
              <a:rPr lang="en-US" sz="5500" b="1" i="0" u="none" strike="noStrike" dirty="0">
                <a:solidFill>
                  <a:schemeClr val="bg1"/>
                </a:solidFill>
                <a:effectLst/>
                <a:latin typeface="Arial" panose="020B0604020202020204" pitchFamily="34" charset="0"/>
              </a:rPr>
              <a:t>SURVIVING 100K</a:t>
            </a:r>
            <a:br>
              <a:rPr lang="en-US" sz="5500" b="1" i="0" u="none" strike="noStrike" dirty="0">
                <a:solidFill>
                  <a:schemeClr val="bg1"/>
                </a:solidFill>
                <a:effectLst/>
                <a:latin typeface="Arial" panose="020B0604020202020204" pitchFamily="34" charset="0"/>
              </a:rPr>
            </a:br>
            <a:r>
              <a:rPr lang="en-US" sz="5500" b="1" i="0" u="none" strike="noStrike" dirty="0">
                <a:solidFill>
                  <a:schemeClr val="bg1"/>
                </a:solidFill>
                <a:effectLst/>
                <a:latin typeface="Arial" panose="020B0604020202020204" pitchFamily="34" charset="0"/>
              </a:rPr>
              <a:t>SUBSCRIBERS:</a:t>
            </a:r>
          </a:p>
        </p:txBody>
      </p:sp>
      <p:sp>
        <p:nvSpPr>
          <p:cNvPr id="2" name="Google Shape;519;g30e8533e1ac_0_0">
            <a:extLst>
              <a:ext uri="{FF2B5EF4-FFF2-40B4-BE49-F238E27FC236}">
                <a16:creationId xmlns:a16="http://schemas.microsoft.com/office/drawing/2014/main" id="{8AA3FB20-37C4-DD5F-0519-26C07F507B3E}"/>
              </a:ext>
            </a:extLst>
          </p:cNvPr>
          <p:cNvSpPr txBox="1">
            <a:spLocks/>
          </p:cNvSpPr>
          <p:nvPr/>
        </p:nvSpPr>
        <p:spPr>
          <a:xfrm>
            <a:off x="691241" y="4153460"/>
            <a:ext cx="10809515" cy="117881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ts val="2800"/>
              </a:lnSpc>
            </a:pPr>
            <a:r>
              <a:rPr lang="en-US" sz="3000" b="1" dirty="0">
                <a:latin typeface="Arial" panose="020B0604020202020204" pitchFamily="34" charset="0"/>
                <a:cs typeface="Arial" panose="020B0604020202020204" pitchFamily="34" charset="0"/>
              </a:rPr>
              <a:t>Payment economics </a:t>
            </a:r>
            <a:r>
              <a:rPr lang="en-US" sz="3000" b="1" dirty="0">
                <a:solidFill>
                  <a:schemeClr val="bg1"/>
                </a:solidFill>
                <a:latin typeface="Arial" panose="020B0604020202020204" pitchFamily="34" charset="0"/>
                <a:cs typeface="Arial" panose="020B0604020202020204" pitchFamily="34" charset="0"/>
              </a:rPr>
              <a:t>that determine</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MVNO survival</a:t>
            </a:r>
            <a:endParaRPr lang="en-US" sz="3000" b="1" dirty="0">
              <a:solidFill>
                <a:schemeClr val="bg1"/>
              </a:solidFill>
              <a:latin typeface="Arial" panose="020B0604020202020204" pitchFamily="34" charset="0"/>
              <a:cs typeface="Arial" panose="020B0604020202020204" pitchFamily="34" charset="0"/>
              <a:sym typeface="Avenir"/>
            </a:endParaRPr>
          </a:p>
        </p:txBody>
      </p:sp>
    </p:spTree>
    <p:extLst>
      <p:ext uri="{BB962C8B-B14F-4D97-AF65-F5344CB8AC3E}">
        <p14:creationId xmlns:p14="http://schemas.microsoft.com/office/powerpoint/2010/main" val="3488687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9A8D1-79F6-AE73-6D26-CF67358DFF91}"/>
            </a:ext>
          </a:extLst>
        </p:cNvPr>
        <p:cNvGrpSpPr/>
        <p:nvPr/>
      </p:nvGrpSpPr>
      <p:grpSpPr>
        <a:xfrm>
          <a:off x="0" y="0"/>
          <a:ext cx="0" cy="0"/>
          <a:chOff x="0" y="0"/>
          <a:chExt cx="0" cy="0"/>
        </a:xfrm>
      </p:grpSpPr>
      <p:sp>
        <p:nvSpPr>
          <p:cNvPr id="6" name="Google Shape;519;g30e8533e1ac_0_0">
            <a:extLst>
              <a:ext uri="{FF2B5EF4-FFF2-40B4-BE49-F238E27FC236}">
                <a16:creationId xmlns:a16="http://schemas.microsoft.com/office/drawing/2014/main" id="{FAE2C93C-A254-30A2-5623-EF3893F02AEB}"/>
              </a:ext>
            </a:extLst>
          </p:cNvPr>
          <p:cNvSpPr txBox="1">
            <a:spLocks/>
          </p:cNvSpPr>
          <p:nvPr/>
        </p:nvSpPr>
        <p:spPr>
          <a:xfrm>
            <a:off x="1016406" y="592911"/>
            <a:ext cx="9963651" cy="86657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ts val="3800"/>
              </a:lnSpc>
            </a:pPr>
            <a:r>
              <a:rPr lang="en-US" sz="4000" b="1" i="0" u="none" strike="noStrike" dirty="0">
                <a:effectLst/>
                <a:latin typeface="Arial" panose="020B0604020202020204" pitchFamily="34" charset="0"/>
              </a:rPr>
              <a:t>Launching an MVNO has never been easier. </a:t>
            </a:r>
            <a:r>
              <a:rPr lang="en-US" sz="4000" b="1" i="0" u="none" strike="noStrike" dirty="0">
                <a:solidFill>
                  <a:srgbClr val="009FE3"/>
                </a:solidFill>
                <a:effectLst/>
                <a:latin typeface="Arial" panose="020B0604020202020204" pitchFamily="34" charset="0"/>
              </a:rPr>
              <a:t>Surviving—and thriving—is hard.</a:t>
            </a:r>
            <a:endParaRPr lang="en-US" sz="4000" dirty="0">
              <a:solidFill>
                <a:srgbClr val="009FE3"/>
              </a:solidFill>
              <a:latin typeface="Arial" panose="020B0604020202020204" pitchFamily="34" charset="0"/>
              <a:cs typeface="Arial" panose="020B0604020202020204" pitchFamily="34" charset="0"/>
              <a:sym typeface="Avenir"/>
            </a:endParaRPr>
          </a:p>
        </p:txBody>
      </p:sp>
      <p:sp>
        <p:nvSpPr>
          <p:cNvPr id="7" name="Google Shape;370;g30e8533e1ac_0_83">
            <a:extLst>
              <a:ext uri="{FF2B5EF4-FFF2-40B4-BE49-F238E27FC236}">
                <a16:creationId xmlns:a16="http://schemas.microsoft.com/office/drawing/2014/main" id="{82953CAF-4802-AB4C-83AD-94B4603906A2}"/>
              </a:ext>
            </a:extLst>
          </p:cNvPr>
          <p:cNvSpPr txBox="1"/>
          <p:nvPr/>
        </p:nvSpPr>
        <p:spPr>
          <a:xfrm>
            <a:off x="1016406" y="1674694"/>
            <a:ext cx="9795029" cy="4339609"/>
          </a:xfrm>
          <a:prstGeom prst="rect">
            <a:avLst/>
          </a:prstGeom>
          <a:noFill/>
          <a:ln>
            <a:noFill/>
          </a:ln>
        </p:spPr>
        <p:txBody>
          <a:bodyPr spcFirstLastPara="1" wrap="square" lIns="91425" tIns="45700" rIns="91425" bIns="45700" anchor="t" anchorCtr="0">
            <a:spAutoFit/>
          </a:bodyPr>
          <a:lstStyle/>
          <a:p>
            <a:pPr rtl="0">
              <a:spcBef>
                <a:spcPts val="1200"/>
              </a:spcBef>
              <a:spcAft>
                <a:spcPts val="1200"/>
              </a:spcAft>
            </a:pPr>
            <a:r>
              <a:rPr lang="en-US" sz="2200" b="1" i="0" u="none" strike="noStrike" dirty="0">
                <a:effectLst/>
                <a:latin typeface="Arial" panose="020B0604020202020204" pitchFamily="34" charset="0"/>
                <a:cs typeface="Arial" panose="020B0604020202020204" pitchFamily="34" charset="0"/>
              </a:rPr>
              <a:t>The first 10k subscribers prove demand.</a:t>
            </a:r>
          </a:p>
          <a:p>
            <a:pPr rtl="0">
              <a:spcBef>
                <a:spcPts val="1200"/>
              </a:spcBef>
              <a:spcAft>
                <a:spcPts val="1200"/>
              </a:spcAft>
            </a:pPr>
            <a:r>
              <a:rPr lang="en-US" sz="2200" b="1" i="0" u="none" strike="noStrike" dirty="0">
                <a:solidFill>
                  <a:srgbClr val="009FE3"/>
                </a:solidFill>
                <a:effectLst/>
                <a:latin typeface="Arial" panose="020B0604020202020204" pitchFamily="34" charset="0"/>
              </a:rPr>
              <a:t>The first 100k subscribers prove whether you have a viable business. </a:t>
            </a:r>
          </a:p>
          <a:p>
            <a:pPr>
              <a:spcBef>
                <a:spcPts val="1200"/>
              </a:spcBef>
              <a:spcAft>
                <a:spcPts val="1200"/>
              </a:spcAft>
            </a:pPr>
            <a:r>
              <a:rPr lang="en-US" sz="2200" b="1" dirty="0">
                <a:latin typeface="Arial" panose="020B0604020202020204" pitchFamily="34" charset="0"/>
                <a:cs typeface="Arial" panose="020B0604020202020204" pitchFamily="34" charset="0"/>
              </a:rPr>
              <a:t>What breaks at scale:</a:t>
            </a:r>
            <a:endParaRPr lang="en-US" sz="2200" b="1" i="0" u="none" strike="noStrike" dirty="0">
              <a:effectLst/>
              <a:latin typeface="Arial" panose="020B0604020202020204" pitchFamily="34" charset="0"/>
            </a:endParaRPr>
          </a:p>
          <a:p>
            <a:pPr indent="-182880" rtl="0">
              <a:spcAft>
                <a:spcPts val="1200"/>
              </a:spcAft>
              <a:buClr>
                <a:srgbClr val="009FE3"/>
              </a:buClr>
              <a:buFont typeface="Arial" panose="020B0604020202020204" pitchFamily="34" charset="0"/>
              <a:buChar char="•"/>
            </a:pPr>
            <a:r>
              <a:rPr lang="en-US" b="0" i="0" u="none" strike="noStrike" dirty="0">
                <a:effectLst/>
                <a:latin typeface="Arial" panose="020B0604020202020204" pitchFamily="34" charset="0"/>
              </a:rPr>
              <a:t>Small approval gaps = millions in los</a:t>
            </a:r>
            <a:r>
              <a:rPr lang="en-US" dirty="0">
                <a:latin typeface="Arial" panose="020B0604020202020204" pitchFamily="34" charset="0"/>
              </a:rPr>
              <a:t>t revenue</a:t>
            </a:r>
          </a:p>
          <a:p>
            <a:pPr indent="-182880" rtl="0">
              <a:spcAft>
                <a:spcPts val="1200"/>
              </a:spcAft>
              <a:buClr>
                <a:srgbClr val="009FE3"/>
              </a:buClr>
              <a:buFont typeface="Arial" panose="020B0604020202020204" pitchFamily="34" charset="0"/>
              <a:buChar char="•"/>
            </a:pPr>
            <a:r>
              <a:rPr lang="en-US" b="0" i="0" u="none" strike="noStrike" dirty="0">
                <a:effectLst/>
                <a:latin typeface="Arial" panose="020B0604020202020204" pitchFamily="34" charset="0"/>
              </a:rPr>
              <a:t>Fr</a:t>
            </a:r>
            <a:r>
              <a:rPr lang="en-US" dirty="0">
                <a:latin typeface="Arial" panose="020B0604020202020204" pitchFamily="34" charset="0"/>
              </a:rPr>
              <a:t>aud shifts from nuisance to margin threat</a:t>
            </a:r>
          </a:p>
          <a:p>
            <a:pPr indent="-182880" rtl="0">
              <a:spcAft>
                <a:spcPts val="1200"/>
              </a:spcAft>
              <a:buClr>
                <a:srgbClr val="009FE3"/>
              </a:buClr>
              <a:buFont typeface="Arial" panose="020B0604020202020204" pitchFamily="34" charset="0"/>
              <a:buChar char="•"/>
            </a:pPr>
            <a:r>
              <a:rPr lang="en-US" b="0" i="0" u="none" strike="noStrike" dirty="0">
                <a:effectLst/>
                <a:latin typeface="Arial" panose="020B0604020202020204" pitchFamily="34" charset="0"/>
              </a:rPr>
              <a:t>Manual processes collapse under </a:t>
            </a:r>
            <a:r>
              <a:rPr lang="en-US" dirty="0">
                <a:latin typeface="Arial" panose="020B0604020202020204" pitchFamily="34" charset="0"/>
              </a:rPr>
              <a:t>volume</a:t>
            </a:r>
          </a:p>
          <a:p>
            <a:pPr indent="-182880" rtl="0">
              <a:spcAft>
                <a:spcPts val="1200"/>
              </a:spcAft>
              <a:buClr>
                <a:srgbClr val="009FE3"/>
              </a:buClr>
              <a:buFont typeface="Arial" panose="020B0604020202020204" pitchFamily="34" charset="0"/>
              <a:buChar char="•"/>
            </a:pPr>
            <a:r>
              <a:rPr lang="en-US" b="0" i="0" u="none" strike="noStrike" dirty="0">
                <a:effectLst/>
                <a:latin typeface="Arial" panose="020B0604020202020204" pitchFamily="34" charset="0"/>
              </a:rPr>
              <a:t>What looked like momentum becomes margin compression</a:t>
            </a:r>
          </a:p>
          <a:p>
            <a:pPr rtl="0">
              <a:spcBef>
                <a:spcPts val="1200"/>
              </a:spcBef>
              <a:spcAft>
                <a:spcPts val="1200"/>
              </a:spcAft>
            </a:pPr>
            <a:endParaRPr lang="en-US" dirty="0">
              <a:latin typeface="Arial" panose="020B0604020202020204" pitchFamily="34" charset="0"/>
              <a:cs typeface="Arial" panose="020B0604020202020204" pitchFamily="34" charset="0"/>
            </a:endParaRPr>
          </a:p>
        </p:txBody>
      </p:sp>
      <p:sp>
        <p:nvSpPr>
          <p:cNvPr id="33" name="Slide Number Placeholder 5">
            <a:extLst>
              <a:ext uri="{FF2B5EF4-FFF2-40B4-BE49-F238E27FC236}">
                <a16:creationId xmlns:a16="http://schemas.microsoft.com/office/drawing/2014/main" id="{0F6E1E0A-F97D-1FDC-B0DF-52D345F486D3}"/>
              </a:ext>
            </a:extLst>
          </p:cNvPr>
          <p:cNvSpPr>
            <a:spLocks noGrp="1"/>
          </p:cNvSpPr>
          <p:nvPr>
            <p:ph type="sldNum" sz="quarter" idx="12"/>
          </p:nvPr>
        </p:nvSpPr>
        <p:spPr>
          <a:xfrm>
            <a:off x="11452483" y="6378121"/>
            <a:ext cx="682935" cy="365125"/>
          </a:xfrm>
        </p:spPr>
        <p:txBody>
          <a:bodyPr/>
          <a:lstStyle>
            <a:lvl1pPr>
              <a:defRPr>
                <a:solidFill>
                  <a:schemeClr val="bg1"/>
                </a:solidFill>
              </a:defRPr>
            </a:lvl1pPr>
          </a:lstStyle>
          <a:p>
            <a:fld id="{317EE5A0-08F1-1A48-BFA0-60588931BEFD}" type="slidenum">
              <a:rPr lang="en-US" sz="800" smtClean="0">
                <a:latin typeface="Arial" panose="020B0604020202020204" pitchFamily="34" charset="0"/>
                <a:cs typeface="Arial" panose="020B0604020202020204" pitchFamily="34" charset="0"/>
              </a:rPr>
              <a:pPr/>
              <a:t>2</a:t>
            </a:fld>
            <a:endParaRPr lang="en-US"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500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FB062-FE4B-7190-CC1F-95B1D98C4C4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D5218F1-5F3B-2BCB-17A6-FEA83C38EC8E}"/>
              </a:ext>
            </a:extLst>
          </p:cNvPr>
          <p:cNvSpPr/>
          <p:nvPr/>
        </p:nvSpPr>
        <p:spPr>
          <a:xfrm>
            <a:off x="8148725" y="2468880"/>
            <a:ext cx="2928577" cy="2186126"/>
          </a:xfrm>
          <a:prstGeom prst="rect">
            <a:avLst/>
          </a:prstGeom>
          <a:solidFill>
            <a:schemeClr val="bg1"/>
          </a:solidFill>
          <a:ln w="22225">
            <a:solidFill>
              <a:schemeClr val="accent3"/>
            </a:solidFill>
          </a:ln>
          <a:effectLst>
            <a:outerShdw blurRad="448155" dist="38100" dir="2700000" algn="tl" rotWithShape="0">
              <a:prstClr val="black">
                <a:alpha val="2151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519;g30e8533e1ac_0_0">
            <a:extLst>
              <a:ext uri="{FF2B5EF4-FFF2-40B4-BE49-F238E27FC236}">
                <a16:creationId xmlns:a16="http://schemas.microsoft.com/office/drawing/2014/main" id="{7AF609E0-6194-DB12-3D40-F9CDBA96A62E}"/>
              </a:ext>
            </a:extLst>
          </p:cNvPr>
          <p:cNvSpPr txBox="1">
            <a:spLocks/>
          </p:cNvSpPr>
          <p:nvPr/>
        </p:nvSpPr>
        <p:spPr>
          <a:xfrm>
            <a:off x="1016406" y="592911"/>
            <a:ext cx="9963651" cy="86657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ts val="3800"/>
              </a:lnSpc>
            </a:pPr>
            <a:r>
              <a:rPr lang="en-US" sz="4000" b="1" dirty="0">
                <a:solidFill>
                  <a:srgbClr val="009FE3"/>
                </a:solidFill>
                <a:latin typeface="Arial" panose="020B0604020202020204" pitchFamily="34" charset="0"/>
                <a:cs typeface="Arial" panose="020B0604020202020204" pitchFamily="34" charset="0"/>
                <a:sym typeface="Avenir"/>
              </a:rPr>
              <a:t>How a 2-point approval gap becomes </a:t>
            </a:r>
            <a:r>
              <a:rPr lang="en-US" sz="4000" b="1" dirty="0">
                <a:latin typeface="Arial" panose="020B0604020202020204" pitchFamily="34" charset="0"/>
                <a:cs typeface="Arial" panose="020B0604020202020204" pitchFamily="34" charset="0"/>
                <a:sym typeface="Avenir"/>
              </a:rPr>
              <a:t>millions in lost revenue.</a:t>
            </a:r>
            <a:endParaRPr lang="en-US" sz="4000" dirty="0">
              <a:latin typeface="Arial" panose="020B0604020202020204" pitchFamily="34" charset="0"/>
              <a:cs typeface="Arial" panose="020B0604020202020204" pitchFamily="34" charset="0"/>
              <a:sym typeface="Avenir"/>
            </a:endParaRPr>
          </a:p>
        </p:txBody>
      </p:sp>
      <p:sp>
        <p:nvSpPr>
          <p:cNvPr id="7" name="Google Shape;370;g30e8533e1ac_0_83">
            <a:extLst>
              <a:ext uri="{FF2B5EF4-FFF2-40B4-BE49-F238E27FC236}">
                <a16:creationId xmlns:a16="http://schemas.microsoft.com/office/drawing/2014/main" id="{DD5266FE-F3AC-D679-79DD-8353D631A67E}"/>
              </a:ext>
            </a:extLst>
          </p:cNvPr>
          <p:cNvSpPr txBox="1"/>
          <p:nvPr/>
        </p:nvSpPr>
        <p:spPr>
          <a:xfrm>
            <a:off x="1016406" y="1674694"/>
            <a:ext cx="9741241" cy="2677616"/>
          </a:xfrm>
          <a:prstGeom prst="rect">
            <a:avLst/>
          </a:prstGeom>
          <a:noFill/>
          <a:ln>
            <a:noFill/>
          </a:ln>
        </p:spPr>
        <p:txBody>
          <a:bodyPr spcFirstLastPara="1" wrap="square" lIns="91425" tIns="45700" rIns="91425" bIns="45700" anchor="t" anchorCtr="0">
            <a:spAutoFit/>
          </a:bodyPr>
          <a:lstStyle/>
          <a:p>
            <a:pPr rtl="0">
              <a:spcBef>
                <a:spcPts val="1200"/>
              </a:spcBef>
              <a:spcAft>
                <a:spcPts val="1200"/>
              </a:spcAft>
            </a:pPr>
            <a:r>
              <a:rPr lang="en-US" sz="2200" b="1" i="0" u="none" strike="noStrike" dirty="0">
                <a:effectLst/>
                <a:latin typeface="Arial" panose="020B0604020202020204" pitchFamily="34" charset="0"/>
                <a:cs typeface="Arial" panose="020B0604020202020204" pitchFamily="34" charset="0"/>
              </a:rPr>
              <a:t>Your target: </a:t>
            </a:r>
            <a:r>
              <a:rPr lang="en-US" sz="2200" b="1" i="0" u="none" strike="noStrike" dirty="0">
                <a:solidFill>
                  <a:srgbClr val="009FE3"/>
                </a:solidFill>
                <a:effectLst/>
                <a:latin typeface="Arial" panose="020B0604020202020204" pitchFamily="34" charset="0"/>
                <a:cs typeface="Arial" panose="020B0604020202020204" pitchFamily="34" charset="0"/>
              </a:rPr>
              <a:t>100k subscribers at $50/month = $5M in revenue</a:t>
            </a:r>
          </a:p>
          <a:p>
            <a:pPr indent="-182880">
              <a:spcAft>
                <a:spcPts val="1200"/>
              </a:spcAft>
              <a:buClr>
                <a:srgbClr val="009FE3"/>
              </a:buClr>
              <a:buFont typeface="Arial" panose="020B0604020202020204" pitchFamily="34" charset="0"/>
              <a:buChar char="•"/>
            </a:pPr>
            <a:r>
              <a:rPr lang="en-US" dirty="0">
                <a:latin typeface="Arial" panose="020B0604020202020204" pitchFamily="34" charset="0"/>
                <a:cs typeface="Arial" panose="020B0604020202020204" pitchFamily="34" charset="0"/>
              </a:rPr>
              <a:t>But what if your approval rate is 85% instead of 87%?</a:t>
            </a:r>
          </a:p>
          <a:p>
            <a:pPr indent="-182880">
              <a:spcAft>
                <a:spcPts val="1200"/>
              </a:spcAft>
              <a:buClr>
                <a:srgbClr val="009FE3"/>
              </a:buClr>
              <a:buFont typeface="Arial" panose="020B0604020202020204" pitchFamily="34" charset="0"/>
              <a:buChar char="•"/>
            </a:pPr>
            <a:r>
              <a:rPr lang="en-US" dirty="0">
                <a:latin typeface="Arial" panose="020B0604020202020204" pitchFamily="34" charset="0"/>
                <a:cs typeface="Arial" panose="020B0604020202020204" pitchFamily="34" charset="0"/>
              </a:rPr>
              <a:t>You're only capturing: </a:t>
            </a:r>
            <a:r>
              <a:rPr lang="en-US" b="1" dirty="0">
                <a:latin typeface="Arial" panose="020B0604020202020204" pitchFamily="34" charset="0"/>
                <a:cs typeface="Arial" panose="020B0604020202020204" pitchFamily="34" charset="0"/>
              </a:rPr>
              <a:t>$4,250,000</a:t>
            </a:r>
            <a:r>
              <a:rPr lang="en-US" dirty="0">
                <a:latin typeface="Arial" panose="020B0604020202020204" pitchFamily="34" charset="0"/>
                <a:cs typeface="Arial" panose="020B0604020202020204" pitchFamily="34" charset="0"/>
              </a:rPr>
              <a:t> instead of </a:t>
            </a:r>
            <a:r>
              <a:rPr lang="en-US" b="1" dirty="0">
                <a:latin typeface="Arial" panose="020B0604020202020204" pitchFamily="34" charset="0"/>
                <a:cs typeface="Arial" panose="020B0604020202020204" pitchFamily="34" charset="0"/>
              </a:rPr>
              <a:t>$4,350,000</a:t>
            </a:r>
            <a:endParaRPr lang="en-US" b="0" i="0" u="none" strike="noStrike" dirty="0">
              <a:effectLst/>
              <a:latin typeface="Arial" panose="020B0604020202020204" pitchFamily="34" charset="0"/>
              <a:cs typeface="Arial" panose="020B0604020202020204" pitchFamily="34" charset="0"/>
            </a:endParaRPr>
          </a:p>
          <a:p>
            <a:pPr rtl="0">
              <a:spcBef>
                <a:spcPts val="1200"/>
              </a:spcBef>
              <a:spcAft>
                <a:spcPts val="1200"/>
              </a:spcAft>
            </a:pPr>
            <a:r>
              <a:rPr lang="en-US" sz="2200" b="1" i="0" u="none" strike="noStrike" dirty="0">
                <a:solidFill>
                  <a:srgbClr val="009FE3"/>
                </a:solidFill>
                <a:effectLst/>
                <a:latin typeface="Arial" panose="020B0604020202020204" pitchFamily="34" charset="0"/>
              </a:rPr>
              <a:t>The invisible loss = $1.2M annually</a:t>
            </a:r>
          </a:p>
          <a:p>
            <a:pPr indent="-182880">
              <a:spcAft>
                <a:spcPts val="1200"/>
              </a:spcAft>
              <a:buClr>
                <a:srgbClr val="009FE3"/>
              </a:buClr>
              <a:buFont typeface="Arial" panose="020B0604020202020204" pitchFamily="34" charset="0"/>
              <a:buChar char="•"/>
            </a:pPr>
            <a:r>
              <a:rPr lang="en-US" dirty="0">
                <a:latin typeface="Arial" panose="020B0604020202020204" pitchFamily="34" charset="0"/>
                <a:cs typeface="Arial" panose="020B0604020202020204" pitchFamily="34" charset="0"/>
              </a:rPr>
              <a:t>Most MVNOs don't even track this number.</a:t>
            </a:r>
          </a:p>
        </p:txBody>
      </p:sp>
      <p:sp>
        <p:nvSpPr>
          <p:cNvPr id="33" name="Slide Number Placeholder 5">
            <a:extLst>
              <a:ext uri="{FF2B5EF4-FFF2-40B4-BE49-F238E27FC236}">
                <a16:creationId xmlns:a16="http://schemas.microsoft.com/office/drawing/2014/main" id="{8F69B9A0-E547-2A47-0736-F1D84A067A83}"/>
              </a:ext>
            </a:extLst>
          </p:cNvPr>
          <p:cNvSpPr>
            <a:spLocks noGrp="1"/>
          </p:cNvSpPr>
          <p:nvPr>
            <p:ph type="sldNum" sz="quarter" idx="12"/>
          </p:nvPr>
        </p:nvSpPr>
        <p:spPr>
          <a:xfrm>
            <a:off x="11452483" y="6378121"/>
            <a:ext cx="682935" cy="365125"/>
          </a:xfrm>
        </p:spPr>
        <p:txBody>
          <a:bodyPr/>
          <a:lstStyle>
            <a:lvl1pPr>
              <a:defRPr>
                <a:solidFill>
                  <a:schemeClr val="bg1"/>
                </a:solidFill>
              </a:defRPr>
            </a:lvl1pPr>
          </a:lstStyle>
          <a:p>
            <a:fld id="{317EE5A0-08F1-1A48-BFA0-60588931BEFD}" type="slidenum">
              <a:rPr lang="en-US" sz="800" smtClean="0">
                <a:latin typeface="Arial" panose="020B0604020202020204" pitchFamily="34" charset="0"/>
                <a:cs typeface="Arial" panose="020B0604020202020204" pitchFamily="34" charset="0"/>
              </a:rPr>
              <a:pPr/>
              <a:t>3</a:t>
            </a:fld>
            <a:endParaRPr lang="en-US" sz="800" dirty="0">
              <a:latin typeface="Arial" panose="020B0604020202020204" pitchFamily="34" charset="0"/>
              <a:cs typeface="Arial" panose="020B0604020202020204" pitchFamily="34" charset="0"/>
            </a:endParaRPr>
          </a:p>
        </p:txBody>
      </p:sp>
      <p:sp>
        <p:nvSpPr>
          <p:cNvPr id="2" name="Google Shape;519;g30e8533e1ac_0_0">
            <a:extLst>
              <a:ext uri="{FF2B5EF4-FFF2-40B4-BE49-F238E27FC236}">
                <a16:creationId xmlns:a16="http://schemas.microsoft.com/office/drawing/2014/main" id="{3458E64D-7EF4-A700-DB2A-E3AE327F418E}"/>
              </a:ext>
            </a:extLst>
          </p:cNvPr>
          <p:cNvSpPr txBox="1">
            <a:spLocks/>
          </p:cNvSpPr>
          <p:nvPr/>
        </p:nvSpPr>
        <p:spPr>
          <a:xfrm>
            <a:off x="8370795" y="3145088"/>
            <a:ext cx="2706508" cy="80481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ts val="3800"/>
              </a:lnSpc>
            </a:pPr>
            <a:r>
              <a:rPr lang="en-US" sz="6500" b="1" dirty="0">
                <a:solidFill>
                  <a:schemeClr val="accent3"/>
                </a:solidFill>
                <a:latin typeface="Arial" panose="020B0604020202020204" pitchFamily="34" charset="0"/>
                <a:cs typeface="Arial" panose="020B0604020202020204" pitchFamily="34" charset="0"/>
                <a:sym typeface="Avenir"/>
              </a:rPr>
              <a:t>$1.2M</a:t>
            </a:r>
            <a:endParaRPr lang="en-US" sz="6500" dirty="0">
              <a:solidFill>
                <a:schemeClr val="accent3"/>
              </a:solidFill>
              <a:latin typeface="Arial" panose="020B0604020202020204" pitchFamily="34" charset="0"/>
              <a:cs typeface="Arial" panose="020B0604020202020204" pitchFamily="34" charset="0"/>
              <a:sym typeface="Avenir"/>
            </a:endParaRPr>
          </a:p>
        </p:txBody>
      </p:sp>
      <p:sp>
        <p:nvSpPr>
          <p:cNvPr id="3" name="Google Shape;519;g30e8533e1ac_0_0">
            <a:extLst>
              <a:ext uri="{FF2B5EF4-FFF2-40B4-BE49-F238E27FC236}">
                <a16:creationId xmlns:a16="http://schemas.microsoft.com/office/drawing/2014/main" id="{2C50442A-43D6-B584-3F11-2F0CF3F03A8A}"/>
              </a:ext>
            </a:extLst>
          </p:cNvPr>
          <p:cNvSpPr txBox="1">
            <a:spLocks/>
          </p:cNvSpPr>
          <p:nvPr/>
        </p:nvSpPr>
        <p:spPr>
          <a:xfrm>
            <a:off x="8370795" y="3547495"/>
            <a:ext cx="2484439" cy="80481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ts val="3800"/>
              </a:lnSpc>
            </a:pPr>
            <a:r>
              <a:rPr lang="en-US" sz="3000" b="1" dirty="0">
                <a:solidFill>
                  <a:schemeClr val="accent3"/>
                </a:solidFill>
                <a:latin typeface="Arial" panose="020B0604020202020204" pitchFamily="34" charset="0"/>
                <a:cs typeface="Arial" panose="020B0604020202020204" pitchFamily="34" charset="0"/>
                <a:sym typeface="Avenir"/>
              </a:rPr>
              <a:t>annually</a:t>
            </a:r>
            <a:endParaRPr lang="en-US" sz="3000" dirty="0">
              <a:solidFill>
                <a:schemeClr val="accent3"/>
              </a:solidFill>
              <a:latin typeface="Arial" panose="020B0604020202020204" pitchFamily="34" charset="0"/>
              <a:cs typeface="Arial" panose="020B0604020202020204" pitchFamily="34" charset="0"/>
              <a:sym typeface="Avenir"/>
            </a:endParaRPr>
          </a:p>
        </p:txBody>
      </p:sp>
    </p:spTree>
    <p:extLst>
      <p:ext uri="{BB962C8B-B14F-4D97-AF65-F5344CB8AC3E}">
        <p14:creationId xmlns:p14="http://schemas.microsoft.com/office/powerpoint/2010/main" val="3834442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26759-61A0-5B83-0575-259823DB532C}"/>
            </a:ext>
          </a:extLst>
        </p:cNvPr>
        <p:cNvGrpSpPr/>
        <p:nvPr/>
      </p:nvGrpSpPr>
      <p:grpSpPr>
        <a:xfrm>
          <a:off x="0" y="0"/>
          <a:ext cx="0" cy="0"/>
          <a:chOff x="0" y="0"/>
          <a:chExt cx="0" cy="0"/>
        </a:xfrm>
      </p:grpSpPr>
      <p:sp>
        <p:nvSpPr>
          <p:cNvPr id="7" name="Google Shape;370;g30e8533e1ac_0_83">
            <a:extLst>
              <a:ext uri="{FF2B5EF4-FFF2-40B4-BE49-F238E27FC236}">
                <a16:creationId xmlns:a16="http://schemas.microsoft.com/office/drawing/2014/main" id="{BF1BAB26-BDC0-A6A8-B71D-B6A80420BEB7}"/>
              </a:ext>
            </a:extLst>
          </p:cNvPr>
          <p:cNvSpPr txBox="1"/>
          <p:nvPr/>
        </p:nvSpPr>
        <p:spPr>
          <a:xfrm>
            <a:off x="1016406" y="1459484"/>
            <a:ext cx="9741241" cy="4144684"/>
          </a:xfrm>
          <a:prstGeom prst="rect">
            <a:avLst/>
          </a:prstGeom>
          <a:noFill/>
          <a:ln>
            <a:noFill/>
          </a:ln>
        </p:spPr>
        <p:txBody>
          <a:bodyPr spcFirstLastPara="1" wrap="square" lIns="91425" tIns="45700" rIns="91425" bIns="45700" anchor="t" anchorCtr="0">
            <a:spAutoFit/>
          </a:bodyPr>
          <a:lstStyle/>
          <a:p>
            <a:pPr>
              <a:lnSpc>
                <a:spcPts val="2400"/>
              </a:lnSpc>
              <a:spcAft>
                <a:spcPts val="1600"/>
              </a:spcAft>
              <a:defRPr sz="2600" b="1" i="0">
                <a:solidFill>
                  <a:srgbClr val="0078D7"/>
                </a:solidFill>
              </a:defRPr>
            </a:pPr>
            <a:r>
              <a:rPr lang="en-US" dirty="0">
                <a:solidFill>
                  <a:srgbClr val="009FE3"/>
                </a:solidFill>
                <a:latin typeface="Arial" panose="020B0604020202020204" pitchFamily="34" charset="0"/>
                <a:cs typeface="Arial" panose="020B0604020202020204" pitchFamily="34" charset="0"/>
              </a:rPr>
              <a:t>How fraud changes at scale:</a:t>
            </a:r>
          </a:p>
          <a:p>
            <a:pPr lvl="1">
              <a:lnSpc>
                <a:spcPts val="2400"/>
              </a:lnSpc>
              <a:spcAft>
                <a:spcPts val="1200"/>
              </a:spcAft>
              <a:defRPr sz="2400" b="0" i="0">
                <a:solidFill>
                  <a:srgbClr val="333333"/>
                </a:solidFill>
              </a:defRPr>
            </a:pPr>
            <a:r>
              <a:rPr lang="en-US" dirty="0">
                <a:latin typeface="Arial" panose="020B0604020202020204" pitchFamily="34" charset="0"/>
                <a:cs typeface="Arial" panose="020B0604020202020204" pitchFamily="34" charset="0"/>
              </a:rPr>
              <a:t>At 10K: Isolated incidents, manageable manually</a:t>
            </a:r>
          </a:p>
          <a:p>
            <a:pPr lvl="1">
              <a:lnSpc>
                <a:spcPts val="2400"/>
              </a:lnSpc>
              <a:spcAft>
                <a:spcPts val="2400"/>
              </a:spcAft>
              <a:defRPr sz="2400" b="0" i="0">
                <a:solidFill>
                  <a:srgbClr val="333333"/>
                </a:solidFill>
              </a:defRPr>
            </a:pPr>
            <a:r>
              <a:rPr lang="en-US" dirty="0">
                <a:latin typeface="Arial" panose="020B0604020202020204" pitchFamily="34" charset="0"/>
                <a:cs typeface="Arial" panose="020B0604020202020204" pitchFamily="34" charset="0"/>
              </a:rPr>
              <a:t>At 100K: Organized attacks, AI-powered fraud, patterns you can't spot manually</a:t>
            </a:r>
          </a:p>
          <a:p>
            <a:pPr>
              <a:lnSpc>
                <a:spcPts val="2400"/>
              </a:lnSpc>
              <a:spcAft>
                <a:spcPts val="1600"/>
              </a:spcAft>
              <a:defRPr sz="2600" b="1" i="0">
                <a:solidFill>
                  <a:srgbClr val="0078D7"/>
                </a:solidFill>
              </a:defRPr>
            </a:pPr>
            <a:r>
              <a:rPr lang="en-US" dirty="0">
                <a:solidFill>
                  <a:srgbClr val="009FE3"/>
                </a:solidFill>
                <a:latin typeface="Arial" panose="020B0604020202020204" pitchFamily="34" charset="0"/>
                <a:cs typeface="Arial" panose="020B0604020202020204" pitchFamily="34" charset="0"/>
              </a:rPr>
              <a:t>Telecom fraud ≠ Ecommerce fraud:</a:t>
            </a:r>
          </a:p>
          <a:p>
            <a:pPr>
              <a:lnSpc>
                <a:spcPts val="2400"/>
              </a:lnSpc>
              <a:spcAft>
                <a:spcPts val="2400"/>
              </a:spcAft>
              <a:defRPr sz="2400" b="0" i="0">
                <a:solidFill>
                  <a:srgbClr val="333333"/>
                </a:solidFill>
              </a:defRPr>
            </a:pPr>
            <a:r>
              <a:rPr lang="en-US" dirty="0">
                <a:latin typeface="Arial" panose="020B0604020202020204" pitchFamily="34" charset="0"/>
                <a:cs typeface="Arial" panose="020B0604020202020204" pitchFamily="34" charset="0"/>
              </a:rPr>
              <a:t>IRSF, SIM swap attacks, device reselling, chargeback fraud</a:t>
            </a:r>
          </a:p>
          <a:p>
            <a:pPr>
              <a:lnSpc>
                <a:spcPts val="2400"/>
              </a:lnSpc>
              <a:spcAft>
                <a:spcPts val="1600"/>
              </a:spcAft>
              <a:defRPr sz="2600" b="1" i="0">
                <a:solidFill>
                  <a:srgbClr val="0078D7"/>
                </a:solidFill>
              </a:defRPr>
            </a:pPr>
            <a:r>
              <a:rPr lang="en-US" dirty="0">
                <a:solidFill>
                  <a:srgbClr val="009FE3"/>
                </a:solidFill>
                <a:latin typeface="Arial" panose="020B0604020202020204" pitchFamily="34" charset="0"/>
                <a:cs typeface="Arial" panose="020B0604020202020204" pitchFamily="34" charset="0"/>
              </a:rPr>
              <a:t>VISA VAMP is raising the stakes</a:t>
            </a:r>
            <a:r>
              <a:rPr lang="en-US" dirty="0">
                <a:latin typeface="Arial" panose="020B0604020202020204" pitchFamily="34" charset="0"/>
                <a:cs typeface="Arial" panose="020B0604020202020204" pitchFamily="34" charset="0"/>
              </a:rPr>
              <a:t>:</a:t>
            </a:r>
          </a:p>
          <a:p>
            <a:pPr>
              <a:lnSpc>
                <a:spcPts val="2400"/>
              </a:lnSpc>
              <a:spcAft>
                <a:spcPts val="1600"/>
              </a:spcAft>
              <a:defRPr sz="2400" b="0" i="0">
                <a:solidFill>
                  <a:srgbClr val="CC3300"/>
                </a:solidFill>
              </a:defRPr>
            </a:pPr>
            <a:r>
              <a:rPr lang="en-US" dirty="0">
                <a:latin typeface="Arial" panose="020B0604020202020204" pitchFamily="34" charset="0"/>
                <a:cs typeface="Arial" panose="020B0604020202020204" pitchFamily="34" charset="0"/>
              </a:rPr>
              <a:t>April 2026: Penalties are doubling and the chargeback threshold drops</a:t>
            </a:r>
          </a:p>
        </p:txBody>
      </p:sp>
      <p:sp>
        <p:nvSpPr>
          <p:cNvPr id="33" name="Slide Number Placeholder 5">
            <a:extLst>
              <a:ext uri="{FF2B5EF4-FFF2-40B4-BE49-F238E27FC236}">
                <a16:creationId xmlns:a16="http://schemas.microsoft.com/office/drawing/2014/main" id="{CE069F23-409C-1C6A-8C8C-659D73A1BFE5}"/>
              </a:ext>
            </a:extLst>
          </p:cNvPr>
          <p:cNvSpPr>
            <a:spLocks noGrp="1"/>
          </p:cNvSpPr>
          <p:nvPr>
            <p:ph type="sldNum" sz="quarter" idx="12"/>
          </p:nvPr>
        </p:nvSpPr>
        <p:spPr>
          <a:xfrm>
            <a:off x="11452483" y="6378121"/>
            <a:ext cx="682935" cy="365125"/>
          </a:xfrm>
        </p:spPr>
        <p:txBody>
          <a:bodyPr/>
          <a:lstStyle>
            <a:lvl1pPr>
              <a:defRPr>
                <a:solidFill>
                  <a:schemeClr val="bg1"/>
                </a:solidFill>
              </a:defRPr>
            </a:lvl1pPr>
          </a:lstStyle>
          <a:p>
            <a:fld id="{317EE5A0-08F1-1A48-BFA0-60588931BEFD}" type="slidenum">
              <a:rPr lang="en-US" sz="800" smtClean="0">
                <a:latin typeface="Arial" panose="020B0604020202020204" pitchFamily="34" charset="0"/>
                <a:cs typeface="Arial" panose="020B0604020202020204" pitchFamily="34" charset="0"/>
              </a:rPr>
              <a:pPr/>
              <a:t>4</a:t>
            </a:fld>
            <a:endParaRPr lang="en-US" sz="800" dirty="0">
              <a:latin typeface="Arial" panose="020B0604020202020204" pitchFamily="34" charset="0"/>
              <a:cs typeface="Arial" panose="020B0604020202020204" pitchFamily="34" charset="0"/>
            </a:endParaRPr>
          </a:p>
        </p:txBody>
      </p:sp>
      <p:sp>
        <p:nvSpPr>
          <p:cNvPr id="2" name="Google Shape;519;g30e8533e1ac_0_0">
            <a:extLst>
              <a:ext uri="{FF2B5EF4-FFF2-40B4-BE49-F238E27FC236}">
                <a16:creationId xmlns:a16="http://schemas.microsoft.com/office/drawing/2014/main" id="{A85AB2FD-44F0-CC03-CEAB-7795FF8974A3}"/>
              </a:ext>
            </a:extLst>
          </p:cNvPr>
          <p:cNvSpPr txBox="1">
            <a:spLocks/>
          </p:cNvSpPr>
          <p:nvPr/>
        </p:nvSpPr>
        <p:spPr>
          <a:xfrm>
            <a:off x="1016406" y="592911"/>
            <a:ext cx="9963651" cy="86657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ts val="3800"/>
              </a:lnSpc>
            </a:pPr>
            <a:r>
              <a:rPr lang="en-US" sz="4000" b="1" dirty="0">
                <a:solidFill>
                  <a:srgbClr val="009FE3"/>
                </a:solidFill>
                <a:latin typeface="Arial" panose="020B0604020202020204" pitchFamily="34" charset="0"/>
                <a:cs typeface="Arial" panose="020B0604020202020204" pitchFamily="34" charset="0"/>
                <a:sym typeface="Avenir"/>
              </a:rPr>
              <a:t>Fraud: </a:t>
            </a:r>
            <a:r>
              <a:rPr lang="en-US" sz="4000" b="1" dirty="0">
                <a:latin typeface="Arial" panose="020B0604020202020204" pitchFamily="34" charset="0"/>
                <a:cs typeface="Arial" panose="020B0604020202020204" pitchFamily="34" charset="0"/>
                <a:sym typeface="Avenir"/>
              </a:rPr>
              <a:t>your margin under attack</a:t>
            </a:r>
            <a:endParaRPr lang="en-US" sz="4000" dirty="0">
              <a:latin typeface="Arial" panose="020B0604020202020204" pitchFamily="34" charset="0"/>
              <a:cs typeface="Arial" panose="020B0604020202020204" pitchFamily="34" charset="0"/>
              <a:sym typeface="Avenir"/>
            </a:endParaRPr>
          </a:p>
        </p:txBody>
      </p:sp>
    </p:spTree>
    <p:extLst>
      <p:ext uri="{BB962C8B-B14F-4D97-AF65-F5344CB8AC3E}">
        <p14:creationId xmlns:p14="http://schemas.microsoft.com/office/powerpoint/2010/main" val="876210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19;g30e8533e1ac_0_0">
            <a:extLst>
              <a:ext uri="{FF2B5EF4-FFF2-40B4-BE49-F238E27FC236}">
                <a16:creationId xmlns:a16="http://schemas.microsoft.com/office/drawing/2014/main" id="{5C249375-E384-2A71-0CB8-86C4AA88AAFA}"/>
              </a:ext>
            </a:extLst>
          </p:cNvPr>
          <p:cNvSpPr txBox="1">
            <a:spLocks/>
          </p:cNvSpPr>
          <p:nvPr/>
        </p:nvSpPr>
        <p:spPr>
          <a:xfrm>
            <a:off x="857249" y="469227"/>
            <a:ext cx="10502049" cy="101667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lnSpc>
                <a:spcPts val="3800"/>
              </a:lnSpc>
              <a:spcBef>
                <a:spcPts val="1200"/>
              </a:spcBef>
              <a:spcAft>
                <a:spcPts val="1200"/>
              </a:spcAft>
            </a:pPr>
            <a:r>
              <a:rPr lang="en-US" sz="4000" b="1" i="0" u="none" strike="noStrike" dirty="0">
                <a:solidFill>
                  <a:schemeClr val="tx2"/>
                </a:solidFill>
                <a:effectLst/>
                <a:latin typeface="Arial" panose="020B0604020202020204" pitchFamily="34" charset="0"/>
                <a:cs typeface="Arial" panose="020B0604020202020204" pitchFamily="34" charset="0"/>
              </a:rPr>
              <a:t>Common payment challenges from </a:t>
            </a:r>
            <a:r>
              <a:rPr lang="en-US" sz="4000" b="1" i="0" u="none" strike="noStrike" dirty="0">
                <a:solidFill>
                  <a:srgbClr val="009FE3"/>
                </a:solidFill>
                <a:effectLst/>
                <a:latin typeface="Arial" panose="020B0604020202020204" pitchFamily="34" charset="0"/>
                <a:cs typeface="Arial" panose="020B0604020202020204" pitchFamily="34" charset="0"/>
              </a:rPr>
              <a:t>MVNOs as they scale</a:t>
            </a:r>
            <a:endParaRPr lang="en-US" sz="4000" b="0" dirty="0">
              <a:solidFill>
                <a:srgbClr val="009FE3"/>
              </a:solidFill>
              <a:effectLst/>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C46CFA97-36C1-AA2D-83CD-493B4B2F5726}"/>
              </a:ext>
            </a:extLst>
          </p:cNvPr>
          <p:cNvSpPr/>
          <p:nvPr/>
        </p:nvSpPr>
        <p:spPr>
          <a:xfrm>
            <a:off x="1071945" y="2111604"/>
            <a:ext cx="2991165" cy="2441542"/>
          </a:xfrm>
          <a:prstGeom prst="rect">
            <a:avLst/>
          </a:prstGeom>
          <a:solidFill>
            <a:schemeClr val="accent6"/>
          </a:solidFill>
          <a:ln w="22225">
            <a:solidFill>
              <a:schemeClr val="bg1"/>
            </a:solidFill>
          </a:ln>
          <a:effectLst>
            <a:outerShdw blurRad="446171" dist="38100" dir="2700000" algn="tl" rotWithShape="0">
              <a:prstClr val="black">
                <a:alpha val="27146"/>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2500"/>
              </a:lnSpc>
            </a:pPr>
            <a:r>
              <a:rPr lang="en-US" sz="2400" b="1" dirty="0">
                <a:latin typeface="Arial" panose="020B0604020202020204" pitchFamily="34" charset="0"/>
                <a:cs typeface="Arial" panose="020B0604020202020204" pitchFamily="34" charset="0"/>
              </a:rPr>
              <a:t>Approval</a:t>
            </a:r>
            <a:br>
              <a:rPr lang="en-US" sz="2400" b="1" dirty="0">
                <a:latin typeface="Arial" panose="020B0604020202020204" pitchFamily="34" charset="0"/>
                <a:cs typeface="Arial" panose="020B0604020202020204" pitchFamily="34" charset="0"/>
              </a:rPr>
            </a:br>
            <a:r>
              <a:rPr lang="en-US" sz="2400" b="1" dirty="0">
                <a:latin typeface="Arial" panose="020B0604020202020204" pitchFamily="34" charset="0"/>
                <a:cs typeface="Arial" panose="020B0604020202020204" pitchFamily="34" charset="0"/>
              </a:rPr>
              <a:t>rates </a:t>
            </a:r>
            <a:r>
              <a:rPr lang="en-US" sz="2400" dirty="0">
                <a:latin typeface="Arial" panose="020B0604020202020204" pitchFamily="34" charset="0"/>
                <a:cs typeface="Arial" panose="020B0604020202020204" pitchFamily="34" charset="0"/>
              </a:rPr>
              <a:t>start</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to drop</a:t>
            </a:r>
          </a:p>
        </p:txBody>
      </p:sp>
      <p:sp>
        <p:nvSpPr>
          <p:cNvPr id="5" name="Rectangle 4">
            <a:extLst>
              <a:ext uri="{FF2B5EF4-FFF2-40B4-BE49-F238E27FC236}">
                <a16:creationId xmlns:a16="http://schemas.microsoft.com/office/drawing/2014/main" id="{18DE28E4-421A-4132-15C3-6218B53F9CC7}"/>
              </a:ext>
            </a:extLst>
          </p:cNvPr>
          <p:cNvSpPr/>
          <p:nvPr/>
        </p:nvSpPr>
        <p:spPr>
          <a:xfrm>
            <a:off x="4309620" y="2111604"/>
            <a:ext cx="2991165" cy="2441542"/>
          </a:xfrm>
          <a:prstGeom prst="rect">
            <a:avLst/>
          </a:prstGeom>
          <a:solidFill>
            <a:schemeClr val="accent5"/>
          </a:solidFill>
          <a:ln w="22225">
            <a:solidFill>
              <a:schemeClr val="bg1"/>
            </a:solidFill>
          </a:ln>
          <a:effectLst>
            <a:outerShdw blurRad="446171" dist="38100" dir="2700000" algn="tl" rotWithShape="0">
              <a:prstClr val="black">
                <a:alpha val="27146"/>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2500"/>
              </a:lnSpc>
            </a:pPr>
            <a:r>
              <a:rPr lang="en-US" sz="2400" b="1" dirty="0">
                <a:latin typeface="Arial" panose="020B0604020202020204" pitchFamily="34" charset="0"/>
                <a:cs typeface="Arial" panose="020B0604020202020204" pitchFamily="34" charset="0"/>
              </a:rPr>
              <a:t>Manual fraud </a:t>
            </a:r>
            <a:br>
              <a:rPr lang="en-US" sz="2400" b="1" dirty="0">
                <a:latin typeface="Arial" panose="020B0604020202020204" pitchFamily="34" charset="0"/>
                <a:cs typeface="Arial" panose="020B0604020202020204" pitchFamily="34" charset="0"/>
              </a:rPr>
            </a:br>
            <a:r>
              <a:rPr lang="en-US" sz="2400" b="1" dirty="0">
                <a:latin typeface="Arial" panose="020B0604020202020204" pitchFamily="34" charset="0"/>
                <a:cs typeface="Arial" panose="020B0604020202020204" pitchFamily="34" charset="0"/>
              </a:rPr>
              <a:t>rules break </a:t>
            </a:r>
            <a:r>
              <a:rPr lang="en-US" sz="2400" dirty="0">
                <a:latin typeface="Arial" panose="020B0604020202020204" pitchFamily="34" charset="0"/>
                <a:cs typeface="Arial" panose="020B0604020202020204" pitchFamily="34" charset="0"/>
              </a:rPr>
              <a:t>as transaction</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volume grows</a:t>
            </a:r>
          </a:p>
        </p:txBody>
      </p:sp>
      <p:sp>
        <p:nvSpPr>
          <p:cNvPr id="6" name="Rectangle 5">
            <a:extLst>
              <a:ext uri="{FF2B5EF4-FFF2-40B4-BE49-F238E27FC236}">
                <a16:creationId xmlns:a16="http://schemas.microsoft.com/office/drawing/2014/main" id="{BB045C6E-37C6-0675-D4F4-56B6CA8E1B69}"/>
              </a:ext>
            </a:extLst>
          </p:cNvPr>
          <p:cNvSpPr/>
          <p:nvPr/>
        </p:nvSpPr>
        <p:spPr>
          <a:xfrm>
            <a:off x="7547295" y="2111604"/>
            <a:ext cx="2991165" cy="2441542"/>
          </a:xfrm>
          <a:prstGeom prst="rect">
            <a:avLst/>
          </a:prstGeom>
          <a:solidFill>
            <a:schemeClr val="accent4"/>
          </a:solidFill>
          <a:ln w="22225">
            <a:solidFill>
              <a:schemeClr val="bg1"/>
            </a:solidFill>
          </a:ln>
          <a:effectLst>
            <a:outerShdw blurRad="446171" dist="38100" dir="2700000" algn="tl" rotWithShape="0">
              <a:prstClr val="black">
                <a:alpha val="27146"/>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2500"/>
              </a:lnSpc>
            </a:pPr>
            <a:r>
              <a:rPr lang="en-US" sz="2400" b="1" dirty="0">
                <a:latin typeface="Arial" panose="020B0604020202020204" pitchFamily="34" charset="0"/>
                <a:cs typeface="Arial" panose="020B0604020202020204" pitchFamily="34" charset="0"/>
              </a:rPr>
              <a:t>Chargeback management </a:t>
            </a:r>
            <a:r>
              <a:rPr lang="en-US" sz="2400" dirty="0">
                <a:latin typeface="Arial" panose="020B0604020202020204" pitchFamily="34" charset="0"/>
                <a:cs typeface="Arial" panose="020B0604020202020204" pitchFamily="34" charset="0"/>
              </a:rPr>
              <a:t>becomes costly</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and resource-intensive</a:t>
            </a:r>
          </a:p>
        </p:txBody>
      </p:sp>
    </p:spTree>
    <p:extLst>
      <p:ext uri="{BB962C8B-B14F-4D97-AF65-F5344CB8AC3E}">
        <p14:creationId xmlns:p14="http://schemas.microsoft.com/office/powerpoint/2010/main" val="3676316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519;g30e8533e1ac_0_0">
            <a:extLst>
              <a:ext uri="{FF2B5EF4-FFF2-40B4-BE49-F238E27FC236}">
                <a16:creationId xmlns:a16="http://schemas.microsoft.com/office/drawing/2014/main" id="{61AE3C5A-C10C-5A11-B478-249F494E26A5}"/>
              </a:ext>
            </a:extLst>
          </p:cNvPr>
          <p:cNvSpPr txBox="1">
            <a:spLocks/>
          </p:cNvSpPr>
          <p:nvPr/>
        </p:nvSpPr>
        <p:spPr>
          <a:xfrm>
            <a:off x="5641767" y="630591"/>
            <a:ext cx="6608283" cy="157058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lnSpc>
                <a:spcPts val="3800"/>
              </a:lnSpc>
              <a:spcBef>
                <a:spcPts val="1200"/>
              </a:spcBef>
              <a:spcAft>
                <a:spcPts val="1200"/>
              </a:spcAft>
            </a:pPr>
            <a:r>
              <a:rPr lang="en-US" sz="4000" b="1" i="0" u="none" strike="noStrike" dirty="0">
                <a:solidFill>
                  <a:srgbClr val="009FE3"/>
                </a:solidFill>
                <a:effectLst/>
                <a:latin typeface="Arial" panose="020B0604020202020204" pitchFamily="34" charset="0"/>
                <a:cs typeface="Arial" panose="020B0604020202020204" pitchFamily="34" charset="0"/>
              </a:rPr>
              <a:t>Meanwhile, </a:t>
            </a:r>
            <a:r>
              <a:rPr lang="en-US" sz="4000" b="1" i="0" u="none" strike="noStrike" dirty="0">
                <a:effectLst/>
                <a:latin typeface="Arial" panose="020B0604020202020204" pitchFamily="34" charset="0"/>
                <a:cs typeface="Arial" panose="020B0604020202020204" pitchFamily="34" charset="0"/>
              </a:rPr>
              <a:t>you're stuck with one processor's limitations.</a:t>
            </a:r>
            <a:endParaRPr lang="en-US" sz="4000" b="0" dirty="0">
              <a:effectLst/>
              <a:latin typeface="Arial" panose="020B0604020202020204" pitchFamily="34" charset="0"/>
              <a:cs typeface="Arial" panose="020B0604020202020204" pitchFamily="34" charset="0"/>
            </a:endParaRPr>
          </a:p>
        </p:txBody>
      </p:sp>
      <p:sp>
        <p:nvSpPr>
          <p:cNvPr id="7" name="Google Shape;370;g30e8533e1ac_0_83">
            <a:extLst>
              <a:ext uri="{FF2B5EF4-FFF2-40B4-BE49-F238E27FC236}">
                <a16:creationId xmlns:a16="http://schemas.microsoft.com/office/drawing/2014/main" id="{884AB3E9-29AF-8693-8E0B-CB039A4E9A50}"/>
              </a:ext>
            </a:extLst>
          </p:cNvPr>
          <p:cNvSpPr txBox="1"/>
          <p:nvPr/>
        </p:nvSpPr>
        <p:spPr>
          <a:xfrm>
            <a:off x="5641767" y="2394267"/>
            <a:ext cx="6287642" cy="2585283"/>
          </a:xfrm>
          <a:prstGeom prst="rect">
            <a:avLst/>
          </a:prstGeom>
          <a:noFill/>
          <a:ln>
            <a:noFill/>
          </a:ln>
        </p:spPr>
        <p:txBody>
          <a:bodyPr spcFirstLastPara="1" wrap="square" lIns="91425" tIns="45700" rIns="91425" bIns="45700" anchor="t" anchorCtr="0">
            <a:spAutoFit/>
          </a:bodyPr>
          <a:lstStyle/>
          <a:p>
            <a:pPr rtl="0">
              <a:spcBef>
                <a:spcPts val="0"/>
              </a:spcBef>
              <a:spcAft>
                <a:spcPts val="0"/>
              </a:spcAft>
            </a:pPr>
            <a:r>
              <a:rPr lang="en-US" sz="1800" b="1" i="0" u="none" strike="noStrike" dirty="0">
                <a:effectLst/>
                <a:latin typeface="Arial" panose="020B0604020202020204" pitchFamily="34" charset="0"/>
                <a:cs typeface="Arial" panose="020B0604020202020204" pitchFamily="34" charset="0"/>
              </a:rPr>
              <a:t>Single acquirer = single point of failure</a:t>
            </a:r>
            <a:endParaRPr lang="en-US" b="1" dirty="0">
              <a:effectLst/>
              <a:latin typeface="Arial" panose="020B0604020202020204" pitchFamily="34" charset="0"/>
              <a:cs typeface="Arial" panose="020B0604020202020204" pitchFamily="34" charset="0"/>
            </a:endParaRPr>
          </a:p>
          <a:p>
            <a:pPr marL="285750" indent="-285750" rtl="0" fontAlgn="base">
              <a:spcBef>
                <a:spcPts val="0"/>
              </a:spcBef>
              <a:spcAft>
                <a:spcPts val="0"/>
              </a:spcAft>
              <a:buClr>
                <a:srgbClr val="009FE3"/>
              </a:buClr>
              <a:buFont typeface="Arial" panose="020B0604020202020204" pitchFamily="34" charset="0"/>
              <a:buChar char="•"/>
            </a:pPr>
            <a:r>
              <a:rPr lang="en-US" sz="1800" b="0" i="0" u="none" strike="noStrike" dirty="0">
                <a:effectLst/>
                <a:latin typeface="Arial" panose="020B0604020202020204" pitchFamily="34" charset="0"/>
                <a:cs typeface="Arial" panose="020B0604020202020204" pitchFamily="34" charset="0"/>
              </a:rPr>
              <a:t>If they have issues, your transactions stop.</a:t>
            </a:r>
          </a:p>
          <a:p>
            <a:pPr marL="285750" indent="-285750" rtl="0" fontAlgn="base">
              <a:spcBef>
                <a:spcPts val="0"/>
              </a:spcBef>
              <a:spcAft>
                <a:spcPts val="0"/>
              </a:spcAft>
              <a:buClr>
                <a:srgbClr val="009FE3"/>
              </a:buClr>
              <a:buFont typeface="Arial" panose="020B0604020202020204" pitchFamily="34" charset="0"/>
              <a:buChar char="•"/>
            </a:pPr>
            <a:r>
              <a:rPr lang="en-US" sz="1800" b="0" i="0" u="none" strike="noStrike" dirty="0">
                <a:effectLst/>
                <a:latin typeface="Arial" panose="020B0604020202020204" pitchFamily="34" charset="0"/>
                <a:cs typeface="Arial" panose="020B0604020202020204" pitchFamily="34" charset="0"/>
              </a:rPr>
              <a:t>No backup when they tighten risk controls.</a:t>
            </a:r>
          </a:p>
          <a:p>
            <a:pPr marL="285750" indent="-285750" rtl="0" fontAlgn="base">
              <a:spcBef>
                <a:spcPts val="0"/>
              </a:spcBef>
              <a:spcAft>
                <a:spcPts val="0"/>
              </a:spcAft>
              <a:buClr>
                <a:srgbClr val="009FE3"/>
              </a:buClr>
              <a:buFont typeface="Arial" panose="020B0604020202020204" pitchFamily="34" charset="0"/>
              <a:buChar char="•"/>
            </a:pPr>
            <a:r>
              <a:rPr lang="en-US" sz="1800" b="0" i="0" u="none" strike="noStrike" dirty="0">
                <a:effectLst/>
                <a:latin typeface="Arial" panose="020B0604020202020204" pitchFamily="34" charset="0"/>
                <a:cs typeface="Arial" panose="020B0604020202020204" pitchFamily="34" charset="0"/>
              </a:rPr>
              <a:t>Dependent on one bank's approval algorithms.</a:t>
            </a:r>
          </a:p>
          <a:p>
            <a:pPr rtl="0">
              <a:spcBef>
                <a:spcPts val="0"/>
              </a:spcBef>
              <a:spcAft>
                <a:spcPts val="0"/>
              </a:spcAft>
            </a:pPr>
            <a:br>
              <a:rPr lang="en-US" b="0" dirty="0">
                <a:effectLst/>
                <a:latin typeface="Arial" panose="020B0604020202020204" pitchFamily="34" charset="0"/>
                <a:cs typeface="Arial" panose="020B0604020202020204" pitchFamily="34" charset="0"/>
              </a:rPr>
            </a:br>
            <a:r>
              <a:rPr lang="en-US" sz="1800" b="1" i="0" u="none" strike="noStrike" dirty="0">
                <a:effectLst/>
                <a:latin typeface="Arial" panose="020B0604020202020204" pitchFamily="34" charset="0"/>
                <a:cs typeface="Arial" panose="020B0604020202020204" pitchFamily="34" charset="0"/>
              </a:rPr>
              <a:t>One processor can't optimize for every transaction</a:t>
            </a:r>
            <a:endParaRPr lang="en-US" b="1" dirty="0">
              <a:effectLst/>
              <a:latin typeface="Arial" panose="020B0604020202020204" pitchFamily="34" charset="0"/>
              <a:cs typeface="Arial" panose="020B0604020202020204" pitchFamily="34" charset="0"/>
            </a:endParaRPr>
          </a:p>
          <a:p>
            <a:pPr marL="285750" indent="-285750" rtl="0" fontAlgn="base">
              <a:spcBef>
                <a:spcPts val="0"/>
              </a:spcBef>
              <a:spcAft>
                <a:spcPts val="0"/>
              </a:spcAft>
              <a:buClr>
                <a:srgbClr val="009FE3"/>
              </a:buClr>
              <a:buFont typeface="Arial" panose="020B0604020202020204" pitchFamily="34" charset="0"/>
              <a:buChar char="•"/>
            </a:pPr>
            <a:r>
              <a:rPr lang="en-US" sz="1800" b="0" i="0" u="none" strike="noStrike" dirty="0">
                <a:effectLst/>
                <a:latin typeface="Arial" panose="020B0604020202020204" pitchFamily="34" charset="0"/>
                <a:cs typeface="Arial" panose="020B0604020202020204" pitchFamily="34" charset="0"/>
              </a:rPr>
              <a:t>Different banks excel at different transaction types.</a:t>
            </a:r>
          </a:p>
          <a:p>
            <a:pPr marL="285750" indent="-285750" rtl="0" fontAlgn="base">
              <a:spcBef>
                <a:spcPts val="0"/>
              </a:spcBef>
              <a:spcAft>
                <a:spcPts val="0"/>
              </a:spcAft>
              <a:buClr>
                <a:srgbClr val="009FE3"/>
              </a:buClr>
              <a:buFont typeface="Arial" panose="020B0604020202020204" pitchFamily="34" charset="0"/>
              <a:buChar char="•"/>
            </a:pPr>
            <a:r>
              <a:rPr lang="en-US" sz="1800" b="0" i="0" u="none" strike="noStrike" dirty="0">
                <a:effectLst/>
                <a:latin typeface="Arial" panose="020B0604020202020204" pitchFamily="34" charset="0"/>
                <a:cs typeface="Arial" panose="020B0604020202020204" pitchFamily="34" charset="0"/>
              </a:rPr>
              <a:t>International cards vs. domestic patterns.</a:t>
            </a:r>
          </a:p>
          <a:p>
            <a:pPr marL="285750" indent="-285750" rtl="0" fontAlgn="base">
              <a:spcBef>
                <a:spcPts val="0"/>
              </a:spcBef>
              <a:spcAft>
                <a:spcPts val="0"/>
              </a:spcAft>
              <a:buClr>
                <a:srgbClr val="009FE3"/>
              </a:buClr>
              <a:buFont typeface="Arial" panose="020B0604020202020204" pitchFamily="34" charset="0"/>
              <a:buChar char="•"/>
            </a:pPr>
            <a:r>
              <a:rPr lang="en-US" sz="1800" b="0" i="0" u="none" strike="noStrike" dirty="0">
                <a:effectLst/>
                <a:latin typeface="Arial" panose="020B0604020202020204" pitchFamily="34" charset="0"/>
                <a:cs typeface="Arial" panose="020B0604020202020204" pitchFamily="34" charset="0"/>
              </a:rPr>
              <a:t>Bank A declines what Bank B would approve.</a:t>
            </a:r>
          </a:p>
        </p:txBody>
      </p:sp>
      <p:sp>
        <p:nvSpPr>
          <p:cNvPr id="33" name="Slide Number Placeholder 5">
            <a:extLst>
              <a:ext uri="{FF2B5EF4-FFF2-40B4-BE49-F238E27FC236}">
                <a16:creationId xmlns:a16="http://schemas.microsoft.com/office/drawing/2014/main" id="{36C2B838-AD0E-B21C-B46F-293760A3F088}"/>
              </a:ext>
            </a:extLst>
          </p:cNvPr>
          <p:cNvSpPr>
            <a:spLocks noGrp="1"/>
          </p:cNvSpPr>
          <p:nvPr>
            <p:ph type="sldNum" sz="quarter" idx="12"/>
          </p:nvPr>
        </p:nvSpPr>
        <p:spPr>
          <a:xfrm>
            <a:off x="11452483" y="6378121"/>
            <a:ext cx="682935" cy="365125"/>
          </a:xfrm>
        </p:spPr>
        <p:txBody>
          <a:bodyPr/>
          <a:lstStyle>
            <a:lvl1pPr>
              <a:defRPr>
                <a:solidFill>
                  <a:schemeClr val="bg1"/>
                </a:solidFill>
              </a:defRPr>
            </a:lvl1pPr>
          </a:lstStyle>
          <a:p>
            <a:fld id="{317EE5A0-08F1-1A48-BFA0-60588931BEFD}" type="slidenum">
              <a:rPr lang="en-US" sz="800" smtClean="0">
                <a:latin typeface="Arial" panose="020B0604020202020204" pitchFamily="34" charset="0"/>
                <a:cs typeface="Arial" panose="020B0604020202020204" pitchFamily="34" charset="0"/>
              </a:rPr>
              <a:pPr/>
              <a:t>6</a:t>
            </a:fld>
            <a:endParaRPr lang="en-US" sz="8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31121BA4-1646-375F-7D05-329EBBD46C80}"/>
              </a:ext>
            </a:extLst>
          </p:cNvPr>
          <p:cNvSpPr txBox="1"/>
          <p:nvPr/>
        </p:nvSpPr>
        <p:spPr>
          <a:xfrm>
            <a:off x="1886857" y="2772229"/>
            <a:ext cx="237566" cy="369332"/>
          </a:xfrm>
          <a:prstGeom prst="rect">
            <a:avLst/>
          </a:prstGeom>
          <a:noFill/>
        </p:spPr>
        <p:txBody>
          <a:bodyPr wrap="none" rtlCol="0">
            <a:spAutoFit/>
          </a:bodyPr>
          <a:lstStyle/>
          <a:p>
            <a:r>
              <a:rPr lang="en-US" dirty="0"/>
              <a:t> </a:t>
            </a:r>
          </a:p>
        </p:txBody>
      </p:sp>
      <p:pic>
        <p:nvPicPr>
          <p:cNvPr id="5" name="Picture 4" descr="A person in a suit holding a phone&#10;&#10;Description automatically generated">
            <a:extLst>
              <a:ext uri="{FF2B5EF4-FFF2-40B4-BE49-F238E27FC236}">
                <a16:creationId xmlns:a16="http://schemas.microsoft.com/office/drawing/2014/main" id="{1F54B979-1C07-31E8-D423-3BFCF78DD626}"/>
              </a:ext>
            </a:extLst>
          </p:cNvPr>
          <p:cNvPicPr>
            <a:picLocks noChangeAspect="1"/>
          </p:cNvPicPr>
          <p:nvPr/>
        </p:nvPicPr>
        <p:blipFill rotWithShape="1">
          <a:blip r:embed="rId3"/>
          <a:srcRect l="15661" r="39039"/>
          <a:stretch/>
        </p:blipFill>
        <p:spPr>
          <a:xfrm>
            <a:off x="0" y="0"/>
            <a:ext cx="4956202" cy="6162596"/>
          </a:xfrm>
          <a:prstGeom prst="rect">
            <a:avLst/>
          </a:prstGeom>
        </p:spPr>
      </p:pic>
    </p:spTree>
    <p:extLst>
      <p:ext uri="{BB962C8B-B14F-4D97-AF65-F5344CB8AC3E}">
        <p14:creationId xmlns:p14="http://schemas.microsoft.com/office/powerpoint/2010/main" val="3211715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6E1EC-9574-B617-342E-C5AC60687AAD}"/>
            </a:ext>
          </a:extLst>
        </p:cNvPr>
        <p:cNvGrpSpPr/>
        <p:nvPr/>
      </p:nvGrpSpPr>
      <p:grpSpPr>
        <a:xfrm>
          <a:off x="0" y="0"/>
          <a:ext cx="0" cy="0"/>
          <a:chOff x="0" y="0"/>
          <a:chExt cx="0" cy="0"/>
        </a:xfrm>
      </p:grpSpPr>
      <p:sp>
        <p:nvSpPr>
          <p:cNvPr id="6" name="Google Shape;519;g30e8533e1ac_0_0">
            <a:extLst>
              <a:ext uri="{FF2B5EF4-FFF2-40B4-BE49-F238E27FC236}">
                <a16:creationId xmlns:a16="http://schemas.microsoft.com/office/drawing/2014/main" id="{453BE1B4-928D-6570-7767-A9BFE0BF5A06}"/>
              </a:ext>
            </a:extLst>
          </p:cNvPr>
          <p:cNvSpPr txBox="1">
            <a:spLocks/>
          </p:cNvSpPr>
          <p:nvPr/>
        </p:nvSpPr>
        <p:spPr>
          <a:xfrm>
            <a:off x="462729" y="469227"/>
            <a:ext cx="6608283" cy="102147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lnSpc>
                <a:spcPts val="3800"/>
              </a:lnSpc>
              <a:spcBef>
                <a:spcPts val="1200"/>
              </a:spcBef>
              <a:spcAft>
                <a:spcPts val="1200"/>
              </a:spcAft>
            </a:pPr>
            <a:r>
              <a:rPr lang="en-US" sz="4000" b="1" i="0" u="none" strike="noStrike" dirty="0">
                <a:solidFill>
                  <a:schemeClr val="tx2"/>
                </a:solidFill>
                <a:effectLst/>
                <a:latin typeface="Arial" panose="020B0604020202020204" pitchFamily="34" charset="0"/>
                <a:cs typeface="Arial" panose="020B0604020202020204" pitchFamily="34" charset="0"/>
              </a:rPr>
              <a:t>There are </a:t>
            </a:r>
            <a:r>
              <a:rPr lang="en-US" sz="4000" b="1" i="0" u="none" strike="noStrike" dirty="0">
                <a:solidFill>
                  <a:srgbClr val="009FE3"/>
                </a:solidFill>
                <a:effectLst/>
                <a:latin typeface="Arial" panose="020B0604020202020204" pitchFamily="34" charset="0"/>
                <a:cs typeface="Arial" panose="020B0604020202020204" pitchFamily="34" charset="0"/>
              </a:rPr>
              <a:t>solutions.</a:t>
            </a:r>
            <a:endParaRPr lang="en-US" sz="4000" b="0" dirty="0">
              <a:solidFill>
                <a:srgbClr val="1F4771"/>
              </a:solidFill>
              <a:effectLst/>
              <a:latin typeface="Arial" panose="020B0604020202020204" pitchFamily="34" charset="0"/>
              <a:cs typeface="Arial" panose="020B0604020202020204" pitchFamily="34" charset="0"/>
            </a:endParaRPr>
          </a:p>
        </p:txBody>
      </p:sp>
      <p:sp>
        <p:nvSpPr>
          <p:cNvPr id="7" name="Google Shape;370;g30e8533e1ac_0_83">
            <a:extLst>
              <a:ext uri="{FF2B5EF4-FFF2-40B4-BE49-F238E27FC236}">
                <a16:creationId xmlns:a16="http://schemas.microsoft.com/office/drawing/2014/main" id="{FDAC034D-C4E5-D4DF-60AE-E72A17BCCCE3}"/>
              </a:ext>
            </a:extLst>
          </p:cNvPr>
          <p:cNvSpPr txBox="1"/>
          <p:nvPr/>
        </p:nvSpPr>
        <p:spPr>
          <a:xfrm>
            <a:off x="623049" y="1618087"/>
            <a:ext cx="3772218" cy="3801000"/>
          </a:xfrm>
          <a:prstGeom prst="rect">
            <a:avLst/>
          </a:prstGeom>
          <a:noFill/>
          <a:ln>
            <a:noFill/>
          </a:ln>
        </p:spPr>
        <p:txBody>
          <a:bodyPr spcFirstLastPara="1" wrap="square" lIns="91425" tIns="45700" rIns="91425" bIns="45700" anchor="t" anchorCtr="0">
            <a:spAutoFit/>
          </a:bodyPr>
          <a:lstStyle/>
          <a:p>
            <a:pPr marL="285750" indent="-285750" rtl="0">
              <a:spcBef>
                <a:spcPts val="600"/>
              </a:spcBef>
              <a:spcAft>
                <a:spcPts val="0"/>
              </a:spcAft>
              <a:buClr>
                <a:srgbClr val="009FE3"/>
              </a:buClr>
              <a:buFont typeface="Arial" panose="020B0604020202020204" pitchFamily="34" charset="0"/>
              <a:buChar char="•"/>
            </a:pPr>
            <a:r>
              <a:rPr lang="en-US" sz="1800" b="1" i="0" u="none" strike="noStrike" dirty="0">
                <a:solidFill>
                  <a:schemeClr val="tx2"/>
                </a:solidFill>
                <a:effectLst/>
                <a:latin typeface="Arial" panose="020B0604020202020204" pitchFamily="34" charset="0"/>
                <a:cs typeface="Arial" panose="020B0604020202020204" pitchFamily="34" charset="0"/>
              </a:rPr>
              <a:t>Work </a:t>
            </a:r>
            <a:r>
              <a:rPr lang="en-US" sz="1800" i="0" u="none" strike="noStrike" dirty="0">
                <a:solidFill>
                  <a:schemeClr val="tx2"/>
                </a:solidFill>
                <a:effectLst/>
                <a:latin typeface="Arial" panose="020B0604020202020204" pitchFamily="34" charset="0"/>
                <a:cs typeface="Arial" panose="020B0604020202020204" pitchFamily="34" charset="0"/>
              </a:rPr>
              <a:t>with a payments partner who has multiple acquirers.</a:t>
            </a:r>
          </a:p>
          <a:p>
            <a:pPr marL="285750" indent="-285750" rtl="0">
              <a:spcBef>
                <a:spcPts val="600"/>
              </a:spcBef>
              <a:spcAft>
                <a:spcPts val="0"/>
              </a:spcAft>
              <a:buClr>
                <a:srgbClr val="009FE3"/>
              </a:buClr>
              <a:buFont typeface="Arial" panose="020B0604020202020204" pitchFamily="34" charset="0"/>
              <a:buChar char="•"/>
            </a:pPr>
            <a:r>
              <a:rPr lang="en-US" b="1" dirty="0">
                <a:solidFill>
                  <a:schemeClr val="tx2"/>
                </a:solidFill>
                <a:latin typeface="Arial" panose="020B0604020202020204" pitchFamily="34" charset="0"/>
                <a:cs typeface="Arial" panose="020B0604020202020204" pitchFamily="34" charset="0"/>
              </a:rPr>
              <a:t>Look for partners </a:t>
            </a:r>
            <a:r>
              <a:rPr lang="en-US" dirty="0">
                <a:solidFill>
                  <a:schemeClr val="tx2"/>
                </a:solidFill>
                <a:latin typeface="Arial" panose="020B0604020202020204" pitchFamily="34" charset="0"/>
                <a:cs typeface="Arial" panose="020B0604020202020204" pitchFamily="34" charset="0"/>
              </a:rPr>
              <a:t>with intelligent routing.</a:t>
            </a:r>
          </a:p>
          <a:p>
            <a:pPr marL="285750" indent="-285750" rtl="0">
              <a:spcBef>
                <a:spcPts val="600"/>
              </a:spcBef>
              <a:spcAft>
                <a:spcPts val="0"/>
              </a:spcAft>
              <a:buClr>
                <a:srgbClr val="009FE3"/>
              </a:buClr>
              <a:buFont typeface="Arial" panose="020B0604020202020204" pitchFamily="34" charset="0"/>
              <a:buChar char="•"/>
            </a:pPr>
            <a:r>
              <a:rPr lang="en-US" sz="1800" b="1" i="0" u="none" strike="noStrike" dirty="0">
                <a:solidFill>
                  <a:schemeClr val="tx2"/>
                </a:solidFill>
                <a:effectLst/>
                <a:latin typeface="Arial" panose="020B0604020202020204" pitchFamily="34" charset="0"/>
                <a:cs typeface="Arial" panose="020B0604020202020204" pitchFamily="34" charset="0"/>
              </a:rPr>
              <a:t>Choose a partner </a:t>
            </a:r>
            <a:r>
              <a:rPr lang="en-US" sz="1800" i="0" u="none" strike="noStrike" dirty="0">
                <a:solidFill>
                  <a:schemeClr val="tx2"/>
                </a:solidFill>
                <a:effectLst/>
                <a:latin typeface="Arial" panose="020B0604020202020204" pitchFamily="34" charset="0"/>
                <a:cs typeface="Arial" panose="020B0604020202020204" pitchFamily="34" charset="0"/>
              </a:rPr>
              <a:t>with telecom expertise.</a:t>
            </a:r>
          </a:p>
          <a:p>
            <a:pPr marL="285750" indent="-285750">
              <a:spcBef>
                <a:spcPts val="600"/>
              </a:spcBef>
              <a:buClr>
                <a:srgbClr val="009FE3"/>
              </a:buClr>
              <a:buFont typeface="Arial" panose="020B0604020202020204" pitchFamily="34" charset="0"/>
              <a:buChar char="•"/>
            </a:pPr>
            <a:r>
              <a:rPr lang="en-US" b="1" dirty="0">
                <a:solidFill>
                  <a:schemeClr val="tx2"/>
                </a:solidFill>
                <a:latin typeface="Arial" panose="020B0604020202020204" pitchFamily="34" charset="0"/>
                <a:cs typeface="Arial" panose="020B0604020202020204" pitchFamily="34" charset="0"/>
              </a:rPr>
              <a:t>Calculate </a:t>
            </a:r>
            <a:r>
              <a:rPr lang="en-US" dirty="0">
                <a:solidFill>
                  <a:schemeClr val="tx2"/>
                </a:solidFill>
                <a:latin typeface="Arial" panose="020B0604020202020204" pitchFamily="34" charset="0"/>
                <a:cs typeface="Arial" panose="020B0604020202020204" pitchFamily="34" charset="0"/>
              </a:rPr>
              <a:t>total cost of ownership, including approval rates, fraud protection, customer service, and business continuity.</a:t>
            </a:r>
            <a:r>
              <a:rPr lang="en-US" sz="1800" i="0" u="none" strike="noStrike" dirty="0">
                <a:solidFill>
                  <a:schemeClr val="tx2"/>
                </a:solidFill>
                <a:effectLst/>
                <a:latin typeface="Arial" panose="020B0604020202020204" pitchFamily="34" charset="0"/>
                <a:cs typeface="Arial" panose="020B0604020202020204" pitchFamily="34" charset="0"/>
              </a:rPr>
              <a:t> </a:t>
            </a:r>
          </a:p>
          <a:p>
            <a:pPr marL="285750" indent="-285750">
              <a:spcBef>
                <a:spcPts val="600"/>
              </a:spcBef>
              <a:buClr>
                <a:srgbClr val="009FE3"/>
              </a:buClr>
              <a:buFont typeface="Arial" panose="020B0604020202020204" pitchFamily="34" charset="0"/>
              <a:buChar char="•"/>
            </a:pPr>
            <a:r>
              <a:rPr lang="en-US" b="1" dirty="0">
                <a:solidFill>
                  <a:schemeClr val="tx2"/>
                </a:solidFill>
                <a:latin typeface="Arial" panose="020B0604020202020204" pitchFamily="34" charset="0"/>
                <a:cs typeface="Arial" panose="020B0604020202020204" pitchFamily="34" charset="0"/>
              </a:rPr>
              <a:t>Prioritize </a:t>
            </a:r>
            <a:r>
              <a:rPr lang="en-US" dirty="0">
                <a:solidFill>
                  <a:schemeClr val="tx2"/>
                </a:solidFill>
                <a:latin typeface="Arial" panose="020B0604020202020204" pitchFamily="34" charset="0"/>
                <a:cs typeface="Arial" panose="020B0604020202020204" pitchFamily="34" charset="0"/>
              </a:rPr>
              <a:t>the customer experience.</a:t>
            </a:r>
            <a:endParaRPr lang="en-US" sz="1800" i="0" u="none" strike="noStrike" dirty="0">
              <a:solidFill>
                <a:schemeClr val="tx2"/>
              </a:solidFill>
              <a:effectLst/>
              <a:latin typeface="Arial" panose="020B0604020202020204" pitchFamily="34" charset="0"/>
              <a:cs typeface="Arial" panose="020B0604020202020204" pitchFamily="34" charset="0"/>
            </a:endParaRPr>
          </a:p>
        </p:txBody>
      </p:sp>
      <p:sp>
        <p:nvSpPr>
          <p:cNvPr id="33" name="Slide Number Placeholder 5">
            <a:extLst>
              <a:ext uri="{FF2B5EF4-FFF2-40B4-BE49-F238E27FC236}">
                <a16:creationId xmlns:a16="http://schemas.microsoft.com/office/drawing/2014/main" id="{7E7609AF-7C30-EAA6-0360-1BCC19B75012}"/>
              </a:ext>
            </a:extLst>
          </p:cNvPr>
          <p:cNvSpPr>
            <a:spLocks noGrp="1"/>
          </p:cNvSpPr>
          <p:nvPr>
            <p:ph type="sldNum" sz="quarter" idx="12"/>
          </p:nvPr>
        </p:nvSpPr>
        <p:spPr>
          <a:xfrm>
            <a:off x="11452483" y="6378121"/>
            <a:ext cx="682935" cy="365125"/>
          </a:xfrm>
        </p:spPr>
        <p:txBody>
          <a:bodyPr/>
          <a:lstStyle>
            <a:lvl1pPr>
              <a:defRPr>
                <a:solidFill>
                  <a:schemeClr val="bg1"/>
                </a:solidFill>
              </a:defRPr>
            </a:lvl1pPr>
          </a:lstStyle>
          <a:p>
            <a:fld id="{317EE5A0-08F1-1A48-BFA0-60588931BEFD}" type="slidenum">
              <a:rPr lang="en-US" sz="800" smtClean="0">
                <a:latin typeface="Arial" panose="020B0604020202020204" pitchFamily="34" charset="0"/>
                <a:cs typeface="Arial" panose="020B0604020202020204" pitchFamily="34" charset="0"/>
              </a:rPr>
              <a:pPr/>
              <a:t>7</a:t>
            </a:fld>
            <a:endParaRPr lang="en-US" sz="8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F84BFB97-5BBD-9DF5-1D94-17E626DF8889}"/>
              </a:ext>
            </a:extLst>
          </p:cNvPr>
          <p:cNvSpPr txBox="1"/>
          <p:nvPr/>
        </p:nvSpPr>
        <p:spPr>
          <a:xfrm>
            <a:off x="1886857" y="2772229"/>
            <a:ext cx="237566" cy="369332"/>
          </a:xfrm>
          <a:prstGeom prst="rect">
            <a:avLst/>
          </a:prstGeom>
          <a:noFill/>
        </p:spPr>
        <p:txBody>
          <a:bodyPr wrap="none" rtlCol="0">
            <a:spAutoFit/>
          </a:bodyPr>
          <a:lstStyle/>
          <a:p>
            <a:r>
              <a:rPr lang="en-US" dirty="0"/>
              <a:t> </a:t>
            </a:r>
          </a:p>
        </p:txBody>
      </p:sp>
      <p:pic>
        <p:nvPicPr>
          <p:cNvPr id="4" name="Graphic 3">
            <a:extLst>
              <a:ext uri="{FF2B5EF4-FFF2-40B4-BE49-F238E27FC236}">
                <a16:creationId xmlns:a16="http://schemas.microsoft.com/office/drawing/2014/main" id="{FF167C78-9E92-B2ED-1AC3-159DD38C9F75}"/>
              </a:ext>
            </a:extLst>
          </p:cNvPr>
          <p:cNvPicPr>
            <a:picLocks noChangeAspect="1"/>
          </p:cNvPicPr>
          <p:nvPr/>
        </p:nvPicPr>
        <p:blipFill>
          <a:blip>
            <a:extLst>
              <a:ext uri="{96DAC541-7B7A-43D3-8B79-37D633B846F1}">
                <asvg:svgBlip xmlns:asvg="http://schemas.microsoft.com/office/drawing/2016/SVG/main" r:embed="rId3"/>
              </a:ext>
            </a:extLst>
          </a:blip>
          <a:srcRect r="31554"/>
          <a:stretch>
            <a:fillRect/>
          </a:stretch>
        </p:blipFill>
        <p:spPr>
          <a:xfrm>
            <a:off x="3507501" y="642550"/>
            <a:ext cx="6608283" cy="6056090"/>
          </a:xfrm>
          <a:prstGeom prst="rect">
            <a:avLst/>
          </a:prstGeom>
        </p:spPr>
      </p:pic>
      <p:pic>
        <p:nvPicPr>
          <p:cNvPr id="3" name="Picture 2">
            <a:extLst>
              <a:ext uri="{FF2B5EF4-FFF2-40B4-BE49-F238E27FC236}">
                <a16:creationId xmlns:a16="http://schemas.microsoft.com/office/drawing/2014/main" id="{D75EA1A0-E9B1-B977-36EE-E5DBDE603BF0}"/>
              </a:ext>
            </a:extLst>
          </p:cNvPr>
          <p:cNvPicPr>
            <a:picLocks noChangeAspect="1"/>
          </p:cNvPicPr>
          <p:nvPr/>
        </p:nvPicPr>
        <p:blipFill>
          <a:blip r:embed="rId4"/>
          <a:stretch>
            <a:fillRect/>
          </a:stretch>
        </p:blipFill>
        <p:spPr>
          <a:xfrm>
            <a:off x="10638511" y="1280637"/>
            <a:ext cx="731520" cy="324588"/>
          </a:xfrm>
          <a:prstGeom prst="rect">
            <a:avLst/>
          </a:prstGeom>
        </p:spPr>
      </p:pic>
      <p:pic>
        <p:nvPicPr>
          <p:cNvPr id="5" name="Picture 4">
            <a:extLst>
              <a:ext uri="{FF2B5EF4-FFF2-40B4-BE49-F238E27FC236}">
                <a16:creationId xmlns:a16="http://schemas.microsoft.com/office/drawing/2014/main" id="{9859C54F-D62E-643E-1A27-3000AE964566}"/>
              </a:ext>
            </a:extLst>
          </p:cNvPr>
          <p:cNvPicPr>
            <a:picLocks noChangeAspect="1"/>
          </p:cNvPicPr>
          <p:nvPr/>
        </p:nvPicPr>
        <p:blipFill>
          <a:blip r:embed="rId5"/>
          <a:stretch>
            <a:fillRect/>
          </a:stretch>
        </p:blipFill>
        <p:spPr>
          <a:xfrm>
            <a:off x="10547071" y="1814163"/>
            <a:ext cx="914400" cy="240295"/>
          </a:xfrm>
          <a:prstGeom prst="rect">
            <a:avLst/>
          </a:prstGeom>
        </p:spPr>
      </p:pic>
      <p:pic>
        <p:nvPicPr>
          <p:cNvPr id="10" name="Picture 9">
            <a:extLst>
              <a:ext uri="{FF2B5EF4-FFF2-40B4-BE49-F238E27FC236}">
                <a16:creationId xmlns:a16="http://schemas.microsoft.com/office/drawing/2014/main" id="{62987D2F-E5C5-F922-728F-A348737CA0D8}"/>
              </a:ext>
            </a:extLst>
          </p:cNvPr>
          <p:cNvPicPr>
            <a:picLocks noChangeAspect="1"/>
          </p:cNvPicPr>
          <p:nvPr/>
        </p:nvPicPr>
        <p:blipFill>
          <a:blip r:embed="rId6"/>
          <a:srcRect l="11190" t="17571" r="77316" b="76789"/>
          <a:stretch>
            <a:fillRect/>
          </a:stretch>
        </p:blipFill>
        <p:spPr>
          <a:xfrm>
            <a:off x="10547071" y="3391120"/>
            <a:ext cx="914400" cy="290455"/>
          </a:xfrm>
          <a:prstGeom prst="rect">
            <a:avLst/>
          </a:prstGeom>
        </p:spPr>
      </p:pic>
      <p:pic>
        <p:nvPicPr>
          <p:cNvPr id="11" name="Picture 10">
            <a:extLst>
              <a:ext uri="{FF2B5EF4-FFF2-40B4-BE49-F238E27FC236}">
                <a16:creationId xmlns:a16="http://schemas.microsoft.com/office/drawing/2014/main" id="{CD968E03-F25A-A860-034D-447E91D43C6C}"/>
              </a:ext>
            </a:extLst>
          </p:cNvPr>
          <p:cNvPicPr>
            <a:picLocks noChangeAspect="1"/>
          </p:cNvPicPr>
          <p:nvPr/>
        </p:nvPicPr>
        <p:blipFill>
          <a:blip r:embed="rId7"/>
          <a:stretch>
            <a:fillRect/>
          </a:stretch>
        </p:blipFill>
        <p:spPr>
          <a:xfrm>
            <a:off x="10227031" y="3890513"/>
            <a:ext cx="1554480" cy="165266"/>
          </a:xfrm>
          <a:prstGeom prst="rect">
            <a:avLst/>
          </a:prstGeom>
        </p:spPr>
      </p:pic>
      <p:pic>
        <p:nvPicPr>
          <p:cNvPr id="12" name="Picture 11">
            <a:extLst>
              <a:ext uri="{FF2B5EF4-FFF2-40B4-BE49-F238E27FC236}">
                <a16:creationId xmlns:a16="http://schemas.microsoft.com/office/drawing/2014/main" id="{F118FCF5-8F00-9CBA-CE28-07F47F69E8D9}"/>
              </a:ext>
            </a:extLst>
          </p:cNvPr>
          <p:cNvPicPr>
            <a:picLocks noChangeAspect="1"/>
          </p:cNvPicPr>
          <p:nvPr/>
        </p:nvPicPr>
        <p:blipFill>
          <a:blip r:embed="rId8"/>
          <a:stretch>
            <a:fillRect/>
          </a:stretch>
        </p:blipFill>
        <p:spPr>
          <a:xfrm>
            <a:off x="10501351" y="4264717"/>
            <a:ext cx="1005840" cy="329709"/>
          </a:xfrm>
          <a:prstGeom prst="rect">
            <a:avLst/>
          </a:prstGeom>
        </p:spPr>
      </p:pic>
      <p:pic>
        <p:nvPicPr>
          <p:cNvPr id="13" name="Picture 12">
            <a:extLst>
              <a:ext uri="{FF2B5EF4-FFF2-40B4-BE49-F238E27FC236}">
                <a16:creationId xmlns:a16="http://schemas.microsoft.com/office/drawing/2014/main" id="{F6CB3E88-4BB3-6F18-1192-FE356885F24E}"/>
              </a:ext>
            </a:extLst>
          </p:cNvPr>
          <p:cNvPicPr>
            <a:picLocks noChangeAspect="1"/>
          </p:cNvPicPr>
          <p:nvPr/>
        </p:nvPicPr>
        <p:blipFill>
          <a:blip r:embed="rId9"/>
          <a:stretch>
            <a:fillRect/>
          </a:stretch>
        </p:blipFill>
        <p:spPr>
          <a:xfrm>
            <a:off x="10409911" y="4803364"/>
            <a:ext cx="1188720" cy="202186"/>
          </a:xfrm>
          <a:prstGeom prst="rect">
            <a:avLst/>
          </a:prstGeom>
        </p:spPr>
      </p:pic>
      <p:pic>
        <p:nvPicPr>
          <p:cNvPr id="15" name="Picture 14">
            <a:extLst>
              <a:ext uri="{FF2B5EF4-FFF2-40B4-BE49-F238E27FC236}">
                <a16:creationId xmlns:a16="http://schemas.microsoft.com/office/drawing/2014/main" id="{E7D3A3C8-4943-47CF-F349-E9AD75630E05}"/>
              </a:ext>
            </a:extLst>
          </p:cNvPr>
          <p:cNvPicPr>
            <a:picLocks noChangeAspect="1"/>
          </p:cNvPicPr>
          <p:nvPr/>
        </p:nvPicPr>
        <p:blipFill>
          <a:blip r:embed="rId10"/>
          <a:stretch>
            <a:fillRect/>
          </a:stretch>
        </p:blipFill>
        <p:spPr>
          <a:xfrm>
            <a:off x="10592791" y="5778369"/>
            <a:ext cx="822960" cy="209030"/>
          </a:xfrm>
          <a:prstGeom prst="rect">
            <a:avLst/>
          </a:prstGeom>
        </p:spPr>
      </p:pic>
      <p:pic>
        <p:nvPicPr>
          <p:cNvPr id="16" name="Google Shape;425;g30e8533e1ac_0_99" descr="Index of /assetswp/partners">
            <a:extLst>
              <a:ext uri="{FF2B5EF4-FFF2-40B4-BE49-F238E27FC236}">
                <a16:creationId xmlns:a16="http://schemas.microsoft.com/office/drawing/2014/main" id="{DCE28F57-2431-4AA7-46D7-F1B785BB1FC3}"/>
              </a:ext>
            </a:extLst>
          </p:cNvPr>
          <p:cNvPicPr preferRelativeResize="0">
            <a:picLocks noChangeAspect="1"/>
          </p:cNvPicPr>
          <p:nvPr/>
        </p:nvPicPr>
        <p:blipFill rotWithShape="1">
          <a:blip r:embed="rId11">
            <a:alphaModFix/>
          </a:blip>
          <a:srcRect l="708" t="1752" r="547" b="1033"/>
          <a:stretch/>
        </p:blipFill>
        <p:spPr>
          <a:xfrm>
            <a:off x="10455631" y="596409"/>
            <a:ext cx="1097280" cy="475290"/>
          </a:xfrm>
          <a:prstGeom prst="rect">
            <a:avLst/>
          </a:prstGeom>
          <a:noFill/>
          <a:ln>
            <a:noFill/>
          </a:ln>
        </p:spPr>
      </p:pic>
      <p:pic>
        <p:nvPicPr>
          <p:cNvPr id="17" name="Picture 16">
            <a:extLst>
              <a:ext uri="{FF2B5EF4-FFF2-40B4-BE49-F238E27FC236}">
                <a16:creationId xmlns:a16="http://schemas.microsoft.com/office/drawing/2014/main" id="{7C0847C4-5A17-C1F7-24BD-3B939181E0FD}"/>
              </a:ext>
            </a:extLst>
          </p:cNvPr>
          <p:cNvPicPr>
            <a:picLocks noChangeAspect="1"/>
          </p:cNvPicPr>
          <p:nvPr/>
        </p:nvPicPr>
        <p:blipFill>
          <a:blip r:embed="rId12"/>
          <a:stretch>
            <a:fillRect/>
          </a:stretch>
        </p:blipFill>
        <p:spPr>
          <a:xfrm>
            <a:off x="10364191" y="5214488"/>
            <a:ext cx="1280160" cy="354943"/>
          </a:xfrm>
          <a:prstGeom prst="rect">
            <a:avLst/>
          </a:prstGeom>
        </p:spPr>
      </p:pic>
      <p:pic>
        <p:nvPicPr>
          <p:cNvPr id="18" name="Google Shape;422;g30e8533e1ac_0_99" descr="Rapyd acquiring Icelandic payments company Valitor for $100 million - TAL  Ventures">
            <a:extLst>
              <a:ext uri="{FF2B5EF4-FFF2-40B4-BE49-F238E27FC236}">
                <a16:creationId xmlns:a16="http://schemas.microsoft.com/office/drawing/2014/main" id="{143213CA-7C84-8054-BA55-1349437196CA}"/>
              </a:ext>
            </a:extLst>
          </p:cNvPr>
          <p:cNvPicPr preferRelativeResize="0">
            <a:picLocks noChangeAspect="1"/>
          </p:cNvPicPr>
          <p:nvPr/>
        </p:nvPicPr>
        <p:blipFill rotWithShape="1">
          <a:blip r:embed="rId13">
            <a:alphaModFix/>
          </a:blip>
          <a:srcRect/>
          <a:stretch/>
        </p:blipFill>
        <p:spPr>
          <a:xfrm>
            <a:off x="10592791" y="2929534"/>
            <a:ext cx="822960" cy="252648"/>
          </a:xfrm>
          <a:prstGeom prst="rect">
            <a:avLst/>
          </a:prstGeom>
          <a:noFill/>
          <a:ln>
            <a:noFill/>
          </a:ln>
        </p:spPr>
      </p:pic>
      <p:pic>
        <p:nvPicPr>
          <p:cNvPr id="22" name="Picture 21">
            <a:extLst>
              <a:ext uri="{FF2B5EF4-FFF2-40B4-BE49-F238E27FC236}">
                <a16:creationId xmlns:a16="http://schemas.microsoft.com/office/drawing/2014/main" id="{50AAF1DB-16F5-3B26-E431-CF5F313DD37B}"/>
              </a:ext>
            </a:extLst>
          </p:cNvPr>
          <p:cNvPicPr>
            <a:picLocks noChangeAspect="1"/>
          </p:cNvPicPr>
          <p:nvPr/>
        </p:nvPicPr>
        <p:blipFill>
          <a:blip r:embed="rId14"/>
          <a:srcRect l="9027" t="14923" r="74881" b="77416"/>
          <a:stretch>
            <a:fillRect/>
          </a:stretch>
        </p:blipFill>
        <p:spPr>
          <a:xfrm>
            <a:off x="10262575" y="2263396"/>
            <a:ext cx="1483392" cy="457200"/>
          </a:xfrm>
          <a:prstGeom prst="rect">
            <a:avLst/>
          </a:prstGeom>
        </p:spPr>
      </p:pic>
    </p:spTree>
    <p:extLst>
      <p:ext uri="{BB962C8B-B14F-4D97-AF65-F5344CB8AC3E}">
        <p14:creationId xmlns:p14="http://schemas.microsoft.com/office/powerpoint/2010/main" val="1984289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E983481-27CD-9488-C838-7C9D27D4CA0B}"/>
              </a:ext>
            </a:extLst>
          </p:cNvPr>
          <p:cNvSpPr/>
          <p:nvPr/>
        </p:nvSpPr>
        <p:spPr>
          <a:xfrm>
            <a:off x="817397" y="2970168"/>
            <a:ext cx="10037837" cy="720090"/>
          </a:xfrm>
          <a:prstGeom prst="rect">
            <a:avLst/>
          </a:prstGeom>
          <a:solidFill>
            <a:schemeClr val="bg1"/>
          </a:solidFill>
          <a:ln w="22225">
            <a:solidFill>
              <a:srgbClr val="009FE3"/>
            </a:solidFill>
          </a:ln>
          <a:effectLst>
            <a:outerShdw blurRad="448155" dist="38100" dir="2700000" algn="tl" rotWithShape="0">
              <a:prstClr val="black">
                <a:alpha val="2151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00C9A2E-BD9A-048D-6E31-FE26628724D3}"/>
              </a:ext>
            </a:extLst>
          </p:cNvPr>
          <p:cNvSpPr/>
          <p:nvPr/>
        </p:nvSpPr>
        <p:spPr>
          <a:xfrm>
            <a:off x="817397" y="3976008"/>
            <a:ext cx="10037837" cy="720090"/>
          </a:xfrm>
          <a:prstGeom prst="rect">
            <a:avLst/>
          </a:prstGeom>
          <a:solidFill>
            <a:schemeClr val="bg1"/>
          </a:solidFill>
          <a:ln w="22225">
            <a:solidFill>
              <a:srgbClr val="009FE3"/>
            </a:solidFill>
          </a:ln>
          <a:effectLst>
            <a:outerShdw blurRad="448155" dist="38100" dir="2700000" algn="tl" rotWithShape="0">
              <a:prstClr val="black">
                <a:alpha val="2151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123523D-4BC3-4CF6-CA4F-15B167507653}"/>
              </a:ext>
            </a:extLst>
          </p:cNvPr>
          <p:cNvSpPr/>
          <p:nvPr/>
        </p:nvSpPr>
        <p:spPr>
          <a:xfrm>
            <a:off x="817397" y="1977390"/>
            <a:ext cx="10037837" cy="720090"/>
          </a:xfrm>
          <a:prstGeom prst="rect">
            <a:avLst/>
          </a:prstGeom>
          <a:solidFill>
            <a:schemeClr val="bg1"/>
          </a:solidFill>
          <a:ln w="22225">
            <a:solidFill>
              <a:srgbClr val="009FE3"/>
            </a:solidFill>
          </a:ln>
          <a:effectLst>
            <a:outerShdw blurRad="448155" dist="38100" dir="2700000" algn="tl" rotWithShape="0">
              <a:prstClr val="black">
                <a:alpha val="2151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519;g30e8533e1ac_0_0">
            <a:extLst>
              <a:ext uri="{FF2B5EF4-FFF2-40B4-BE49-F238E27FC236}">
                <a16:creationId xmlns:a16="http://schemas.microsoft.com/office/drawing/2014/main" id="{F15B4988-F420-C13C-49B9-99E1CDFCD646}"/>
              </a:ext>
            </a:extLst>
          </p:cNvPr>
          <p:cNvSpPr txBox="1">
            <a:spLocks/>
          </p:cNvSpPr>
          <p:nvPr/>
        </p:nvSpPr>
        <p:spPr>
          <a:xfrm>
            <a:off x="817397" y="503517"/>
            <a:ext cx="8612353" cy="94809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lnSpc>
                <a:spcPts val="3800"/>
              </a:lnSpc>
              <a:spcBef>
                <a:spcPts val="1200"/>
              </a:spcBef>
              <a:spcAft>
                <a:spcPts val="1200"/>
              </a:spcAft>
            </a:pPr>
            <a:r>
              <a:rPr lang="en-US" sz="4000" b="1" dirty="0">
                <a:solidFill>
                  <a:srgbClr val="009FE3"/>
                </a:solidFill>
                <a:latin typeface="Arial" panose="020B0604020202020204" pitchFamily="34" charset="0"/>
                <a:cs typeface="Arial" panose="020B0604020202020204" pitchFamily="34" charset="0"/>
              </a:rPr>
              <a:t>Rely on an expert </a:t>
            </a:r>
            <a:r>
              <a:rPr lang="en-US" sz="4000" b="1" dirty="0">
                <a:solidFill>
                  <a:schemeClr val="tx2"/>
                </a:solidFill>
                <a:latin typeface="Arial" panose="020B0604020202020204" pitchFamily="34" charset="0"/>
                <a:cs typeface="Arial" panose="020B0604020202020204" pitchFamily="34" charset="0"/>
              </a:rPr>
              <a:t>to handle fraud and chargebacks </a:t>
            </a:r>
            <a:endParaRPr lang="en-US" sz="4000" b="0" dirty="0">
              <a:solidFill>
                <a:srgbClr val="1F4771"/>
              </a:solidFill>
              <a:effectLst/>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FB0706D2-7C82-1D11-CCF7-AF8C708F7C11}"/>
              </a:ext>
            </a:extLst>
          </p:cNvPr>
          <p:cNvSpPr txBox="1"/>
          <p:nvPr/>
        </p:nvSpPr>
        <p:spPr>
          <a:xfrm>
            <a:off x="1039466" y="2111604"/>
            <a:ext cx="9676850" cy="2462213"/>
          </a:xfrm>
          <a:prstGeom prst="rect">
            <a:avLst/>
          </a:prstGeom>
          <a:noFill/>
        </p:spPr>
        <p:txBody>
          <a:bodyPr wrap="square" rtlCol="0">
            <a:spAutoFit/>
          </a:bodyPr>
          <a:lstStyle/>
          <a:p>
            <a:pPr marL="342900" indent="-342900">
              <a:buClr>
                <a:schemeClr val="accent1"/>
              </a:buClr>
              <a:buFont typeface="Wingdings" pitchFamily="2" charset="2"/>
              <a:buChar char="ü"/>
            </a:pPr>
            <a:r>
              <a:rPr lang="en-US" sz="2200" b="1" dirty="0">
                <a:latin typeface="Arial" panose="020B0604020202020204" pitchFamily="34" charset="0"/>
                <a:cs typeface="Arial" panose="020B0604020202020204" pitchFamily="34" charset="0"/>
              </a:rPr>
              <a:t>E-commerce</a:t>
            </a:r>
            <a:r>
              <a:rPr lang="en-US" sz="2200" dirty="0">
                <a:latin typeface="Arial" panose="020B0604020202020204" pitchFamily="34" charset="0"/>
                <a:cs typeface="Arial" panose="020B0604020202020204" pitchFamily="34" charset="0"/>
              </a:rPr>
              <a:t> fraud expertise </a:t>
            </a:r>
            <a:r>
              <a:rPr lang="en-US" sz="2200" dirty="0">
                <a:solidFill>
                  <a:srgbClr val="009FE3"/>
                </a:solidFill>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telecom fraud expertise</a:t>
            </a:r>
          </a:p>
          <a:p>
            <a:pPr marL="342900" indent="-342900">
              <a:buClr>
                <a:schemeClr val="accent1"/>
              </a:buClr>
              <a:buFont typeface="Wingdings" pitchFamily="2" charset="2"/>
              <a:buChar char="ü"/>
            </a:pPr>
            <a:endParaRPr lang="en-US" sz="2200" dirty="0">
              <a:latin typeface="Arial" panose="020B0604020202020204" pitchFamily="34" charset="0"/>
              <a:cs typeface="Arial" panose="020B0604020202020204" pitchFamily="34" charset="0"/>
            </a:endParaRPr>
          </a:p>
          <a:p>
            <a:pPr marL="342900" indent="-342900">
              <a:buClr>
                <a:schemeClr val="accent1"/>
              </a:buClr>
              <a:buFont typeface="Wingdings" pitchFamily="2" charset="2"/>
              <a:buChar char="ü"/>
            </a:pPr>
            <a:endParaRPr lang="en-US" sz="2200" dirty="0">
              <a:latin typeface="Arial" panose="020B0604020202020204" pitchFamily="34" charset="0"/>
              <a:cs typeface="Arial" panose="020B0604020202020204" pitchFamily="34" charset="0"/>
            </a:endParaRPr>
          </a:p>
          <a:p>
            <a:pPr marL="342900" indent="-342900">
              <a:buClr>
                <a:schemeClr val="accent1"/>
              </a:buClr>
              <a:buFont typeface="Wingdings" pitchFamily="2" charset="2"/>
              <a:buChar char="ü"/>
            </a:pPr>
            <a:r>
              <a:rPr lang="en-US" sz="2200" b="1" dirty="0">
                <a:latin typeface="Arial" panose="020B0604020202020204" pitchFamily="34" charset="0"/>
                <a:cs typeface="Arial" panose="020B0604020202020204" pitchFamily="34" charset="0"/>
              </a:rPr>
              <a:t>Avoid</a:t>
            </a:r>
            <a:r>
              <a:rPr lang="en-US" sz="2200" dirty="0">
                <a:latin typeface="Arial" panose="020B0604020202020204" pitchFamily="34" charset="0"/>
                <a:cs typeface="Arial" panose="020B0604020202020204" pitchFamily="34" charset="0"/>
              </a:rPr>
              <a:t> the risk of account freezes or shutdowns</a:t>
            </a:r>
          </a:p>
          <a:p>
            <a:pPr marL="342900" indent="-342900">
              <a:buClr>
                <a:schemeClr val="accent1"/>
              </a:buClr>
              <a:buFont typeface="Wingdings" pitchFamily="2" charset="2"/>
              <a:buChar char="ü"/>
            </a:pPr>
            <a:endParaRPr lang="en-US" sz="2200" dirty="0">
              <a:latin typeface="Arial" panose="020B0604020202020204" pitchFamily="34" charset="0"/>
              <a:cs typeface="Arial" panose="020B0604020202020204" pitchFamily="34" charset="0"/>
            </a:endParaRPr>
          </a:p>
          <a:p>
            <a:pPr marL="342900" indent="-342900">
              <a:buClr>
                <a:schemeClr val="accent1"/>
              </a:buClr>
              <a:buFont typeface="Wingdings" pitchFamily="2" charset="2"/>
              <a:buChar char="ü"/>
            </a:pPr>
            <a:endParaRPr lang="en-US" sz="2200" dirty="0">
              <a:latin typeface="Arial" panose="020B0604020202020204" pitchFamily="34" charset="0"/>
              <a:cs typeface="Arial" panose="020B0604020202020204" pitchFamily="34" charset="0"/>
            </a:endParaRPr>
          </a:p>
          <a:p>
            <a:pPr marL="342900" indent="-342900">
              <a:buClr>
                <a:schemeClr val="accent1"/>
              </a:buClr>
              <a:buFont typeface="Wingdings" pitchFamily="2" charset="2"/>
              <a:buChar char="ü"/>
            </a:pPr>
            <a:r>
              <a:rPr lang="en-US" sz="2200" b="1" dirty="0">
                <a:latin typeface="Arial" panose="020B0604020202020204" pitchFamily="34" charset="0"/>
                <a:cs typeface="Arial" panose="020B0604020202020204" pitchFamily="34" charset="0"/>
              </a:rPr>
              <a:t>Outsource </a:t>
            </a:r>
            <a:r>
              <a:rPr lang="en-US" sz="2200" dirty="0">
                <a:latin typeface="Arial" panose="020B0604020202020204" pitchFamily="34" charset="0"/>
                <a:cs typeface="Arial" panose="020B0604020202020204" pitchFamily="34" charset="0"/>
              </a:rPr>
              <a:t>chargeback management to focus your team on growth</a:t>
            </a:r>
          </a:p>
        </p:txBody>
      </p:sp>
    </p:spTree>
    <p:extLst>
      <p:ext uri="{BB962C8B-B14F-4D97-AF65-F5344CB8AC3E}">
        <p14:creationId xmlns:p14="http://schemas.microsoft.com/office/powerpoint/2010/main" val="3800235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36C2B838-AD0E-B21C-B46F-293760A3F088}"/>
              </a:ext>
            </a:extLst>
          </p:cNvPr>
          <p:cNvSpPr>
            <a:spLocks noGrp="1"/>
          </p:cNvSpPr>
          <p:nvPr>
            <p:ph type="sldNum" sz="quarter" idx="12"/>
          </p:nvPr>
        </p:nvSpPr>
        <p:spPr>
          <a:xfrm>
            <a:off x="11452483" y="6378121"/>
            <a:ext cx="682935" cy="365125"/>
          </a:xfrm>
        </p:spPr>
        <p:txBody>
          <a:bodyPr/>
          <a:lstStyle>
            <a:lvl1pPr>
              <a:defRPr>
                <a:solidFill>
                  <a:schemeClr val="bg1"/>
                </a:solidFill>
              </a:defRPr>
            </a:lvl1pPr>
          </a:lstStyle>
          <a:p>
            <a:fld id="{317EE5A0-08F1-1A48-BFA0-60588931BEFD}" type="slidenum">
              <a:rPr lang="en-US" sz="800" smtClean="0">
                <a:latin typeface="Arial" panose="020B0604020202020204" pitchFamily="34" charset="0"/>
                <a:cs typeface="Arial" panose="020B0604020202020204" pitchFamily="34" charset="0"/>
              </a:rPr>
              <a:pPr/>
              <a:t>9</a:t>
            </a:fld>
            <a:endParaRPr lang="en-US" sz="8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31121BA4-1646-375F-7D05-329EBBD46C80}"/>
              </a:ext>
            </a:extLst>
          </p:cNvPr>
          <p:cNvSpPr txBox="1"/>
          <p:nvPr/>
        </p:nvSpPr>
        <p:spPr>
          <a:xfrm>
            <a:off x="1886857" y="2772229"/>
            <a:ext cx="237566" cy="369332"/>
          </a:xfrm>
          <a:prstGeom prst="rect">
            <a:avLst/>
          </a:prstGeom>
          <a:noFill/>
        </p:spPr>
        <p:txBody>
          <a:bodyPr wrap="none" rtlCol="0">
            <a:spAutoFit/>
          </a:bodyPr>
          <a:lstStyle/>
          <a:p>
            <a:r>
              <a:rPr lang="en-US" dirty="0"/>
              <a:t> </a:t>
            </a:r>
          </a:p>
        </p:txBody>
      </p:sp>
      <p:sp>
        <p:nvSpPr>
          <p:cNvPr id="10" name="Rectangle 9">
            <a:extLst>
              <a:ext uri="{FF2B5EF4-FFF2-40B4-BE49-F238E27FC236}">
                <a16:creationId xmlns:a16="http://schemas.microsoft.com/office/drawing/2014/main" id="{C1199AFC-39F2-3158-8449-E819A232DE69}"/>
              </a:ext>
            </a:extLst>
          </p:cNvPr>
          <p:cNvSpPr/>
          <p:nvPr/>
        </p:nvSpPr>
        <p:spPr>
          <a:xfrm>
            <a:off x="0" y="-55880"/>
            <a:ext cx="5143500" cy="6257108"/>
          </a:xfrm>
          <a:prstGeom prst="rect">
            <a:avLst/>
          </a:prstGeom>
          <a:solidFill>
            <a:schemeClr val="bg1">
              <a:alpha val="918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Google Shape;519;g30e8533e1ac_0_0">
            <a:extLst>
              <a:ext uri="{FF2B5EF4-FFF2-40B4-BE49-F238E27FC236}">
                <a16:creationId xmlns:a16="http://schemas.microsoft.com/office/drawing/2014/main" id="{61AE3C5A-C10C-5A11-B478-249F494E26A5}"/>
              </a:ext>
            </a:extLst>
          </p:cNvPr>
          <p:cNvSpPr txBox="1">
            <a:spLocks/>
          </p:cNvSpPr>
          <p:nvPr/>
        </p:nvSpPr>
        <p:spPr>
          <a:xfrm>
            <a:off x="6876921" y="567413"/>
            <a:ext cx="4441659" cy="176367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lnSpc>
                <a:spcPts val="4000"/>
              </a:lnSpc>
              <a:spcBef>
                <a:spcPts val="1200"/>
              </a:spcBef>
              <a:spcAft>
                <a:spcPts val="1200"/>
              </a:spcAft>
            </a:pPr>
            <a:r>
              <a:rPr lang="en-US" sz="4000" b="1" i="0" u="none" strike="noStrike" dirty="0">
                <a:solidFill>
                  <a:schemeClr val="tx2"/>
                </a:solidFill>
                <a:effectLst/>
                <a:latin typeface="Arial" panose="020B0604020202020204" pitchFamily="34" charset="0"/>
              </a:rPr>
              <a:t>Turn payment "stop signs" into </a:t>
            </a:r>
            <a:r>
              <a:rPr lang="en-US" sz="4000" b="1" i="0" u="none" strike="noStrike" dirty="0">
                <a:solidFill>
                  <a:srgbClr val="009FE3"/>
                </a:solidFill>
                <a:effectLst/>
                <a:latin typeface="Arial" panose="020B0604020202020204" pitchFamily="34" charset="0"/>
              </a:rPr>
              <a:t>"traffic circles."</a:t>
            </a:r>
            <a:endParaRPr lang="en-US" sz="4000" b="0" dirty="0">
              <a:solidFill>
                <a:srgbClr val="009FE3"/>
              </a:solidFill>
              <a:effectLst/>
              <a:latin typeface="Arial" panose="020B0604020202020204" pitchFamily="34" charset="0"/>
              <a:cs typeface="Arial" panose="020B0604020202020204" pitchFamily="34" charset="0"/>
            </a:endParaRPr>
          </a:p>
        </p:txBody>
      </p:sp>
      <p:sp>
        <p:nvSpPr>
          <p:cNvPr id="7" name="Google Shape;370;g30e8533e1ac_0_83">
            <a:extLst>
              <a:ext uri="{FF2B5EF4-FFF2-40B4-BE49-F238E27FC236}">
                <a16:creationId xmlns:a16="http://schemas.microsoft.com/office/drawing/2014/main" id="{884AB3E9-29AF-8693-8E0B-CB039A4E9A50}"/>
              </a:ext>
            </a:extLst>
          </p:cNvPr>
          <p:cNvSpPr txBox="1"/>
          <p:nvPr/>
        </p:nvSpPr>
        <p:spPr>
          <a:xfrm>
            <a:off x="6876922" y="2463271"/>
            <a:ext cx="3848487" cy="3354724"/>
          </a:xfrm>
          <a:prstGeom prst="rect">
            <a:avLst/>
          </a:prstGeom>
          <a:noFill/>
          <a:ln>
            <a:noFill/>
          </a:ln>
        </p:spPr>
        <p:txBody>
          <a:bodyPr spcFirstLastPara="1" wrap="square" lIns="91425" tIns="45700" rIns="91425" bIns="45700" anchor="t" anchorCtr="0">
            <a:spAutoFit/>
          </a:bodyPr>
          <a:lstStyle/>
          <a:p>
            <a:pPr rtl="0">
              <a:spcBef>
                <a:spcPts val="1200"/>
              </a:spcBef>
              <a:spcAft>
                <a:spcPts val="1200"/>
              </a:spcAft>
            </a:pPr>
            <a:r>
              <a:rPr lang="en-US" sz="1800" b="1" i="0" u="none" strike="noStrike" dirty="0">
                <a:solidFill>
                  <a:schemeClr val="tx2"/>
                </a:solidFill>
                <a:effectLst/>
                <a:latin typeface="Arial" panose="020B0604020202020204" pitchFamily="34" charset="0"/>
              </a:rPr>
              <a:t>When payments fail, Roundabout creates options:</a:t>
            </a:r>
            <a:endParaRPr lang="en-US" b="1" dirty="0">
              <a:solidFill>
                <a:schemeClr val="tx2"/>
              </a:solidFill>
              <a:effectLst/>
            </a:endParaRPr>
          </a:p>
          <a:p>
            <a:pPr marL="285750" indent="-285750" rtl="0" fontAlgn="base">
              <a:spcAft>
                <a:spcPts val="0"/>
              </a:spcAft>
              <a:buClr>
                <a:srgbClr val="009FE3"/>
              </a:buClr>
              <a:buFont typeface="Arial" panose="020B0604020202020204" pitchFamily="34" charset="0"/>
              <a:buChar char="•"/>
            </a:pPr>
            <a:r>
              <a:rPr lang="en-US" sz="1800" b="0" i="0" u="none" strike="noStrike" dirty="0">
                <a:solidFill>
                  <a:schemeClr val="tx2"/>
                </a:solidFill>
                <a:effectLst/>
                <a:latin typeface="Arial" panose="020B0604020202020204" pitchFamily="34" charset="0"/>
              </a:rPr>
              <a:t>Intelligent retries through</a:t>
            </a:r>
            <a:br>
              <a:rPr lang="en-US" sz="1800" b="0" i="0" u="none" strike="noStrike" dirty="0">
                <a:solidFill>
                  <a:schemeClr val="tx2"/>
                </a:solidFill>
                <a:effectLst/>
                <a:latin typeface="Arial" panose="020B0604020202020204" pitchFamily="34" charset="0"/>
              </a:rPr>
            </a:br>
            <a:r>
              <a:rPr lang="en-US" sz="1800" b="0" i="0" u="none" strike="noStrike" dirty="0">
                <a:solidFill>
                  <a:schemeClr val="tx2"/>
                </a:solidFill>
                <a:effectLst/>
                <a:latin typeface="Arial" panose="020B0604020202020204" pitchFamily="34" charset="0"/>
              </a:rPr>
              <a:t>different processors</a:t>
            </a:r>
          </a:p>
          <a:p>
            <a:pPr marL="285750" indent="-285750" rtl="0" fontAlgn="base">
              <a:spcAft>
                <a:spcPts val="0"/>
              </a:spcAft>
              <a:buClr>
                <a:srgbClr val="009FE3"/>
              </a:buClr>
              <a:buFont typeface="Arial" panose="020B0604020202020204" pitchFamily="34" charset="0"/>
              <a:buChar char="•"/>
            </a:pPr>
            <a:r>
              <a:rPr lang="en-US" sz="1800" b="0" i="0" u="none" strike="noStrike" dirty="0">
                <a:solidFill>
                  <a:schemeClr val="tx2"/>
                </a:solidFill>
                <a:effectLst/>
                <a:latin typeface="Arial" panose="020B0604020202020204" pitchFamily="34" charset="0"/>
              </a:rPr>
              <a:t>Partial payment acceptance</a:t>
            </a:r>
          </a:p>
          <a:p>
            <a:pPr marL="285750" indent="-285750" rtl="0" fontAlgn="base">
              <a:spcAft>
                <a:spcPts val="0"/>
              </a:spcAft>
              <a:buClr>
                <a:srgbClr val="009FE3"/>
              </a:buClr>
              <a:buFont typeface="Arial" panose="020B0604020202020204" pitchFamily="34" charset="0"/>
              <a:buChar char="•"/>
            </a:pPr>
            <a:r>
              <a:rPr lang="en-US" sz="1800" b="0" i="0" u="none" strike="noStrike" dirty="0" err="1">
                <a:solidFill>
                  <a:schemeClr val="tx2"/>
                </a:solidFill>
                <a:effectLst/>
                <a:latin typeface="Arial" panose="020B0604020202020204" pitchFamily="34" charset="0"/>
              </a:rPr>
              <a:t>Downsells</a:t>
            </a:r>
            <a:endParaRPr lang="en-US" sz="1800" b="0" i="0" u="none" strike="noStrike" dirty="0">
              <a:solidFill>
                <a:schemeClr val="tx2"/>
              </a:solidFill>
              <a:effectLst/>
              <a:latin typeface="Arial" panose="020B0604020202020204" pitchFamily="34" charset="0"/>
            </a:endParaRPr>
          </a:p>
          <a:p>
            <a:pPr marL="285750" indent="-285750" rtl="0" fontAlgn="base">
              <a:spcAft>
                <a:spcPts val="1200"/>
              </a:spcAft>
              <a:buClr>
                <a:srgbClr val="009FE3"/>
              </a:buClr>
              <a:buFont typeface="Arial" panose="020B0604020202020204" pitchFamily="34" charset="0"/>
              <a:buChar char="•"/>
            </a:pPr>
            <a:r>
              <a:rPr lang="en-US" sz="1800" b="0" i="0" u="none" strike="noStrike" dirty="0">
                <a:solidFill>
                  <a:schemeClr val="tx2"/>
                </a:solidFill>
                <a:effectLst/>
                <a:latin typeface="Arial" panose="020B0604020202020204" pitchFamily="34" charset="0"/>
              </a:rPr>
              <a:t>You set the rules; Vesta does </a:t>
            </a:r>
            <a:br>
              <a:rPr lang="en-US" sz="1800" b="0" i="0" u="none" strike="noStrike" dirty="0">
                <a:solidFill>
                  <a:schemeClr val="tx2"/>
                </a:solidFill>
                <a:effectLst/>
                <a:latin typeface="Arial" panose="020B0604020202020204" pitchFamily="34" charset="0"/>
              </a:rPr>
            </a:br>
            <a:r>
              <a:rPr lang="en-US" sz="1800" b="0" i="0" u="none" strike="noStrike" dirty="0">
                <a:solidFill>
                  <a:schemeClr val="tx2"/>
                </a:solidFill>
                <a:effectLst/>
                <a:latin typeface="Arial" panose="020B0604020202020204" pitchFamily="34" charset="0"/>
              </a:rPr>
              <a:t>the work.</a:t>
            </a:r>
          </a:p>
          <a:p>
            <a:pPr rtl="0">
              <a:spcBef>
                <a:spcPts val="1200"/>
              </a:spcBef>
              <a:spcAft>
                <a:spcPts val="1200"/>
              </a:spcAft>
            </a:pPr>
            <a:r>
              <a:rPr lang="en-US" sz="1800" b="1" i="0" u="none" strike="noStrike" dirty="0">
                <a:solidFill>
                  <a:schemeClr val="tx2"/>
                </a:solidFill>
                <a:effectLst/>
                <a:latin typeface="Arial" panose="020B0604020202020204" pitchFamily="34" charset="0"/>
              </a:rPr>
              <a:t>Patent-pending. Game-changing.</a:t>
            </a:r>
            <a:endParaRPr lang="en-US" b="0" dirty="0">
              <a:solidFill>
                <a:schemeClr val="tx2"/>
              </a:solidFill>
              <a:effectLst/>
            </a:endParaRPr>
          </a:p>
        </p:txBody>
      </p:sp>
      <p:pic>
        <p:nvPicPr>
          <p:cNvPr id="3" name="Picture 2" descr="An aerial view of a roundabout&#10;&#10;Description automatically generated">
            <a:extLst>
              <a:ext uri="{FF2B5EF4-FFF2-40B4-BE49-F238E27FC236}">
                <a16:creationId xmlns:a16="http://schemas.microsoft.com/office/drawing/2014/main" id="{7D785B0A-1075-5DD6-CC38-326E0D7197AC}"/>
              </a:ext>
            </a:extLst>
          </p:cNvPr>
          <p:cNvPicPr>
            <a:picLocks noChangeAspect="1"/>
          </p:cNvPicPr>
          <p:nvPr/>
        </p:nvPicPr>
        <p:blipFill rotWithShape="1">
          <a:blip r:embed="rId3"/>
          <a:srcRect l="17269" r="18766"/>
          <a:stretch/>
        </p:blipFill>
        <p:spPr>
          <a:xfrm>
            <a:off x="0" y="-55880"/>
            <a:ext cx="6001231" cy="6257108"/>
          </a:xfrm>
          <a:prstGeom prst="rect">
            <a:avLst/>
          </a:prstGeom>
        </p:spPr>
      </p:pic>
      <p:sp>
        <p:nvSpPr>
          <p:cNvPr id="5" name="Rectangle 4">
            <a:hlinkClick r:id="rId4"/>
            <a:extLst>
              <a:ext uri="{FF2B5EF4-FFF2-40B4-BE49-F238E27FC236}">
                <a16:creationId xmlns:a16="http://schemas.microsoft.com/office/drawing/2014/main" id="{B390A641-D7A7-F09E-14BF-211C9B989D15}"/>
              </a:ext>
            </a:extLst>
          </p:cNvPr>
          <p:cNvSpPr/>
          <p:nvPr/>
        </p:nvSpPr>
        <p:spPr>
          <a:xfrm>
            <a:off x="1615439" y="5077791"/>
            <a:ext cx="2773681" cy="5305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2A0C5C1E-79CD-CDF4-0D2A-34BBC314CCF7}"/>
              </a:ext>
            </a:extLst>
          </p:cNvPr>
          <p:cNvSpPr txBox="1"/>
          <p:nvPr/>
        </p:nvSpPr>
        <p:spPr>
          <a:xfrm>
            <a:off x="1389413" y="5099853"/>
            <a:ext cx="3265714" cy="430887"/>
          </a:xfrm>
          <a:prstGeom prst="rect">
            <a:avLst/>
          </a:prstGeom>
          <a:noFill/>
        </p:spPr>
        <p:txBody>
          <a:bodyPr wrap="square">
            <a:spAutoFit/>
          </a:bodyPr>
          <a:lstStyle/>
          <a:p>
            <a:pPr algn="ctr"/>
            <a:r>
              <a:rPr lang="en-US" sz="2200" b="1" dirty="0">
                <a:solidFill>
                  <a:srgbClr val="009FE3"/>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Watch video</a:t>
            </a:r>
            <a:endParaRPr lang="en-US" sz="2200" b="1" dirty="0">
              <a:solidFill>
                <a:srgbClr val="009FE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6731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36C2B838-AD0E-B21C-B46F-293760A3F088}"/>
              </a:ext>
            </a:extLst>
          </p:cNvPr>
          <p:cNvSpPr>
            <a:spLocks noGrp="1"/>
          </p:cNvSpPr>
          <p:nvPr>
            <p:ph type="sldNum" sz="quarter" idx="12"/>
          </p:nvPr>
        </p:nvSpPr>
        <p:spPr>
          <a:xfrm>
            <a:off x="11452483" y="6378121"/>
            <a:ext cx="682935" cy="365125"/>
          </a:xfrm>
        </p:spPr>
        <p:txBody>
          <a:bodyPr/>
          <a:lstStyle>
            <a:lvl1pPr>
              <a:defRPr>
                <a:solidFill>
                  <a:schemeClr val="bg1"/>
                </a:solidFill>
              </a:defRPr>
            </a:lvl1pPr>
          </a:lstStyle>
          <a:p>
            <a:fld id="{317EE5A0-08F1-1A48-BFA0-60588931BEFD}" type="slidenum">
              <a:rPr lang="en-US" sz="800" smtClean="0">
                <a:latin typeface="Arial" panose="020B0604020202020204" pitchFamily="34" charset="0"/>
                <a:cs typeface="Arial" panose="020B0604020202020204" pitchFamily="34" charset="0"/>
              </a:rPr>
              <a:pPr/>
              <a:t>10</a:t>
            </a:fld>
            <a:endParaRPr lang="en-US" sz="8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31121BA4-1646-375F-7D05-329EBBD46C80}"/>
              </a:ext>
            </a:extLst>
          </p:cNvPr>
          <p:cNvSpPr txBox="1"/>
          <p:nvPr/>
        </p:nvSpPr>
        <p:spPr>
          <a:xfrm>
            <a:off x="1886857" y="3125695"/>
            <a:ext cx="237566" cy="369332"/>
          </a:xfrm>
          <a:prstGeom prst="rect">
            <a:avLst/>
          </a:prstGeom>
          <a:noFill/>
        </p:spPr>
        <p:txBody>
          <a:bodyPr wrap="none" rtlCol="0">
            <a:spAutoFit/>
          </a:bodyPr>
          <a:lstStyle/>
          <a:p>
            <a:r>
              <a:rPr lang="en-US" dirty="0"/>
              <a:t> </a:t>
            </a:r>
          </a:p>
        </p:txBody>
      </p:sp>
      <p:sp>
        <p:nvSpPr>
          <p:cNvPr id="6" name="Google Shape;519;g30e8533e1ac_0_0">
            <a:extLst>
              <a:ext uri="{FF2B5EF4-FFF2-40B4-BE49-F238E27FC236}">
                <a16:creationId xmlns:a16="http://schemas.microsoft.com/office/drawing/2014/main" id="{61AE3C5A-C10C-5A11-B478-249F494E26A5}"/>
              </a:ext>
            </a:extLst>
          </p:cNvPr>
          <p:cNvSpPr txBox="1">
            <a:spLocks/>
          </p:cNvSpPr>
          <p:nvPr/>
        </p:nvSpPr>
        <p:spPr>
          <a:xfrm>
            <a:off x="5811925" y="333733"/>
            <a:ext cx="5762477" cy="190146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lnSpc>
                <a:spcPts val="3800"/>
              </a:lnSpc>
              <a:spcBef>
                <a:spcPts val="1200"/>
              </a:spcBef>
              <a:spcAft>
                <a:spcPts val="1200"/>
              </a:spcAft>
            </a:pPr>
            <a:r>
              <a:rPr lang="en-US" sz="4000" b="1" i="0" u="none" strike="noStrike" dirty="0">
                <a:solidFill>
                  <a:schemeClr val="tx2"/>
                </a:solidFill>
                <a:effectLst/>
                <a:latin typeface="Arial" panose="020B0604020202020204" pitchFamily="34" charset="0"/>
              </a:rPr>
              <a:t>Offer your customers </a:t>
            </a:r>
            <a:r>
              <a:rPr lang="en-US" sz="4000" b="1" i="0" u="none" strike="noStrike" dirty="0">
                <a:solidFill>
                  <a:srgbClr val="009FE3"/>
                </a:solidFill>
                <a:effectLst/>
                <a:latin typeface="Arial" panose="020B0604020202020204" pitchFamily="34" charset="0"/>
              </a:rPr>
              <a:t>multiple payment </a:t>
            </a:r>
            <a:br>
              <a:rPr lang="en-US" sz="4000" b="1" i="0" u="none" strike="noStrike" dirty="0">
                <a:solidFill>
                  <a:srgbClr val="009FE3"/>
                </a:solidFill>
                <a:effectLst/>
                <a:latin typeface="Arial" panose="020B0604020202020204" pitchFamily="34" charset="0"/>
              </a:rPr>
            </a:br>
            <a:r>
              <a:rPr lang="en-US" sz="4000" b="1" i="0" u="none" strike="noStrike" dirty="0">
                <a:solidFill>
                  <a:srgbClr val="009FE3"/>
                </a:solidFill>
                <a:effectLst/>
                <a:latin typeface="Arial" panose="020B0604020202020204" pitchFamily="34" charset="0"/>
              </a:rPr>
              <a:t>methods.</a:t>
            </a:r>
            <a:endParaRPr lang="en-US" sz="4000" b="0" dirty="0">
              <a:solidFill>
                <a:srgbClr val="009FE3"/>
              </a:solidFill>
              <a:effectLst/>
              <a:latin typeface="Arial" panose="020B0604020202020204" pitchFamily="34" charset="0"/>
              <a:cs typeface="Arial" panose="020B0604020202020204" pitchFamily="34" charset="0"/>
            </a:endParaRPr>
          </a:p>
        </p:txBody>
      </p:sp>
      <p:sp>
        <p:nvSpPr>
          <p:cNvPr id="7" name="Google Shape;370;g30e8533e1ac_0_83">
            <a:extLst>
              <a:ext uri="{FF2B5EF4-FFF2-40B4-BE49-F238E27FC236}">
                <a16:creationId xmlns:a16="http://schemas.microsoft.com/office/drawing/2014/main" id="{884AB3E9-29AF-8693-8E0B-CB039A4E9A50}"/>
              </a:ext>
            </a:extLst>
          </p:cNvPr>
          <p:cNvSpPr txBox="1"/>
          <p:nvPr/>
        </p:nvSpPr>
        <p:spPr>
          <a:xfrm>
            <a:off x="5811926" y="2082800"/>
            <a:ext cx="5353914" cy="3600945"/>
          </a:xfrm>
          <a:prstGeom prst="rect">
            <a:avLst/>
          </a:prstGeom>
          <a:noFill/>
          <a:ln>
            <a:noFill/>
          </a:ln>
        </p:spPr>
        <p:txBody>
          <a:bodyPr spcFirstLastPara="1" wrap="square" lIns="91425" tIns="45700" rIns="91425" bIns="45700" anchor="t" anchorCtr="0">
            <a:spAutoFit/>
          </a:bodyPr>
          <a:lstStyle/>
          <a:p>
            <a:pPr marL="285750" indent="-285750" rtl="0" fontAlgn="base">
              <a:spcBef>
                <a:spcPts val="1200"/>
              </a:spcBef>
              <a:spcAft>
                <a:spcPts val="0"/>
              </a:spcAft>
              <a:buClr>
                <a:srgbClr val="009FE3"/>
              </a:buClr>
              <a:buFont typeface="Arial" panose="020B0604020202020204" pitchFamily="34" charset="0"/>
              <a:buChar char="•"/>
            </a:pPr>
            <a:r>
              <a:rPr lang="en-US" sz="1800" b="0" i="0" u="none" strike="noStrike" dirty="0">
                <a:solidFill>
                  <a:schemeClr val="tx2"/>
                </a:solidFill>
                <a:effectLst/>
                <a:latin typeface="Arial" panose="020B0604020202020204" pitchFamily="34" charset="0"/>
              </a:rPr>
              <a:t>Credit &amp; debit cards</a:t>
            </a:r>
          </a:p>
          <a:p>
            <a:pPr marL="285750" indent="-285750" rtl="0" fontAlgn="base">
              <a:spcBef>
                <a:spcPts val="0"/>
              </a:spcBef>
              <a:spcAft>
                <a:spcPts val="0"/>
              </a:spcAft>
              <a:buClr>
                <a:srgbClr val="009FE3"/>
              </a:buClr>
              <a:buFont typeface="Arial" panose="020B0604020202020204" pitchFamily="34" charset="0"/>
              <a:buChar char="•"/>
            </a:pPr>
            <a:r>
              <a:rPr lang="en-US" sz="1800" b="0" i="0" u="none" strike="noStrike" dirty="0">
                <a:solidFill>
                  <a:schemeClr val="tx2"/>
                </a:solidFill>
                <a:effectLst/>
                <a:latin typeface="Arial" panose="020B0604020202020204" pitchFamily="34" charset="0"/>
              </a:rPr>
              <a:t>Digital wallets (PayPal, Apple Pay, Google Pay)</a:t>
            </a:r>
          </a:p>
          <a:p>
            <a:pPr marL="285750" indent="-285750" rtl="0" fontAlgn="base">
              <a:spcBef>
                <a:spcPts val="0"/>
              </a:spcBef>
              <a:spcAft>
                <a:spcPts val="0"/>
              </a:spcAft>
              <a:buClr>
                <a:srgbClr val="009FE3"/>
              </a:buClr>
              <a:buFont typeface="Arial" panose="020B0604020202020204" pitchFamily="34" charset="0"/>
              <a:buChar char="•"/>
            </a:pPr>
            <a:r>
              <a:rPr lang="en-US" sz="1800" b="0" i="0" u="none" strike="noStrike" dirty="0">
                <a:solidFill>
                  <a:schemeClr val="tx2"/>
                </a:solidFill>
                <a:effectLst/>
                <a:latin typeface="Arial" panose="020B0604020202020204" pitchFamily="34" charset="0"/>
              </a:rPr>
              <a:t>ACH &amp; </a:t>
            </a:r>
            <a:r>
              <a:rPr lang="en-US" sz="1800" b="0" i="0" u="none" strike="noStrike" dirty="0" err="1">
                <a:solidFill>
                  <a:schemeClr val="tx2"/>
                </a:solidFill>
                <a:effectLst/>
                <a:latin typeface="Arial" panose="020B0604020202020204" pitchFamily="34" charset="0"/>
              </a:rPr>
              <a:t>eChecks</a:t>
            </a:r>
            <a:endParaRPr lang="en-US" sz="1800" b="0" i="0" u="none" strike="noStrike" dirty="0">
              <a:solidFill>
                <a:schemeClr val="tx2"/>
              </a:solidFill>
              <a:effectLst/>
              <a:latin typeface="Arial" panose="020B0604020202020204" pitchFamily="34" charset="0"/>
            </a:endParaRPr>
          </a:p>
          <a:p>
            <a:pPr marL="285750" indent="-285750" rtl="0" fontAlgn="base">
              <a:spcBef>
                <a:spcPts val="0"/>
              </a:spcBef>
              <a:spcAft>
                <a:spcPts val="0"/>
              </a:spcAft>
              <a:buClr>
                <a:srgbClr val="009FE3"/>
              </a:buClr>
              <a:buFont typeface="Arial" panose="020B0604020202020204" pitchFamily="34" charset="0"/>
              <a:buChar char="•"/>
            </a:pPr>
            <a:r>
              <a:rPr lang="en-US" sz="1800" b="0" i="0" u="none" strike="noStrike" dirty="0">
                <a:solidFill>
                  <a:schemeClr val="tx2"/>
                </a:solidFill>
                <a:effectLst/>
                <a:latin typeface="Arial" panose="020B0604020202020204" pitchFamily="34" charset="0"/>
              </a:rPr>
              <a:t>Local payment methods </a:t>
            </a:r>
          </a:p>
          <a:p>
            <a:pPr marL="285750" indent="-285750" rtl="0" fontAlgn="base">
              <a:spcBef>
                <a:spcPts val="0"/>
              </a:spcBef>
              <a:spcAft>
                <a:spcPts val="1200"/>
              </a:spcAft>
              <a:buClr>
                <a:srgbClr val="009FE3"/>
              </a:buClr>
              <a:buFont typeface="Arial" panose="020B0604020202020204" pitchFamily="34" charset="0"/>
              <a:buChar char="•"/>
            </a:pPr>
            <a:r>
              <a:rPr lang="en-US" sz="1800" b="0" i="0" u="none" strike="noStrike" dirty="0">
                <a:solidFill>
                  <a:schemeClr val="tx2"/>
                </a:solidFill>
                <a:effectLst/>
                <a:latin typeface="Arial" panose="020B0604020202020204" pitchFamily="34" charset="0"/>
              </a:rPr>
              <a:t>Cryptocurrency</a:t>
            </a:r>
            <a:br>
              <a:rPr lang="en-US" sz="1800" b="0" i="0" u="none" strike="noStrike" dirty="0">
                <a:solidFill>
                  <a:schemeClr val="tx2"/>
                </a:solidFill>
                <a:effectLst/>
                <a:latin typeface="Arial" panose="020B0604020202020204" pitchFamily="34" charset="0"/>
              </a:rPr>
            </a:br>
            <a:endParaRPr lang="en-US" sz="1800" b="0" i="0" u="none" strike="noStrike" dirty="0">
              <a:solidFill>
                <a:schemeClr val="tx2"/>
              </a:solidFill>
              <a:effectLst/>
              <a:latin typeface="Arial" panose="020B0604020202020204" pitchFamily="34" charset="0"/>
            </a:endParaRPr>
          </a:p>
          <a:p>
            <a:pPr rtl="0">
              <a:spcBef>
                <a:spcPts val="1200"/>
              </a:spcBef>
              <a:spcAft>
                <a:spcPts val="1200"/>
              </a:spcAft>
            </a:pPr>
            <a:r>
              <a:rPr lang="en-US" sz="2200" b="1" i="0" u="none" strike="noStrike" dirty="0">
                <a:solidFill>
                  <a:schemeClr val="tx2"/>
                </a:solidFill>
                <a:effectLst/>
                <a:latin typeface="Arial" panose="020B0604020202020204" pitchFamily="34" charset="0"/>
              </a:rPr>
              <a:t>Single integration. Complete reconciliation. </a:t>
            </a:r>
            <a:r>
              <a:rPr lang="en-US" sz="2200" b="1" i="0" u="none" strike="noStrike" dirty="0">
                <a:solidFill>
                  <a:srgbClr val="009FE3"/>
                </a:solidFill>
                <a:effectLst/>
                <a:latin typeface="Arial" panose="020B0604020202020204" pitchFamily="34" charset="0"/>
              </a:rPr>
              <a:t>One partner.</a:t>
            </a:r>
            <a:endParaRPr lang="en-US" sz="2200" b="0" dirty="0">
              <a:solidFill>
                <a:srgbClr val="009FE3"/>
              </a:solidFill>
              <a:effectLst/>
            </a:endParaRPr>
          </a:p>
          <a:p>
            <a:br>
              <a:rPr lang="en-US" dirty="0">
                <a:solidFill>
                  <a:srgbClr val="1F4771"/>
                </a:solidFill>
              </a:rPr>
            </a:br>
            <a:endParaRPr lang="en-US" b="0" dirty="0">
              <a:solidFill>
                <a:srgbClr val="1F4771"/>
              </a:solidFill>
              <a:effectLst/>
            </a:endParaRPr>
          </a:p>
        </p:txBody>
      </p:sp>
      <p:pic>
        <p:nvPicPr>
          <p:cNvPr id="4" name="Picture 3" descr="A blue and black logo&#10;&#10;Description automatically generated">
            <a:extLst>
              <a:ext uri="{FF2B5EF4-FFF2-40B4-BE49-F238E27FC236}">
                <a16:creationId xmlns:a16="http://schemas.microsoft.com/office/drawing/2014/main" id="{5965BF4A-79FF-DB47-DED1-6FA4BFB38A5E}"/>
              </a:ext>
            </a:extLst>
          </p:cNvPr>
          <p:cNvPicPr>
            <a:picLocks noChangeAspect="1"/>
          </p:cNvPicPr>
          <p:nvPr/>
        </p:nvPicPr>
        <p:blipFill>
          <a:blip r:embed="rId3"/>
          <a:stretch>
            <a:fillRect/>
          </a:stretch>
        </p:blipFill>
        <p:spPr>
          <a:xfrm>
            <a:off x="602812" y="806825"/>
            <a:ext cx="1260181" cy="708852"/>
          </a:xfrm>
          <a:prstGeom prst="rect">
            <a:avLst/>
          </a:prstGeom>
        </p:spPr>
      </p:pic>
      <p:pic>
        <p:nvPicPr>
          <p:cNvPr id="8" name="Picture 7" descr="A red and orange circles&#10;&#10;Description automatically generated">
            <a:extLst>
              <a:ext uri="{FF2B5EF4-FFF2-40B4-BE49-F238E27FC236}">
                <a16:creationId xmlns:a16="http://schemas.microsoft.com/office/drawing/2014/main" id="{2ACF5883-46E0-21DA-A9EC-9884F9726D8A}"/>
              </a:ext>
            </a:extLst>
          </p:cNvPr>
          <p:cNvPicPr>
            <a:picLocks noChangeAspect="1"/>
          </p:cNvPicPr>
          <p:nvPr/>
        </p:nvPicPr>
        <p:blipFill>
          <a:blip r:embed="rId4"/>
          <a:stretch>
            <a:fillRect/>
          </a:stretch>
        </p:blipFill>
        <p:spPr>
          <a:xfrm>
            <a:off x="2603125" y="777049"/>
            <a:ext cx="988995" cy="768403"/>
          </a:xfrm>
          <a:prstGeom prst="rect">
            <a:avLst/>
          </a:prstGeom>
        </p:spPr>
      </p:pic>
      <p:pic>
        <p:nvPicPr>
          <p:cNvPr id="15" name="Picture 14" descr="A blue and black logo&#10;&#10;Description automatically generated">
            <a:extLst>
              <a:ext uri="{FF2B5EF4-FFF2-40B4-BE49-F238E27FC236}">
                <a16:creationId xmlns:a16="http://schemas.microsoft.com/office/drawing/2014/main" id="{C5217FB8-2284-88B0-EA4E-E38612D974DA}"/>
              </a:ext>
            </a:extLst>
          </p:cNvPr>
          <p:cNvPicPr>
            <a:picLocks noChangeAspect="1"/>
          </p:cNvPicPr>
          <p:nvPr/>
        </p:nvPicPr>
        <p:blipFill>
          <a:blip r:embed="rId5"/>
          <a:stretch>
            <a:fillRect/>
          </a:stretch>
        </p:blipFill>
        <p:spPr>
          <a:xfrm>
            <a:off x="4369697" y="777050"/>
            <a:ext cx="786640" cy="786640"/>
          </a:xfrm>
          <a:prstGeom prst="rect">
            <a:avLst/>
          </a:prstGeom>
        </p:spPr>
      </p:pic>
      <p:pic>
        <p:nvPicPr>
          <p:cNvPr id="24" name="Picture 23" descr="A orange circle in a black background&#10;&#10;Description automatically generated">
            <a:extLst>
              <a:ext uri="{FF2B5EF4-FFF2-40B4-BE49-F238E27FC236}">
                <a16:creationId xmlns:a16="http://schemas.microsoft.com/office/drawing/2014/main" id="{80DB2D6D-26DC-86E0-CA51-4BA9E2EE1119}"/>
              </a:ext>
            </a:extLst>
          </p:cNvPr>
          <p:cNvPicPr>
            <a:picLocks noChangeAspect="1"/>
          </p:cNvPicPr>
          <p:nvPr/>
        </p:nvPicPr>
        <p:blipFill>
          <a:blip r:embed="rId6"/>
          <a:stretch>
            <a:fillRect/>
          </a:stretch>
        </p:blipFill>
        <p:spPr>
          <a:xfrm>
            <a:off x="464580" y="2074725"/>
            <a:ext cx="1536644" cy="864362"/>
          </a:xfrm>
          <a:prstGeom prst="rect">
            <a:avLst/>
          </a:prstGeom>
        </p:spPr>
      </p:pic>
      <p:pic>
        <p:nvPicPr>
          <p:cNvPr id="35" name="Picture 34" descr="A blue and white logo&#10;&#10;Description automatically generated">
            <a:extLst>
              <a:ext uri="{FF2B5EF4-FFF2-40B4-BE49-F238E27FC236}">
                <a16:creationId xmlns:a16="http://schemas.microsoft.com/office/drawing/2014/main" id="{B1C5BF08-2B13-8853-1FD4-2B2386FDF3D1}"/>
              </a:ext>
            </a:extLst>
          </p:cNvPr>
          <p:cNvPicPr>
            <a:picLocks noChangeAspect="1"/>
          </p:cNvPicPr>
          <p:nvPr/>
        </p:nvPicPr>
        <p:blipFill>
          <a:blip r:embed="rId7"/>
          <a:stretch>
            <a:fillRect/>
          </a:stretch>
        </p:blipFill>
        <p:spPr>
          <a:xfrm>
            <a:off x="2383728" y="2320579"/>
            <a:ext cx="1427788" cy="421768"/>
          </a:xfrm>
          <a:prstGeom prst="rect">
            <a:avLst/>
          </a:prstGeom>
        </p:spPr>
      </p:pic>
      <p:pic>
        <p:nvPicPr>
          <p:cNvPr id="39" name="Picture 38" descr="A black and white logo&#10;&#10;Description automatically generated">
            <a:extLst>
              <a:ext uri="{FF2B5EF4-FFF2-40B4-BE49-F238E27FC236}">
                <a16:creationId xmlns:a16="http://schemas.microsoft.com/office/drawing/2014/main" id="{E1BCD1D0-EAA8-0984-5A2D-C52585853914}"/>
              </a:ext>
            </a:extLst>
          </p:cNvPr>
          <p:cNvPicPr>
            <a:picLocks noChangeAspect="1"/>
          </p:cNvPicPr>
          <p:nvPr/>
        </p:nvPicPr>
        <p:blipFill rotWithShape="1">
          <a:blip r:embed="rId8"/>
          <a:srcRect t="28059" b="30180"/>
          <a:stretch/>
        </p:blipFill>
        <p:spPr>
          <a:xfrm>
            <a:off x="4132357" y="2268087"/>
            <a:ext cx="1261321" cy="526751"/>
          </a:xfrm>
          <a:prstGeom prst="rect">
            <a:avLst/>
          </a:prstGeom>
        </p:spPr>
      </p:pic>
      <p:pic>
        <p:nvPicPr>
          <p:cNvPr id="44" name="Picture 43" descr="A logo of a company&#10;&#10;Description automatically generated">
            <a:extLst>
              <a:ext uri="{FF2B5EF4-FFF2-40B4-BE49-F238E27FC236}">
                <a16:creationId xmlns:a16="http://schemas.microsoft.com/office/drawing/2014/main" id="{1B2CC141-D7C2-625F-7A87-9630394EE395}"/>
              </a:ext>
            </a:extLst>
          </p:cNvPr>
          <p:cNvPicPr>
            <a:picLocks noChangeAspect="1"/>
          </p:cNvPicPr>
          <p:nvPr/>
        </p:nvPicPr>
        <p:blipFill rotWithShape="1">
          <a:blip r:embed="rId9"/>
          <a:srcRect t="35009" b="31386"/>
          <a:stretch/>
        </p:blipFill>
        <p:spPr>
          <a:xfrm>
            <a:off x="402916" y="3359823"/>
            <a:ext cx="1659972" cy="557826"/>
          </a:xfrm>
          <a:prstGeom prst="rect">
            <a:avLst/>
          </a:prstGeom>
        </p:spPr>
      </p:pic>
      <p:pic>
        <p:nvPicPr>
          <p:cNvPr id="46" name="Picture 45" descr="A blue and yellow logo&#10;&#10;Description automatically generated">
            <a:extLst>
              <a:ext uri="{FF2B5EF4-FFF2-40B4-BE49-F238E27FC236}">
                <a16:creationId xmlns:a16="http://schemas.microsoft.com/office/drawing/2014/main" id="{6F7F29F3-7284-B60E-F53B-BFD2325977D6}"/>
              </a:ext>
            </a:extLst>
          </p:cNvPr>
          <p:cNvPicPr>
            <a:picLocks noChangeAspect="1"/>
          </p:cNvPicPr>
          <p:nvPr/>
        </p:nvPicPr>
        <p:blipFill rotWithShape="1">
          <a:blip r:embed="rId10"/>
          <a:srcRect l="17499" t="24731" r="16263" b="28872"/>
          <a:stretch/>
        </p:blipFill>
        <p:spPr>
          <a:xfrm>
            <a:off x="2494153" y="3432949"/>
            <a:ext cx="1206939" cy="473541"/>
          </a:xfrm>
          <a:prstGeom prst="rect">
            <a:avLst/>
          </a:prstGeom>
        </p:spPr>
      </p:pic>
      <p:pic>
        <p:nvPicPr>
          <p:cNvPr id="50" name="Graphic 49">
            <a:extLst>
              <a:ext uri="{FF2B5EF4-FFF2-40B4-BE49-F238E27FC236}">
                <a16:creationId xmlns:a16="http://schemas.microsoft.com/office/drawing/2014/main" id="{5575A4B9-F98D-6385-0057-0966CF8C5EB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364235" y="3296451"/>
            <a:ext cx="797564" cy="797564"/>
          </a:xfrm>
          <a:prstGeom prst="rect">
            <a:avLst/>
          </a:prstGeom>
        </p:spPr>
      </p:pic>
      <p:pic>
        <p:nvPicPr>
          <p:cNvPr id="52" name="Picture 51" descr="A black and white logo&#10;&#10;Description automatically generated">
            <a:extLst>
              <a:ext uri="{FF2B5EF4-FFF2-40B4-BE49-F238E27FC236}">
                <a16:creationId xmlns:a16="http://schemas.microsoft.com/office/drawing/2014/main" id="{D9789D1B-3149-2E2F-38A1-39E83F90A7AC}"/>
              </a:ext>
            </a:extLst>
          </p:cNvPr>
          <p:cNvPicPr>
            <a:picLocks noChangeAspect="1"/>
          </p:cNvPicPr>
          <p:nvPr/>
        </p:nvPicPr>
        <p:blipFill>
          <a:blip r:embed="rId12"/>
          <a:stretch>
            <a:fillRect/>
          </a:stretch>
        </p:blipFill>
        <p:spPr>
          <a:xfrm>
            <a:off x="1211545" y="4561400"/>
            <a:ext cx="1232886" cy="626717"/>
          </a:xfrm>
          <a:prstGeom prst="rect">
            <a:avLst/>
          </a:prstGeom>
        </p:spPr>
      </p:pic>
      <p:pic>
        <p:nvPicPr>
          <p:cNvPr id="54" name="Picture 53" descr="A black and orange logo&#10;&#10;Description automatically generated">
            <a:extLst>
              <a:ext uri="{FF2B5EF4-FFF2-40B4-BE49-F238E27FC236}">
                <a16:creationId xmlns:a16="http://schemas.microsoft.com/office/drawing/2014/main" id="{67DED634-F793-2947-F1AF-3942E2A8454A}"/>
              </a:ext>
            </a:extLst>
          </p:cNvPr>
          <p:cNvPicPr>
            <a:picLocks noChangeAspect="1"/>
          </p:cNvPicPr>
          <p:nvPr/>
        </p:nvPicPr>
        <p:blipFill>
          <a:blip r:embed="rId13"/>
          <a:stretch>
            <a:fillRect/>
          </a:stretch>
        </p:blipFill>
        <p:spPr>
          <a:xfrm>
            <a:off x="2755573" y="4433854"/>
            <a:ext cx="2420316" cy="869801"/>
          </a:xfrm>
          <a:prstGeom prst="rect">
            <a:avLst/>
          </a:prstGeom>
        </p:spPr>
      </p:pic>
    </p:spTree>
    <p:extLst>
      <p:ext uri="{BB962C8B-B14F-4D97-AF65-F5344CB8AC3E}">
        <p14:creationId xmlns:p14="http://schemas.microsoft.com/office/powerpoint/2010/main" val="1527686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46509-0DCF-E6C9-1CFB-207F09730EAF}"/>
            </a:ext>
          </a:extLst>
        </p:cNvPr>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B731BF71-9057-37B3-8F85-4242920950DC}"/>
              </a:ext>
            </a:extLst>
          </p:cNvPr>
          <p:cNvSpPr>
            <a:spLocks noGrp="1"/>
          </p:cNvSpPr>
          <p:nvPr>
            <p:ph type="sldNum" sz="quarter" idx="12"/>
          </p:nvPr>
        </p:nvSpPr>
        <p:spPr>
          <a:xfrm>
            <a:off x="11452483" y="6378121"/>
            <a:ext cx="682935" cy="365125"/>
          </a:xfrm>
        </p:spPr>
        <p:txBody>
          <a:bodyPr/>
          <a:lstStyle>
            <a:lvl1pPr>
              <a:defRPr>
                <a:solidFill>
                  <a:schemeClr val="bg1"/>
                </a:solidFill>
              </a:defRPr>
            </a:lvl1pPr>
          </a:lstStyle>
          <a:p>
            <a:fld id="{317EE5A0-08F1-1A48-BFA0-60588931BEFD}" type="slidenum">
              <a:rPr lang="en-US" sz="800" smtClean="0">
                <a:latin typeface="Arial" panose="020B0604020202020204" pitchFamily="34" charset="0"/>
                <a:cs typeface="Arial" panose="020B0604020202020204" pitchFamily="34" charset="0"/>
              </a:rPr>
              <a:pPr/>
              <a:t>11</a:t>
            </a:fld>
            <a:endParaRPr lang="en-US" sz="8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158ACC5C-B696-7F89-534C-267BAF6EDA6D}"/>
              </a:ext>
            </a:extLst>
          </p:cNvPr>
          <p:cNvSpPr txBox="1"/>
          <p:nvPr/>
        </p:nvSpPr>
        <p:spPr>
          <a:xfrm>
            <a:off x="1886857" y="2772229"/>
            <a:ext cx="237566" cy="369332"/>
          </a:xfrm>
          <a:prstGeom prst="rect">
            <a:avLst/>
          </a:prstGeom>
          <a:noFill/>
        </p:spPr>
        <p:txBody>
          <a:bodyPr wrap="none" rtlCol="0">
            <a:spAutoFit/>
          </a:bodyPr>
          <a:lstStyle/>
          <a:p>
            <a:r>
              <a:rPr lang="en-US" dirty="0"/>
              <a:t> </a:t>
            </a:r>
          </a:p>
        </p:txBody>
      </p:sp>
      <p:sp>
        <p:nvSpPr>
          <p:cNvPr id="6" name="Google Shape;519;g30e8533e1ac_0_0">
            <a:extLst>
              <a:ext uri="{FF2B5EF4-FFF2-40B4-BE49-F238E27FC236}">
                <a16:creationId xmlns:a16="http://schemas.microsoft.com/office/drawing/2014/main" id="{6ADD8889-E918-4C42-22FF-15B1B9C1D4AA}"/>
              </a:ext>
            </a:extLst>
          </p:cNvPr>
          <p:cNvSpPr txBox="1">
            <a:spLocks/>
          </p:cNvSpPr>
          <p:nvPr/>
        </p:nvSpPr>
        <p:spPr>
          <a:xfrm>
            <a:off x="1039723" y="333733"/>
            <a:ext cx="9956395" cy="190146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lnSpc>
                <a:spcPts val="3800"/>
              </a:lnSpc>
              <a:spcBef>
                <a:spcPts val="1200"/>
              </a:spcBef>
              <a:spcAft>
                <a:spcPts val="1200"/>
              </a:spcAft>
            </a:pPr>
            <a:r>
              <a:rPr lang="en-US" sz="4000" b="1" i="0" u="none" strike="noStrike" dirty="0">
                <a:solidFill>
                  <a:schemeClr val="tx2"/>
                </a:solidFill>
                <a:effectLst/>
                <a:latin typeface="Arial" panose="020B0604020202020204" pitchFamily="34" charset="0"/>
              </a:rPr>
              <a:t>The 100k subscriber test: </a:t>
            </a:r>
            <a:r>
              <a:rPr lang="en-US" sz="4000" b="1" i="0" u="none" strike="noStrike" dirty="0">
                <a:solidFill>
                  <a:srgbClr val="009FE3"/>
                </a:solidFill>
                <a:effectLst/>
                <a:latin typeface="Arial" panose="020B0604020202020204" pitchFamily="34" charset="0"/>
              </a:rPr>
              <a:t>5 diagnostic questions</a:t>
            </a:r>
            <a:endParaRPr lang="en-US" sz="4000" b="0" dirty="0">
              <a:solidFill>
                <a:srgbClr val="009FE3"/>
              </a:solidFill>
              <a:effectLst/>
              <a:latin typeface="Arial" panose="020B0604020202020204" pitchFamily="34" charset="0"/>
              <a:cs typeface="Arial" panose="020B0604020202020204" pitchFamily="34" charset="0"/>
            </a:endParaRPr>
          </a:p>
        </p:txBody>
      </p:sp>
      <p:sp>
        <p:nvSpPr>
          <p:cNvPr id="7" name="Google Shape;370;g30e8533e1ac_0_83">
            <a:extLst>
              <a:ext uri="{FF2B5EF4-FFF2-40B4-BE49-F238E27FC236}">
                <a16:creationId xmlns:a16="http://schemas.microsoft.com/office/drawing/2014/main" id="{F9C516F4-5FFC-1180-E724-CAD2554CBAEF}"/>
              </a:ext>
            </a:extLst>
          </p:cNvPr>
          <p:cNvSpPr txBox="1"/>
          <p:nvPr/>
        </p:nvSpPr>
        <p:spPr>
          <a:xfrm>
            <a:off x="1039724" y="1909482"/>
            <a:ext cx="10565088" cy="5314235"/>
          </a:xfrm>
          <a:prstGeom prst="rect">
            <a:avLst/>
          </a:prstGeom>
          <a:noFill/>
          <a:ln>
            <a:noFill/>
          </a:ln>
        </p:spPr>
        <p:txBody>
          <a:bodyPr spcFirstLastPara="1" wrap="square" lIns="91425" tIns="45700" rIns="91425" bIns="45700" anchor="t" anchorCtr="0">
            <a:spAutoFit/>
          </a:bodyPr>
          <a:lstStyle/>
          <a:p>
            <a:pPr>
              <a:spcAft>
                <a:spcPts val="2000"/>
              </a:spcAft>
              <a:defRPr sz="2400" b="1" i="0">
                <a:solidFill>
                  <a:srgbClr val="333333"/>
                </a:solidFill>
              </a:defRPr>
            </a:pPr>
            <a:r>
              <a:rPr lang="en-US" sz="1800" b="1" i="0" u="none" strike="noStrike" dirty="0">
                <a:solidFill>
                  <a:schemeClr val="tx2"/>
                </a:solidFill>
                <a:effectLst/>
                <a:latin typeface="Arial" panose="020B0604020202020204" pitchFamily="34" charset="0"/>
                <a:cs typeface="Arial" panose="020B0604020202020204" pitchFamily="34" charset="0"/>
              </a:rPr>
              <a:t> </a:t>
            </a:r>
            <a:r>
              <a:rPr lang="en-US" dirty="0">
                <a:solidFill>
                  <a:schemeClr val="tx2"/>
                </a:solidFill>
                <a:latin typeface="Arial" panose="020B0604020202020204" pitchFamily="34" charset="0"/>
                <a:cs typeface="Arial" panose="020B0604020202020204" pitchFamily="34" charset="0"/>
              </a:rPr>
              <a:t>Before you hit 100K, you should be able to answer:</a:t>
            </a:r>
          </a:p>
          <a:p>
            <a:pPr marL="457200" indent="-457200">
              <a:spcAft>
                <a:spcPts val="800"/>
              </a:spcAft>
              <a:buFont typeface="+mj-lt"/>
              <a:buAutoNum type="arabicPeriod"/>
              <a:defRPr sz="2200" b="0" i="0">
                <a:solidFill>
                  <a:srgbClr val="333333"/>
                </a:solidFill>
              </a:defRPr>
            </a:pPr>
            <a:r>
              <a:rPr lang="en-US" dirty="0">
                <a:solidFill>
                  <a:schemeClr val="tx2"/>
                </a:solidFill>
                <a:latin typeface="Arial" panose="020B0604020202020204" pitchFamily="34" charset="0"/>
                <a:cs typeface="Arial" panose="020B0604020202020204" pitchFamily="34" charset="0"/>
              </a:rPr>
              <a:t>What's your approval rate by channel? (Not just overall)</a:t>
            </a:r>
          </a:p>
          <a:p>
            <a:pPr marL="457200" indent="-457200">
              <a:spcAft>
                <a:spcPts val="800"/>
              </a:spcAft>
              <a:buFont typeface="+mj-lt"/>
              <a:buAutoNum type="arabicPeriod"/>
              <a:defRPr sz="2200" b="0" i="0">
                <a:solidFill>
                  <a:srgbClr val="333333"/>
                </a:solidFill>
              </a:defRPr>
            </a:pPr>
            <a:r>
              <a:rPr lang="en-US" dirty="0">
                <a:solidFill>
                  <a:schemeClr val="tx2"/>
                </a:solidFill>
                <a:latin typeface="Arial" panose="020B0604020202020204" pitchFamily="34" charset="0"/>
                <a:cs typeface="Arial" panose="020B0604020202020204" pitchFamily="34" charset="0"/>
              </a:rPr>
              <a:t>How is your fraud rate trending? (Stable or accelerating?)</a:t>
            </a:r>
          </a:p>
          <a:p>
            <a:pPr marL="457200" indent="-457200">
              <a:spcAft>
                <a:spcPts val="800"/>
              </a:spcAft>
              <a:buFont typeface="+mj-lt"/>
              <a:buAutoNum type="arabicPeriod"/>
              <a:defRPr sz="2200" b="0" i="0">
                <a:solidFill>
                  <a:srgbClr val="333333"/>
                </a:solidFill>
              </a:defRPr>
            </a:pPr>
            <a:r>
              <a:rPr lang="en-US" dirty="0">
                <a:solidFill>
                  <a:schemeClr val="tx2"/>
                </a:solidFill>
                <a:latin typeface="Arial" panose="020B0604020202020204" pitchFamily="34" charset="0"/>
                <a:cs typeface="Arial" panose="020B0604020202020204" pitchFamily="34" charset="0"/>
              </a:rPr>
              <a:t>What operational processes are manual? (Fraud rules, disputes, reconciliation)</a:t>
            </a:r>
          </a:p>
          <a:p>
            <a:pPr marL="457200" indent="-457200">
              <a:spcAft>
                <a:spcPts val="800"/>
              </a:spcAft>
              <a:buFont typeface="+mj-lt"/>
              <a:buAutoNum type="arabicPeriod"/>
              <a:defRPr sz="2200" b="0" i="0">
                <a:solidFill>
                  <a:srgbClr val="333333"/>
                </a:solidFill>
              </a:defRPr>
            </a:pPr>
            <a:r>
              <a:rPr lang="en-US" dirty="0">
                <a:solidFill>
                  <a:schemeClr val="tx2"/>
                </a:solidFill>
                <a:latin typeface="Arial" panose="020B0604020202020204" pitchFamily="34" charset="0"/>
                <a:cs typeface="Arial" panose="020B0604020202020204" pitchFamily="34" charset="0"/>
              </a:rPr>
              <a:t>Do you have processor redundancy? (What if your acquirer goes down?)</a:t>
            </a:r>
          </a:p>
          <a:p>
            <a:pPr marL="457200" indent="-457200">
              <a:spcAft>
                <a:spcPts val="800"/>
              </a:spcAft>
              <a:buFont typeface="+mj-lt"/>
              <a:buAutoNum type="arabicPeriod"/>
              <a:defRPr sz="2200" b="0" i="0">
                <a:solidFill>
                  <a:srgbClr val="333333"/>
                </a:solidFill>
              </a:defRPr>
            </a:pPr>
            <a:r>
              <a:rPr lang="en-US" dirty="0">
                <a:solidFill>
                  <a:schemeClr val="tx2"/>
                </a:solidFill>
                <a:latin typeface="Arial" panose="020B0604020202020204" pitchFamily="34" charset="0"/>
                <a:cs typeface="Arial" panose="020B0604020202020204" pitchFamily="34" charset="0"/>
              </a:rPr>
              <a:t>What's your payment failure recovery strategy? (Or are declined customers just... gone?)</a:t>
            </a:r>
            <a:br>
              <a:rPr lang="en-US" dirty="0">
                <a:solidFill>
                  <a:schemeClr val="tx2"/>
                </a:solidFill>
                <a:latin typeface="Arial" panose="020B0604020202020204" pitchFamily="34" charset="0"/>
                <a:cs typeface="Arial" panose="020B0604020202020204" pitchFamily="34" charset="0"/>
              </a:rPr>
            </a:br>
            <a:endParaRPr lang="en-US" dirty="0">
              <a:solidFill>
                <a:schemeClr val="tx2"/>
              </a:solidFill>
              <a:latin typeface="Arial" panose="020B0604020202020204" pitchFamily="34" charset="0"/>
              <a:cs typeface="Arial" panose="020B0604020202020204" pitchFamily="34" charset="0"/>
            </a:endParaRPr>
          </a:p>
          <a:p>
            <a:pPr>
              <a:spcAft>
                <a:spcPts val="1600"/>
              </a:spcAft>
              <a:defRPr sz="2400" b="1" i="0">
                <a:solidFill>
                  <a:srgbClr val="CC3300"/>
                </a:solidFill>
              </a:defRPr>
            </a:pPr>
            <a:r>
              <a:rPr lang="en-US" dirty="0">
                <a:solidFill>
                  <a:srgbClr val="009FE3"/>
                </a:solidFill>
                <a:latin typeface="Arial" panose="020B0604020202020204" pitchFamily="34" charset="0"/>
                <a:cs typeface="Arial" panose="020B0604020202020204" pitchFamily="34" charset="0"/>
              </a:rPr>
              <a:t>If you can't answer these, scale will expose the gaps.</a:t>
            </a:r>
          </a:p>
          <a:p>
            <a:pPr rtl="0">
              <a:spcBef>
                <a:spcPts val="1200"/>
              </a:spcBef>
              <a:spcAft>
                <a:spcPts val="1200"/>
              </a:spcAft>
            </a:pPr>
            <a:endParaRPr lang="en-US" b="0" dirty="0">
              <a:solidFill>
                <a:srgbClr val="1F4771"/>
              </a:solidFill>
              <a:effectLst/>
              <a:latin typeface="Arial" panose="020B0604020202020204" pitchFamily="34" charset="0"/>
              <a:cs typeface="Arial" panose="020B0604020202020204" pitchFamily="34" charset="0"/>
            </a:endParaRPr>
          </a:p>
          <a:p>
            <a:br>
              <a:rPr lang="en-US" dirty="0">
                <a:solidFill>
                  <a:srgbClr val="1F4771"/>
                </a:solidFill>
                <a:latin typeface="Arial" panose="020B0604020202020204" pitchFamily="34" charset="0"/>
                <a:cs typeface="Arial" panose="020B0604020202020204" pitchFamily="34" charset="0"/>
              </a:rPr>
            </a:br>
            <a:endParaRPr lang="en-US" sz="1800" b="0" i="0" u="none" strike="noStrike" dirty="0">
              <a:solidFill>
                <a:srgbClr val="1F477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5785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36C2B838-AD0E-B21C-B46F-293760A3F088}"/>
              </a:ext>
            </a:extLst>
          </p:cNvPr>
          <p:cNvSpPr>
            <a:spLocks noGrp="1"/>
          </p:cNvSpPr>
          <p:nvPr>
            <p:ph type="sldNum" sz="quarter" idx="4294967295"/>
          </p:nvPr>
        </p:nvSpPr>
        <p:spPr>
          <a:xfrm>
            <a:off x="11509375" y="6378575"/>
            <a:ext cx="682625" cy="365125"/>
          </a:xfrm>
        </p:spPr>
        <p:txBody>
          <a:bodyPr/>
          <a:lstStyle>
            <a:lvl1pPr>
              <a:defRPr>
                <a:solidFill>
                  <a:schemeClr val="bg1"/>
                </a:solidFill>
              </a:defRPr>
            </a:lvl1pPr>
          </a:lstStyle>
          <a:p>
            <a:fld id="{317EE5A0-08F1-1A48-BFA0-60588931BEFD}" type="slidenum">
              <a:rPr lang="en-US" sz="800" smtClean="0">
                <a:latin typeface="Arial" panose="020B0604020202020204" pitchFamily="34" charset="0"/>
                <a:cs typeface="Arial" panose="020B0604020202020204" pitchFamily="34" charset="0"/>
              </a:rPr>
              <a:pPr/>
              <a:t>12</a:t>
            </a:fld>
            <a:endParaRPr lang="en-US" sz="8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31121BA4-1646-375F-7D05-329EBBD46C80}"/>
              </a:ext>
            </a:extLst>
          </p:cNvPr>
          <p:cNvSpPr txBox="1"/>
          <p:nvPr/>
        </p:nvSpPr>
        <p:spPr>
          <a:xfrm>
            <a:off x="1886857" y="2772229"/>
            <a:ext cx="237566" cy="369332"/>
          </a:xfrm>
          <a:prstGeom prst="rect">
            <a:avLst/>
          </a:prstGeom>
          <a:noFill/>
        </p:spPr>
        <p:txBody>
          <a:bodyPr wrap="none" rtlCol="0">
            <a:spAutoFit/>
          </a:bodyPr>
          <a:lstStyle/>
          <a:p>
            <a:r>
              <a:rPr lang="en-US" dirty="0"/>
              <a:t> </a:t>
            </a:r>
          </a:p>
        </p:txBody>
      </p:sp>
      <p:sp>
        <p:nvSpPr>
          <p:cNvPr id="6" name="Google Shape;519;g30e8533e1ac_0_0">
            <a:extLst>
              <a:ext uri="{FF2B5EF4-FFF2-40B4-BE49-F238E27FC236}">
                <a16:creationId xmlns:a16="http://schemas.microsoft.com/office/drawing/2014/main" id="{61AE3C5A-C10C-5A11-B478-249F494E26A5}"/>
              </a:ext>
            </a:extLst>
          </p:cNvPr>
          <p:cNvSpPr txBox="1">
            <a:spLocks/>
          </p:cNvSpPr>
          <p:nvPr/>
        </p:nvSpPr>
        <p:spPr>
          <a:xfrm>
            <a:off x="0" y="1420337"/>
            <a:ext cx="12192000" cy="114279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rtl="0">
              <a:lnSpc>
                <a:spcPts val="4600"/>
              </a:lnSpc>
              <a:spcBef>
                <a:spcPts val="1200"/>
              </a:spcBef>
              <a:spcAft>
                <a:spcPts val="1200"/>
              </a:spcAft>
            </a:pPr>
            <a:r>
              <a:rPr lang="en-US" sz="5000" b="1" i="0" u="none" strike="noStrike" dirty="0">
                <a:solidFill>
                  <a:schemeClr val="bg1"/>
                </a:solidFill>
                <a:effectLst/>
                <a:latin typeface="Arial" panose="020B0604020202020204" pitchFamily="34" charset="0"/>
              </a:rPr>
              <a:t>Ready to </a:t>
            </a:r>
            <a:r>
              <a:rPr lang="en-US" sz="5000" b="1" i="0" u="none" strike="noStrike" dirty="0">
                <a:solidFill>
                  <a:schemeClr val="tx2"/>
                </a:solidFill>
                <a:effectLst/>
                <a:latin typeface="Arial" panose="020B0604020202020204" pitchFamily="34" charset="0"/>
              </a:rPr>
              <a:t>stress-test</a:t>
            </a:r>
            <a:r>
              <a:rPr lang="en-US" sz="5000" b="1" i="0" u="none" strike="noStrike" dirty="0">
                <a:solidFill>
                  <a:schemeClr val="bg1"/>
                </a:solidFill>
                <a:effectLst/>
                <a:latin typeface="Arial" panose="020B0604020202020204" pitchFamily="34" charset="0"/>
              </a:rPr>
              <a:t> your</a:t>
            </a:r>
            <a:br>
              <a:rPr lang="en-US" sz="5000" b="1" i="0" u="none" strike="noStrike" dirty="0">
                <a:solidFill>
                  <a:schemeClr val="bg1"/>
                </a:solidFill>
                <a:effectLst/>
                <a:latin typeface="Arial" panose="020B0604020202020204" pitchFamily="34" charset="0"/>
              </a:rPr>
            </a:br>
            <a:r>
              <a:rPr lang="en-US" sz="5000" b="1" i="0" u="none" strike="noStrike" dirty="0">
                <a:solidFill>
                  <a:schemeClr val="bg1"/>
                </a:solidFill>
                <a:effectLst/>
                <a:latin typeface="Arial" panose="020B0604020202020204" pitchFamily="34" charset="0"/>
              </a:rPr>
              <a:t>payment economics?</a:t>
            </a:r>
            <a:endParaRPr lang="en-US" sz="5000" b="0" dirty="0">
              <a:solidFill>
                <a:schemeClr val="bg1"/>
              </a:solidFill>
              <a:effectLst/>
              <a:latin typeface="Arial" panose="020B0604020202020204" pitchFamily="34" charset="0"/>
              <a:cs typeface="Arial" panose="020B0604020202020204" pitchFamily="34" charset="0"/>
            </a:endParaRPr>
          </a:p>
        </p:txBody>
      </p:sp>
      <p:sp>
        <p:nvSpPr>
          <p:cNvPr id="3" name="Google Shape;370;g30e8533e1ac_0_83">
            <a:extLst>
              <a:ext uri="{FF2B5EF4-FFF2-40B4-BE49-F238E27FC236}">
                <a16:creationId xmlns:a16="http://schemas.microsoft.com/office/drawing/2014/main" id="{CF32FBDF-9D3E-68D7-C1D2-230A809C471C}"/>
              </a:ext>
            </a:extLst>
          </p:cNvPr>
          <p:cNvSpPr txBox="1"/>
          <p:nvPr/>
        </p:nvSpPr>
        <p:spPr>
          <a:xfrm>
            <a:off x="-59961" y="2861212"/>
            <a:ext cx="12251961" cy="2092840"/>
          </a:xfrm>
          <a:prstGeom prst="rect">
            <a:avLst/>
          </a:prstGeom>
          <a:noFill/>
          <a:ln>
            <a:noFill/>
          </a:ln>
        </p:spPr>
        <p:txBody>
          <a:bodyPr spcFirstLastPara="1" wrap="square" lIns="91425" tIns="45700" rIns="91425" bIns="45700" anchor="t" anchorCtr="0">
            <a:spAutoFit/>
          </a:bodyPr>
          <a:lstStyle/>
          <a:p>
            <a:pPr algn="ctr" rtl="0">
              <a:spcBef>
                <a:spcPts val="1200"/>
              </a:spcBef>
              <a:spcAft>
                <a:spcPts val="1200"/>
              </a:spcAft>
            </a:pPr>
            <a:r>
              <a:rPr lang="en-US" sz="2200" b="1" i="0" u="none" strike="noStrike" dirty="0">
                <a:solidFill>
                  <a:schemeClr val="bg1"/>
                </a:solidFill>
                <a:effectLst/>
                <a:latin typeface="Arial" panose="020B0604020202020204" pitchFamily="34" charset="0"/>
                <a:cs typeface="Arial" panose="020B0604020202020204" pitchFamily="34" charset="0"/>
              </a:rPr>
              <a:t>Visit us at </a:t>
            </a:r>
            <a:r>
              <a:rPr lang="en-US" sz="2200" b="1" i="0" u="none" strike="noStrike" dirty="0">
                <a:solidFill>
                  <a:schemeClr val="tx2"/>
                </a:solidFill>
                <a:effectLst/>
                <a:latin typeface="Arial" panose="020B0604020202020204" pitchFamily="34" charset="0"/>
                <a:cs typeface="Arial" panose="020B0604020202020204" pitchFamily="34" charset="0"/>
              </a:rPr>
              <a:t>Booth #16</a:t>
            </a:r>
            <a:br>
              <a:rPr lang="en-US" sz="2200" b="1" dirty="0">
                <a:solidFill>
                  <a:schemeClr val="bg1"/>
                </a:solidFill>
                <a:latin typeface="Arial" panose="020B0604020202020204" pitchFamily="34" charset="0"/>
                <a:cs typeface="Arial" panose="020B0604020202020204" pitchFamily="34" charset="0"/>
              </a:rPr>
            </a:br>
            <a:r>
              <a:rPr lang="en-US" sz="2200" b="1" i="0" u="none" strike="noStrike" dirty="0">
                <a:solidFill>
                  <a:schemeClr val="bg1"/>
                </a:solidFill>
                <a:effectLst/>
                <a:latin typeface="Arial" panose="020B0604020202020204" pitchFamily="34" charset="0"/>
                <a:cs typeface="Arial" panose="020B0604020202020204" pitchFamily="34" charset="0"/>
              </a:rPr>
              <a:t>Schedule a demo: </a:t>
            </a:r>
            <a:r>
              <a:rPr lang="en-US" sz="2200" b="1" i="0" u="none" strike="noStrike" dirty="0">
                <a:solidFill>
                  <a:schemeClr val="bg1"/>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sales@vesta.io</a:t>
            </a:r>
            <a:br>
              <a:rPr lang="en-US" sz="2200" b="1" dirty="0">
                <a:solidFill>
                  <a:schemeClr val="bg1"/>
                </a:solidFill>
                <a:latin typeface="Arial" panose="020B0604020202020204" pitchFamily="34" charset="0"/>
                <a:cs typeface="Arial" panose="020B0604020202020204" pitchFamily="34" charset="0"/>
              </a:rPr>
            </a:br>
            <a:r>
              <a:rPr lang="en-US" sz="2200" b="1" i="0" u="none" strike="noStrike" dirty="0">
                <a:solidFill>
                  <a:schemeClr val="bg1"/>
                </a:solidFill>
                <a:effectLst/>
                <a:latin typeface="Arial" panose="020B0604020202020204" pitchFamily="34" charset="0"/>
                <a:cs typeface="Arial" panose="020B0604020202020204" pitchFamily="34" charset="0"/>
              </a:rPr>
              <a:t>Visit us at </a:t>
            </a:r>
            <a:r>
              <a:rPr lang="en-US" sz="2200" b="1" i="0" u="none" strike="noStrike" dirty="0" err="1">
                <a:solidFill>
                  <a:schemeClr val="bg1"/>
                </a:solidFill>
                <a:effectLst/>
                <a:latin typeface="Arial" panose="020B0604020202020204" pitchFamily="34" charset="0"/>
                <a:cs typeface="Arial" panose="020B0604020202020204" pitchFamily="34" charset="0"/>
              </a:rPr>
              <a:t>vesta.io</a:t>
            </a:r>
            <a:endParaRPr lang="en-US" sz="2200" b="1" dirty="0">
              <a:solidFill>
                <a:schemeClr val="bg1"/>
              </a:solidFill>
              <a:effectLst/>
              <a:latin typeface="Arial" panose="020B0604020202020204" pitchFamily="34" charset="0"/>
              <a:cs typeface="Arial" panose="020B0604020202020204" pitchFamily="34" charset="0"/>
            </a:endParaRPr>
          </a:p>
          <a:p>
            <a:pPr algn="ctr"/>
            <a:br>
              <a:rPr lang="en-US" sz="2200" b="1" dirty="0">
                <a:solidFill>
                  <a:schemeClr val="bg1"/>
                </a:solidFill>
                <a:latin typeface="Arial" panose="020B0604020202020204" pitchFamily="34" charset="0"/>
                <a:cs typeface="Arial" panose="020B0604020202020204" pitchFamily="34" charset="0"/>
              </a:rPr>
            </a:br>
            <a:endParaRPr lang="en-US" sz="2200" b="1" i="0" u="none" strike="noStrike" dirty="0">
              <a:solidFill>
                <a:schemeClr val="bg1"/>
              </a:solidFill>
              <a:effectLst/>
              <a:latin typeface="Arial" panose="020B0604020202020204" pitchFamily="34" charset="0"/>
              <a:cs typeface="Arial" panose="020B0604020202020204" pitchFamily="34" charset="0"/>
            </a:endParaRPr>
          </a:p>
        </p:txBody>
      </p:sp>
      <p:pic>
        <p:nvPicPr>
          <p:cNvPr id="9" name="Picture 8" descr="A white text on a black background&#10;&#10;Description automatically generated">
            <a:extLst>
              <a:ext uri="{FF2B5EF4-FFF2-40B4-BE49-F238E27FC236}">
                <a16:creationId xmlns:a16="http://schemas.microsoft.com/office/drawing/2014/main" id="{187F781B-86C5-67B5-CFDB-7DDEF0448B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32771" y="4925911"/>
            <a:ext cx="2126457" cy="652436"/>
          </a:xfrm>
          <a:prstGeom prst="rect">
            <a:avLst/>
          </a:prstGeom>
        </p:spPr>
      </p:pic>
    </p:spTree>
    <p:extLst>
      <p:ext uri="{BB962C8B-B14F-4D97-AF65-F5344CB8AC3E}">
        <p14:creationId xmlns:p14="http://schemas.microsoft.com/office/powerpoint/2010/main" val="2641219637"/>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0E2841"/>
      </a:dk2>
      <a:lt2>
        <a:srgbClr val="E8E8E8"/>
      </a:lt2>
      <a:accent1>
        <a:srgbClr val="29AAE2"/>
      </a:accent1>
      <a:accent2>
        <a:srgbClr val="0071BC"/>
      </a:accent2>
      <a:accent3>
        <a:srgbClr val="22B473"/>
      </a:accent3>
      <a:accent4>
        <a:srgbClr val="F7921E"/>
      </a:accent4>
      <a:accent5>
        <a:srgbClr val="9E005D"/>
      </a:accent5>
      <a:accent6>
        <a:srgbClr val="2E3091"/>
      </a:accent6>
      <a:hlink>
        <a:srgbClr val="29AAE2"/>
      </a:hlink>
      <a:folHlink>
        <a:srgbClr val="0071B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25911</TotalTime>
  <Words>1447</Words>
  <Application>Microsoft Macintosh PowerPoint</Application>
  <PresentationFormat>Widescreen</PresentationFormat>
  <Paragraphs>128</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Elisa Ivany</dc:creator>
  <cp:lastModifiedBy>Tracey Weinberg</cp:lastModifiedBy>
  <cp:revision>103</cp:revision>
  <dcterms:created xsi:type="dcterms:W3CDTF">2025-08-09T14:12:43Z</dcterms:created>
  <dcterms:modified xsi:type="dcterms:W3CDTF">2026-04-28T14:07:09Z</dcterms:modified>
</cp:coreProperties>
</file>