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Aileron Bold" pitchFamily="2" charset="77"/>
      <p:regular r:id="rId18"/>
      <p:bold r:id="rId19"/>
    </p:embeddedFont>
    <p:embeddedFont>
      <p:font typeface="Open Sans Light" panose="020B0306030504020204" pitchFamily="34" charset="0"/>
      <p:regular r:id="rId20"/>
      <p: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589" autoAdjust="0"/>
  </p:normalViewPr>
  <p:slideViewPr>
    <p:cSldViewPr>
      <p:cViewPr varScale="1">
        <p:scale>
          <a:sx n="80" d="100"/>
          <a:sy n="80" d="100"/>
        </p:scale>
        <p:origin x="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jp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9.sv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9.svg"/></Relationships>
</file>

<file path=ppt/slides/_rels/slide1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3.svg"/><Relationship Id="rId9"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66" b="-666"/>
            </a:stretch>
          </a:blipFill>
        </p:spPr>
        <p:txBody>
          <a:bodyPr/>
          <a:lstStyle/>
          <a:p>
            <a:endParaRPr lang="en-US"/>
          </a:p>
        </p:txBody>
      </p:sp>
      <p:grpSp>
        <p:nvGrpSpPr>
          <p:cNvPr id="3" name="Group 3"/>
          <p:cNvGrpSpPr/>
          <p:nvPr/>
        </p:nvGrpSpPr>
        <p:grpSpPr>
          <a:xfrm>
            <a:off x="-1704348" y="0"/>
            <a:ext cx="13435382" cy="10287000"/>
            <a:chOff x="0" y="0"/>
            <a:chExt cx="3538537" cy="2709333"/>
          </a:xfrm>
        </p:grpSpPr>
        <p:sp>
          <p:nvSpPr>
            <p:cNvPr id="4" name="Freeform 4"/>
            <p:cNvSpPr/>
            <p:nvPr/>
          </p:nvSpPr>
          <p:spPr>
            <a:xfrm>
              <a:off x="0" y="0"/>
              <a:ext cx="3538537" cy="2709333"/>
            </a:xfrm>
            <a:custGeom>
              <a:avLst/>
              <a:gdLst/>
              <a:ahLst/>
              <a:cxnLst/>
              <a:rect l="l" t="t" r="r" b="b"/>
              <a:pathLst>
                <a:path w="3538537" h="2709333">
                  <a:moveTo>
                    <a:pt x="0" y="0"/>
                  </a:moveTo>
                  <a:lnTo>
                    <a:pt x="3538537" y="0"/>
                  </a:lnTo>
                  <a:lnTo>
                    <a:pt x="3538537" y="2709333"/>
                  </a:lnTo>
                  <a:lnTo>
                    <a:pt x="0" y="2709333"/>
                  </a:lnTo>
                  <a:close/>
                </a:path>
              </a:pathLst>
            </a:custGeom>
            <a:gradFill rotWithShape="1">
              <a:gsLst>
                <a:gs pos="0">
                  <a:srgbClr val="19455B">
                    <a:alpha val="100000"/>
                  </a:srgbClr>
                </a:gs>
                <a:gs pos="50000">
                  <a:srgbClr val="19455B">
                    <a:alpha val="90500"/>
                  </a:srgbClr>
                </a:gs>
                <a:gs pos="100000">
                  <a:srgbClr val="9297BC">
                    <a:alpha val="0"/>
                  </a:srgbClr>
                </a:gs>
              </a:gsLst>
              <a:lin ang="0"/>
            </a:gradFill>
          </p:spPr>
          <p:txBody>
            <a:bodyPr/>
            <a:lstStyle/>
            <a:p>
              <a:endParaRPr lang="en-US"/>
            </a:p>
          </p:txBody>
        </p:sp>
        <p:sp>
          <p:nvSpPr>
            <p:cNvPr id="5" name="TextBox 5"/>
            <p:cNvSpPr txBox="1"/>
            <p:nvPr/>
          </p:nvSpPr>
          <p:spPr>
            <a:xfrm>
              <a:off x="0" y="-28575"/>
              <a:ext cx="3538537" cy="2737908"/>
            </a:xfrm>
            <a:prstGeom prst="rect">
              <a:avLst/>
            </a:prstGeom>
          </p:spPr>
          <p:txBody>
            <a:bodyPr lIns="50800" tIns="50800" rIns="50800" bIns="50800" rtlCol="0" anchor="ctr"/>
            <a:lstStyle/>
            <a:p>
              <a:pPr marL="0" lvl="0" indent="0" algn="ctr">
                <a:lnSpc>
                  <a:spcPts val="2466"/>
                </a:lnSpc>
              </a:pPr>
              <a:endParaRPr/>
            </a:p>
          </p:txBody>
        </p:sp>
      </p:grpSp>
      <p:grpSp>
        <p:nvGrpSpPr>
          <p:cNvPr id="6" name="Group 6"/>
          <p:cNvGrpSpPr/>
          <p:nvPr/>
        </p:nvGrpSpPr>
        <p:grpSpPr>
          <a:xfrm>
            <a:off x="13894021" y="583619"/>
            <a:ext cx="3365279" cy="630110"/>
            <a:chOff x="0" y="0"/>
            <a:chExt cx="2170493" cy="406400"/>
          </a:xfrm>
        </p:grpSpPr>
        <p:sp>
          <p:nvSpPr>
            <p:cNvPr id="7" name="Freeform 7"/>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8" name="TextBox 8"/>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9" name="Group 9"/>
          <p:cNvGrpSpPr/>
          <p:nvPr/>
        </p:nvGrpSpPr>
        <p:grpSpPr>
          <a:xfrm>
            <a:off x="-252194" y="7983098"/>
            <a:ext cx="6561493" cy="758171"/>
            <a:chOff x="0" y="0"/>
            <a:chExt cx="3517136" cy="406400"/>
          </a:xfrm>
        </p:grpSpPr>
        <p:sp>
          <p:nvSpPr>
            <p:cNvPr id="10" name="Freeform 10"/>
            <p:cNvSpPr/>
            <p:nvPr/>
          </p:nvSpPr>
          <p:spPr>
            <a:xfrm>
              <a:off x="0" y="0"/>
              <a:ext cx="3517136" cy="406400"/>
            </a:xfrm>
            <a:custGeom>
              <a:avLst/>
              <a:gdLst/>
              <a:ahLst/>
              <a:cxnLst/>
              <a:rect l="l" t="t" r="r" b="b"/>
              <a:pathLst>
                <a:path w="3517136" h="406400">
                  <a:moveTo>
                    <a:pt x="3313936" y="0"/>
                  </a:moveTo>
                  <a:cubicBezTo>
                    <a:pt x="3426161" y="0"/>
                    <a:pt x="3517136" y="90976"/>
                    <a:pt x="3517136" y="203200"/>
                  </a:cubicBezTo>
                  <a:cubicBezTo>
                    <a:pt x="3517136" y="315424"/>
                    <a:pt x="3426161" y="406400"/>
                    <a:pt x="331393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1" name="TextBox 11"/>
            <p:cNvSpPr txBox="1"/>
            <p:nvPr/>
          </p:nvSpPr>
          <p:spPr>
            <a:xfrm>
              <a:off x="0" y="-28575"/>
              <a:ext cx="3517136" cy="434975"/>
            </a:xfrm>
            <a:prstGeom prst="rect">
              <a:avLst/>
            </a:prstGeom>
          </p:spPr>
          <p:txBody>
            <a:bodyPr lIns="50800" tIns="50800" rIns="50800" bIns="50800" rtlCol="0" anchor="ctr"/>
            <a:lstStyle/>
            <a:p>
              <a:pPr marL="0" lvl="0" indent="0" algn="ctr">
                <a:lnSpc>
                  <a:spcPts val="2466"/>
                </a:lnSpc>
              </a:pPr>
              <a:endParaRPr/>
            </a:p>
          </p:txBody>
        </p:sp>
      </p:grpSp>
      <p:grpSp>
        <p:nvGrpSpPr>
          <p:cNvPr id="12" name="Group 12"/>
          <p:cNvGrpSpPr/>
          <p:nvPr/>
        </p:nvGrpSpPr>
        <p:grpSpPr>
          <a:xfrm>
            <a:off x="15539057" y="7538057"/>
            <a:ext cx="5497887" cy="549788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4" name="TextBox 14"/>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5" name="Freeform 15"/>
          <p:cNvSpPr/>
          <p:nvPr/>
        </p:nvSpPr>
        <p:spPr>
          <a:xfrm>
            <a:off x="16281985" y="7763954"/>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p:cNvSpPr/>
          <p:nvPr/>
        </p:nvSpPr>
        <p:spPr>
          <a:xfrm>
            <a:off x="1481060" y="8195767"/>
            <a:ext cx="332834" cy="332834"/>
          </a:xfrm>
          <a:custGeom>
            <a:avLst/>
            <a:gdLst/>
            <a:ahLst/>
            <a:cxnLst/>
            <a:rect l="l" t="t" r="r" b="b"/>
            <a:pathLst>
              <a:path w="332834" h="332834">
                <a:moveTo>
                  <a:pt x="0" y="0"/>
                </a:moveTo>
                <a:lnTo>
                  <a:pt x="332833" y="0"/>
                </a:lnTo>
                <a:lnTo>
                  <a:pt x="332833" y="332834"/>
                </a:lnTo>
                <a:lnTo>
                  <a:pt x="0" y="3328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TextBox 17"/>
          <p:cNvSpPr txBox="1"/>
          <p:nvPr/>
        </p:nvSpPr>
        <p:spPr>
          <a:xfrm>
            <a:off x="1481060" y="2422021"/>
            <a:ext cx="7810829" cy="1872804"/>
          </a:xfrm>
          <a:prstGeom prst="rect">
            <a:avLst/>
          </a:prstGeom>
        </p:spPr>
        <p:txBody>
          <a:bodyPr lIns="0" tIns="0" rIns="0" bIns="0" rtlCol="0" anchor="t">
            <a:spAutoFit/>
          </a:bodyPr>
          <a:lstStyle/>
          <a:p>
            <a:pPr marL="0" lvl="0" indent="0" algn="l">
              <a:lnSpc>
                <a:spcPts val="15279"/>
              </a:lnSpc>
              <a:spcBef>
                <a:spcPct val="0"/>
              </a:spcBef>
            </a:pPr>
            <a:r>
              <a:rPr lang="en-US" sz="10913" b="1">
                <a:solidFill>
                  <a:srgbClr val="FFFFFF"/>
                </a:solidFill>
                <a:latin typeface="Aileron Bold"/>
                <a:ea typeface="Aileron Bold"/>
                <a:cs typeface="Aileron Bold"/>
                <a:sym typeface="Aileron Bold"/>
              </a:rPr>
              <a:t>Connecting</a:t>
            </a:r>
          </a:p>
        </p:txBody>
      </p:sp>
      <p:sp>
        <p:nvSpPr>
          <p:cNvPr id="18" name="TextBox 18"/>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a:solidFill>
                  <a:srgbClr val="FFFFFF"/>
                </a:solidFill>
                <a:latin typeface="Open Sans Light"/>
                <a:ea typeface="Open Sans Light"/>
                <a:cs typeface="Open Sans Light"/>
                <a:sym typeface="Open Sans Light"/>
              </a:rPr>
              <a:t>Touch Mobile</a:t>
            </a:r>
          </a:p>
        </p:txBody>
      </p:sp>
      <p:sp>
        <p:nvSpPr>
          <p:cNvPr id="19" name="TextBox 19"/>
          <p:cNvSpPr txBox="1"/>
          <p:nvPr/>
        </p:nvSpPr>
        <p:spPr>
          <a:xfrm>
            <a:off x="1943254" y="8157667"/>
            <a:ext cx="4184845" cy="370974"/>
          </a:xfrm>
          <a:prstGeom prst="rect">
            <a:avLst/>
          </a:prstGeom>
        </p:spPr>
        <p:txBody>
          <a:bodyPr lIns="0" tIns="0" rIns="0" bIns="0" rtlCol="0" anchor="t">
            <a:spAutoFit/>
          </a:bodyPr>
          <a:lstStyle/>
          <a:p>
            <a:pPr marL="0" lvl="0" indent="0" algn="l">
              <a:lnSpc>
                <a:spcPts val="3154"/>
              </a:lnSpc>
              <a:spcBef>
                <a:spcPct val="0"/>
              </a:spcBef>
            </a:pPr>
            <a:r>
              <a:rPr lang="en-US" sz="2253">
                <a:solidFill>
                  <a:srgbClr val="FFFFFF"/>
                </a:solidFill>
                <a:latin typeface="Open Sans Light"/>
                <a:ea typeface="Open Sans Light"/>
                <a:cs typeface="Open Sans Light"/>
                <a:sym typeface="Open Sans Light"/>
              </a:rPr>
              <a:t>Affordable. Digital. Empowering.</a:t>
            </a:r>
          </a:p>
        </p:txBody>
      </p:sp>
      <p:sp>
        <p:nvSpPr>
          <p:cNvPr id="20" name="TextBox 20"/>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2026</a:t>
            </a:r>
          </a:p>
        </p:txBody>
      </p:sp>
      <p:sp>
        <p:nvSpPr>
          <p:cNvPr id="21" name="TextBox 21"/>
          <p:cNvSpPr txBox="1"/>
          <p:nvPr/>
        </p:nvSpPr>
        <p:spPr>
          <a:xfrm>
            <a:off x="1481060" y="3963410"/>
            <a:ext cx="7810829" cy="1872804"/>
          </a:xfrm>
          <a:prstGeom prst="rect">
            <a:avLst/>
          </a:prstGeom>
        </p:spPr>
        <p:txBody>
          <a:bodyPr lIns="0" tIns="0" rIns="0" bIns="0" rtlCol="0" anchor="t">
            <a:spAutoFit/>
          </a:bodyPr>
          <a:lstStyle/>
          <a:p>
            <a:pPr marL="0" lvl="0" indent="0" algn="l">
              <a:lnSpc>
                <a:spcPts val="15279"/>
              </a:lnSpc>
              <a:spcBef>
                <a:spcPct val="0"/>
              </a:spcBef>
            </a:pPr>
            <a:r>
              <a:rPr lang="en-US" sz="10913" b="1">
                <a:solidFill>
                  <a:srgbClr val="FFFFFF"/>
                </a:solidFill>
                <a:latin typeface="Aileron Bold"/>
                <a:ea typeface="Aileron Bold"/>
                <a:cs typeface="Aileron Bold"/>
                <a:sym typeface="Aileron Bold"/>
              </a:rPr>
              <a:t>Every</a:t>
            </a:r>
          </a:p>
        </p:txBody>
      </p:sp>
      <p:sp>
        <p:nvSpPr>
          <p:cNvPr id="22" name="TextBox 22"/>
          <p:cNvSpPr txBox="1"/>
          <p:nvPr/>
        </p:nvSpPr>
        <p:spPr>
          <a:xfrm>
            <a:off x="1481060" y="5515650"/>
            <a:ext cx="7810829" cy="1872804"/>
          </a:xfrm>
          <a:prstGeom prst="rect">
            <a:avLst/>
          </a:prstGeom>
        </p:spPr>
        <p:txBody>
          <a:bodyPr lIns="0" tIns="0" rIns="0" bIns="0" rtlCol="0" anchor="t">
            <a:spAutoFit/>
          </a:bodyPr>
          <a:lstStyle/>
          <a:p>
            <a:pPr marL="0" lvl="0" indent="0" algn="l">
              <a:lnSpc>
                <a:spcPts val="15279"/>
              </a:lnSpc>
              <a:spcBef>
                <a:spcPct val="0"/>
              </a:spcBef>
            </a:pPr>
            <a:r>
              <a:rPr lang="en-US" sz="10913" b="1">
                <a:solidFill>
                  <a:srgbClr val="FFFFFF"/>
                </a:solidFill>
                <a:latin typeface="Aileron Bold"/>
                <a:ea typeface="Aileron Bold"/>
                <a:cs typeface="Aileron Bold"/>
                <a:sym typeface="Aileron Bold"/>
              </a:rPr>
              <a:t>Community</a:t>
            </a:r>
          </a:p>
        </p:txBody>
      </p:sp>
      <p:pic>
        <p:nvPicPr>
          <p:cNvPr id="24" name="Picture 23" descr="A logo for a mobile device&#10;&#10;AI-generated content may be incorrect.">
            <a:extLst>
              <a:ext uri="{FF2B5EF4-FFF2-40B4-BE49-F238E27FC236}">
                <a16:creationId xmlns:a16="http://schemas.microsoft.com/office/drawing/2014/main" id="{BE384EEE-CC31-CD20-2319-5304D72042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266" y="213428"/>
            <a:ext cx="1504422" cy="11618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9455B"/>
        </a:solidFill>
        <a:effectLst/>
      </p:bgPr>
    </p:bg>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481060" y="4167620"/>
            <a:ext cx="4574589" cy="4111504"/>
            <a:chOff x="0" y="0"/>
            <a:chExt cx="1204830" cy="1082865"/>
          </a:xfrm>
        </p:grpSpPr>
        <p:sp>
          <p:nvSpPr>
            <p:cNvPr id="6" name="Freeform 6"/>
            <p:cNvSpPr/>
            <p:nvPr/>
          </p:nvSpPr>
          <p:spPr>
            <a:xfrm>
              <a:off x="0" y="0"/>
              <a:ext cx="1204830" cy="1082865"/>
            </a:xfrm>
            <a:custGeom>
              <a:avLst/>
              <a:gdLst/>
              <a:ahLst/>
              <a:cxnLst/>
              <a:rect l="l" t="t" r="r" b="b"/>
              <a:pathLst>
                <a:path w="1204830" h="1082865">
                  <a:moveTo>
                    <a:pt x="162468" y="0"/>
                  </a:moveTo>
                  <a:lnTo>
                    <a:pt x="1042362" y="0"/>
                  </a:lnTo>
                  <a:cubicBezTo>
                    <a:pt x="1085451" y="0"/>
                    <a:pt x="1126776" y="17117"/>
                    <a:pt x="1157244" y="47586"/>
                  </a:cubicBezTo>
                  <a:cubicBezTo>
                    <a:pt x="1187713" y="78054"/>
                    <a:pt x="1204830" y="119379"/>
                    <a:pt x="1204830" y="162468"/>
                  </a:cubicBezTo>
                  <a:lnTo>
                    <a:pt x="1204830" y="920397"/>
                  </a:lnTo>
                  <a:cubicBezTo>
                    <a:pt x="1204830" y="963486"/>
                    <a:pt x="1187713" y="1004811"/>
                    <a:pt x="1157244" y="1035279"/>
                  </a:cubicBezTo>
                  <a:cubicBezTo>
                    <a:pt x="1126776" y="1065748"/>
                    <a:pt x="1085451" y="1082865"/>
                    <a:pt x="1042362" y="1082865"/>
                  </a:cubicBezTo>
                  <a:lnTo>
                    <a:pt x="162468" y="1082865"/>
                  </a:lnTo>
                  <a:cubicBezTo>
                    <a:pt x="119379" y="1082865"/>
                    <a:pt x="78054" y="1065748"/>
                    <a:pt x="47586" y="1035279"/>
                  </a:cubicBezTo>
                  <a:cubicBezTo>
                    <a:pt x="17117" y="1004811"/>
                    <a:pt x="0" y="963486"/>
                    <a:pt x="0" y="920397"/>
                  </a:cubicBezTo>
                  <a:lnTo>
                    <a:pt x="0" y="162468"/>
                  </a:lnTo>
                  <a:cubicBezTo>
                    <a:pt x="0" y="119379"/>
                    <a:pt x="17117" y="78054"/>
                    <a:pt x="47586" y="47586"/>
                  </a:cubicBezTo>
                  <a:cubicBezTo>
                    <a:pt x="78054" y="17117"/>
                    <a:pt x="119379" y="0"/>
                    <a:pt x="162468" y="0"/>
                  </a:cubicBezTo>
                  <a:close/>
                </a:path>
              </a:pathLst>
            </a:custGeom>
            <a:ln w="19050" cap="rnd">
              <a:solidFill>
                <a:srgbClr val="059678"/>
              </a:solidFill>
              <a:prstDash val="solid"/>
              <a:round/>
            </a:ln>
          </p:spPr>
          <p:txBody>
            <a:bodyPr/>
            <a:lstStyle/>
            <a:p>
              <a:endParaRPr lang="en-US"/>
            </a:p>
          </p:txBody>
        </p:sp>
        <p:sp>
          <p:nvSpPr>
            <p:cNvPr id="7" name="TextBox 7"/>
            <p:cNvSpPr txBox="1"/>
            <p:nvPr/>
          </p:nvSpPr>
          <p:spPr>
            <a:xfrm>
              <a:off x="0" y="-28575"/>
              <a:ext cx="1204830" cy="1111440"/>
            </a:xfrm>
            <a:prstGeom prst="rect">
              <a:avLst/>
            </a:prstGeom>
          </p:spPr>
          <p:txBody>
            <a:bodyPr lIns="50800" tIns="50800" rIns="50800" bIns="50800" rtlCol="0" anchor="ctr"/>
            <a:lstStyle/>
            <a:p>
              <a:pPr marL="0" lvl="0" indent="0" algn="ctr">
                <a:lnSpc>
                  <a:spcPts val="2466"/>
                </a:lnSpc>
              </a:pPr>
              <a:endParaRPr/>
            </a:p>
          </p:txBody>
        </p:sp>
      </p:grpSp>
      <p:grpSp>
        <p:nvGrpSpPr>
          <p:cNvPr id="8" name="Group 8"/>
          <p:cNvGrpSpPr/>
          <p:nvPr/>
        </p:nvGrpSpPr>
        <p:grpSpPr>
          <a:xfrm>
            <a:off x="6856705" y="4167620"/>
            <a:ext cx="4574589" cy="4111504"/>
            <a:chOff x="0" y="0"/>
            <a:chExt cx="1204830" cy="1082865"/>
          </a:xfrm>
        </p:grpSpPr>
        <p:sp>
          <p:nvSpPr>
            <p:cNvPr id="9" name="Freeform 9"/>
            <p:cNvSpPr/>
            <p:nvPr/>
          </p:nvSpPr>
          <p:spPr>
            <a:xfrm>
              <a:off x="0" y="0"/>
              <a:ext cx="1204830" cy="1082865"/>
            </a:xfrm>
            <a:custGeom>
              <a:avLst/>
              <a:gdLst/>
              <a:ahLst/>
              <a:cxnLst/>
              <a:rect l="l" t="t" r="r" b="b"/>
              <a:pathLst>
                <a:path w="1204830" h="1082865">
                  <a:moveTo>
                    <a:pt x="162468" y="0"/>
                  </a:moveTo>
                  <a:lnTo>
                    <a:pt x="1042362" y="0"/>
                  </a:lnTo>
                  <a:cubicBezTo>
                    <a:pt x="1085451" y="0"/>
                    <a:pt x="1126776" y="17117"/>
                    <a:pt x="1157244" y="47586"/>
                  </a:cubicBezTo>
                  <a:cubicBezTo>
                    <a:pt x="1187713" y="78054"/>
                    <a:pt x="1204830" y="119379"/>
                    <a:pt x="1204830" y="162468"/>
                  </a:cubicBezTo>
                  <a:lnTo>
                    <a:pt x="1204830" y="920397"/>
                  </a:lnTo>
                  <a:cubicBezTo>
                    <a:pt x="1204830" y="963486"/>
                    <a:pt x="1187713" y="1004811"/>
                    <a:pt x="1157244" y="1035279"/>
                  </a:cubicBezTo>
                  <a:cubicBezTo>
                    <a:pt x="1126776" y="1065748"/>
                    <a:pt x="1085451" y="1082865"/>
                    <a:pt x="1042362" y="1082865"/>
                  </a:cubicBezTo>
                  <a:lnTo>
                    <a:pt x="162468" y="1082865"/>
                  </a:lnTo>
                  <a:cubicBezTo>
                    <a:pt x="119379" y="1082865"/>
                    <a:pt x="78054" y="1065748"/>
                    <a:pt x="47586" y="1035279"/>
                  </a:cubicBezTo>
                  <a:cubicBezTo>
                    <a:pt x="17117" y="1004811"/>
                    <a:pt x="0" y="963486"/>
                    <a:pt x="0" y="920397"/>
                  </a:cubicBezTo>
                  <a:lnTo>
                    <a:pt x="0" y="162468"/>
                  </a:lnTo>
                  <a:cubicBezTo>
                    <a:pt x="0" y="119379"/>
                    <a:pt x="17117" y="78054"/>
                    <a:pt x="47586" y="47586"/>
                  </a:cubicBezTo>
                  <a:cubicBezTo>
                    <a:pt x="78054" y="17117"/>
                    <a:pt x="119379" y="0"/>
                    <a:pt x="162468" y="0"/>
                  </a:cubicBezTo>
                  <a:close/>
                </a:path>
              </a:pathLst>
            </a:custGeom>
            <a:ln w="19050" cap="rnd">
              <a:solidFill>
                <a:srgbClr val="059678"/>
              </a:solidFill>
              <a:prstDash val="solid"/>
              <a:round/>
            </a:ln>
          </p:spPr>
          <p:txBody>
            <a:bodyPr/>
            <a:lstStyle/>
            <a:p>
              <a:endParaRPr lang="en-US"/>
            </a:p>
          </p:txBody>
        </p:sp>
        <p:sp>
          <p:nvSpPr>
            <p:cNvPr id="10" name="TextBox 10"/>
            <p:cNvSpPr txBox="1"/>
            <p:nvPr/>
          </p:nvSpPr>
          <p:spPr>
            <a:xfrm>
              <a:off x="0" y="-28575"/>
              <a:ext cx="1204830" cy="1111440"/>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12232351" y="4167620"/>
            <a:ext cx="4574589" cy="4111504"/>
            <a:chOff x="0" y="0"/>
            <a:chExt cx="1204830" cy="1082865"/>
          </a:xfrm>
        </p:grpSpPr>
        <p:sp>
          <p:nvSpPr>
            <p:cNvPr id="12" name="Freeform 12"/>
            <p:cNvSpPr/>
            <p:nvPr/>
          </p:nvSpPr>
          <p:spPr>
            <a:xfrm>
              <a:off x="0" y="0"/>
              <a:ext cx="1204830" cy="1082865"/>
            </a:xfrm>
            <a:custGeom>
              <a:avLst/>
              <a:gdLst/>
              <a:ahLst/>
              <a:cxnLst/>
              <a:rect l="l" t="t" r="r" b="b"/>
              <a:pathLst>
                <a:path w="1204830" h="1082865">
                  <a:moveTo>
                    <a:pt x="162468" y="0"/>
                  </a:moveTo>
                  <a:lnTo>
                    <a:pt x="1042362" y="0"/>
                  </a:lnTo>
                  <a:cubicBezTo>
                    <a:pt x="1085451" y="0"/>
                    <a:pt x="1126776" y="17117"/>
                    <a:pt x="1157244" y="47586"/>
                  </a:cubicBezTo>
                  <a:cubicBezTo>
                    <a:pt x="1187713" y="78054"/>
                    <a:pt x="1204830" y="119379"/>
                    <a:pt x="1204830" y="162468"/>
                  </a:cubicBezTo>
                  <a:lnTo>
                    <a:pt x="1204830" y="920397"/>
                  </a:lnTo>
                  <a:cubicBezTo>
                    <a:pt x="1204830" y="963486"/>
                    <a:pt x="1187713" y="1004811"/>
                    <a:pt x="1157244" y="1035279"/>
                  </a:cubicBezTo>
                  <a:cubicBezTo>
                    <a:pt x="1126776" y="1065748"/>
                    <a:pt x="1085451" y="1082865"/>
                    <a:pt x="1042362" y="1082865"/>
                  </a:cubicBezTo>
                  <a:lnTo>
                    <a:pt x="162468" y="1082865"/>
                  </a:lnTo>
                  <a:cubicBezTo>
                    <a:pt x="119379" y="1082865"/>
                    <a:pt x="78054" y="1065748"/>
                    <a:pt x="47586" y="1035279"/>
                  </a:cubicBezTo>
                  <a:cubicBezTo>
                    <a:pt x="17117" y="1004811"/>
                    <a:pt x="0" y="963486"/>
                    <a:pt x="0" y="920397"/>
                  </a:cubicBezTo>
                  <a:lnTo>
                    <a:pt x="0" y="162468"/>
                  </a:lnTo>
                  <a:cubicBezTo>
                    <a:pt x="0" y="119379"/>
                    <a:pt x="17117" y="78054"/>
                    <a:pt x="47586" y="47586"/>
                  </a:cubicBezTo>
                  <a:cubicBezTo>
                    <a:pt x="78054" y="17117"/>
                    <a:pt x="119379" y="0"/>
                    <a:pt x="162468" y="0"/>
                  </a:cubicBezTo>
                  <a:close/>
                </a:path>
              </a:pathLst>
            </a:custGeom>
            <a:ln w="19050" cap="rnd">
              <a:solidFill>
                <a:srgbClr val="059678"/>
              </a:solidFill>
              <a:prstDash val="solid"/>
              <a:round/>
            </a:ln>
          </p:spPr>
          <p:txBody>
            <a:bodyPr/>
            <a:lstStyle/>
            <a:p>
              <a:endParaRPr lang="en-US"/>
            </a:p>
          </p:txBody>
        </p:sp>
        <p:sp>
          <p:nvSpPr>
            <p:cNvPr id="13" name="TextBox 13"/>
            <p:cNvSpPr txBox="1"/>
            <p:nvPr/>
          </p:nvSpPr>
          <p:spPr>
            <a:xfrm>
              <a:off x="0" y="-28575"/>
              <a:ext cx="1204830" cy="1111440"/>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1801829" y="4407679"/>
            <a:ext cx="3933050" cy="1464488"/>
            <a:chOff x="0" y="0"/>
            <a:chExt cx="1091434" cy="406400"/>
          </a:xfrm>
        </p:grpSpPr>
        <p:sp>
          <p:nvSpPr>
            <p:cNvPr id="15" name="Freeform 15"/>
            <p:cNvSpPr/>
            <p:nvPr/>
          </p:nvSpPr>
          <p:spPr>
            <a:xfrm>
              <a:off x="0" y="0"/>
              <a:ext cx="1091434" cy="406400"/>
            </a:xfrm>
            <a:custGeom>
              <a:avLst/>
              <a:gdLst/>
              <a:ahLst/>
              <a:cxnLst/>
              <a:rect l="l" t="t" r="r" b="b"/>
              <a:pathLst>
                <a:path w="1091434" h="406400">
                  <a:moveTo>
                    <a:pt x="888234" y="0"/>
                  </a:moveTo>
                  <a:cubicBezTo>
                    <a:pt x="1000458" y="0"/>
                    <a:pt x="1091434" y="90976"/>
                    <a:pt x="1091434" y="203200"/>
                  </a:cubicBezTo>
                  <a:cubicBezTo>
                    <a:pt x="1091434" y="315424"/>
                    <a:pt x="1000458" y="406400"/>
                    <a:pt x="888234"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6" name="TextBox 16"/>
            <p:cNvSpPr txBox="1"/>
            <p:nvPr/>
          </p:nvSpPr>
          <p:spPr>
            <a:xfrm>
              <a:off x="0" y="-28575"/>
              <a:ext cx="1091434" cy="434975"/>
            </a:xfrm>
            <a:prstGeom prst="rect">
              <a:avLst/>
            </a:prstGeom>
          </p:spPr>
          <p:txBody>
            <a:bodyPr lIns="50800" tIns="50800" rIns="50800" bIns="50800" rtlCol="0" anchor="ctr"/>
            <a:lstStyle/>
            <a:p>
              <a:pPr marL="0" lvl="0" indent="0" algn="ctr">
                <a:lnSpc>
                  <a:spcPts val="2466"/>
                </a:lnSpc>
              </a:pPr>
              <a:endParaRPr/>
            </a:p>
          </p:txBody>
        </p:sp>
      </p:grpSp>
      <p:grpSp>
        <p:nvGrpSpPr>
          <p:cNvPr id="17" name="Group 17"/>
          <p:cNvGrpSpPr/>
          <p:nvPr/>
        </p:nvGrpSpPr>
        <p:grpSpPr>
          <a:xfrm>
            <a:off x="7177475" y="4407679"/>
            <a:ext cx="3933050" cy="1464488"/>
            <a:chOff x="0" y="0"/>
            <a:chExt cx="1091434" cy="406400"/>
          </a:xfrm>
        </p:grpSpPr>
        <p:sp>
          <p:nvSpPr>
            <p:cNvPr id="18" name="Freeform 18"/>
            <p:cNvSpPr/>
            <p:nvPr/>
          </p:nvSpPr>
          <p:spPr>
            <a:xfrm>
              <a:off x="0" y="0"/>
              <a:ext cx="1091434" cy="406400"/>
            </a:xfrm>
            <a:custGeom>
              <a:avLst/>
              <a:gdLst/>
              <a:ahLst/>
              <a:cxnLst/>
              <a:rect l="l" t="t" r="r" b="b"/>
              <a:pathLst>
                <a:path w="1091434" h="406400">
                  <a:moveTo>
                    <a:pt x="888234" y="0"/>
                  </a:moveTo>
                  <a:cubicBezTo>
                    <a:pt x="1000458" y="0"/>
                    <a:pt x="1091434" y="90976"/>
                    <a:pt x="1091434" y="203200"/>
                  </a:cubicBezTo>
                  <a:cubicBezTo>
                    <a:pt x="1091434" y="315424"/>
                    <a:pt x="1000458" y="406400"/>
                    <a:pt x="888234"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9" name="TextBox 19"/>
            <p:cNvSpPr txBox="1"/>
            <p:nvPr/>
          </p:nvSpPr>
          <p:spPr>
            <a:xfrm>
              <a:off x="0" y="-28575"/>
              <a:ext cx="1091434" cy="434975"/>
            </a:xfrm>
            <a:prstGeom prst="rect">
              <a:avLst/>
            </a:prstGeom>
          </p:spPr>
          <p:txBody>
            <a:bodyPr lIns="50800" tIns="50800" rIns="50800" bIns="50800" rtlCol="0" anchor="ctr"/>
            <a:lstStyle/>
            <a:p>
              <a:pPr marL="0" lvl="0" indent="0" algn="ctr">
                <a:lnSpc>
                  <a:spcPts val="2466"/>
                </a:lnSpc>
              </a:pPr>
              <a:endParaRPr/>
            </a:p>
          </p:txBody>
        </p:sp>
      </p:grpSp>
      <p:sp>
        <p:nvSpPr>
          <p:cNvPr id="20" name="TextBox 20"/>
          <p:cNvSpPr txBox="1"/>
          <p:nvPr/>
        </p:nvSpPr>
        <p:spPr>
          <a:xfrm>
            <a:off x="3522758" y="2015643"/>
            <a:ext cx="11242483" cy="1633704"/>
          </a:xfrm>
          <a:prstGeom prst="rect">
            <a:avLst/>
          </a:prstGeom>
        </p:spPr>
        <p:txBody>
          <a:bodyPr lIns="0" tIns="0" rIns="0" bIns="0" rtlCol="0" anchor="t">
            <a:spAutoFit/>
          </a:bodyPr>
          <a:lstStyle/>
          <a:p>
            <a:pPr marL="0" lvl="0" indent="0" algn="ctr">
              <a:lnSpc>
                <a:spcPts val="6553"/>
              </a:lnSpc>
              <a:spcBef>
                <a:spcPct val="0"/>
              </a:spcBef>
            </a:pPr>
            <a:r>
              <a:rPr lang="en-US" sz="4680" b="1">
                <a:solidFill>
                  <a:srgbClr val="FFFFFF"/>
                </a:solidFill>
                <a:latin typeface="Aileron Bold"/>
                <a:ea typeface="Aileron Bold"/>
                <a:cs typeface="Aileron Bold"/>
                <a:sym typeface="Aileron Bold"/>
              </a:rPr>
              <a:t>The South African Connectivity Challenge</a:t>
            </a:r>
          </a:p>
        </p:txBody>
      </p:sp>
      <p:sp>
        <p:nvSpPr>
          <p:cNvPr id="21" name="TextBox 21"/>
          <p:cNvSpPr txBox="1"/>
          <p:nvPr/>
        </p:nvSpPr>
        <p:spPr>
          <a:xfrm>
            <a:off x="2154790" y="4616203"/>
            <a:ext cx="3227128" cy="968293"/>
          </a:xfrm>
          <a:prstGeom prst="rect">
            <a:avLst/>
          </a:prstGeom>
        </p:spPr>
        <p:txBody>
          <a:bodyPr lIns="0" tIns="0" rIns="0" bIns="0" rtlCol="0" anchor="t">
            <a:spAutoFit/>
          </a:bodyPr>
          <a:lstStyle/>
          <a:p>
            <a:pPr marL="0" lvl="0" indent="0" algn="ctr">
              <a:lnSpc>
                <a:spcPts val="3869"/>
              </a:lnSpc>
              <a:spcBef>
                <a:spcPct val="0"/>
              </a:spcBef>
            </a:pPr>
            <a:r>
              <a:rPr lang="en-US" sz="2763" b="1">
                <a:solidFill>
                  <a:srgbClr val="FFFFFF"/>
                </a:solidFill>
                <a:latin typeface="Aileron Bold"/>
                <a:ea typeface="Aileron Bold"/>
                <a:cs typeface="Aileron Bold"/>
                <a:sym typeface="Aileron Bold"/>
              </a:rPr>
              <a:t>Digital Divide &amp; Exclusion</a:t>
            </a:r>
          </a:p>
        </p:txBody>
      </p:sp>
      <p:sp>
        <p:nvSpPr>
          <p:cNvPr id="22" name="TextBox 22"/>
          <p:cNvSpPr txBox="1"/>
          <p:nvPr/>
        </p:nvSpPr>
        <p:spPr>
          <a:xfrm>
            <a:off x="7530436" y="4616203"/>
            <a:ext cx="3227128" cy="968293"/>
          </a:xfrm>
          <a:prstGeom prst="rect">
            <a:avLst/>
          </a:prstGeom>
        </p:spPr>
        <p:txBody>
          <a:bodyPr lIns="0" tIns="0" rIns="0" bIns="0" rtlCol="0" anchor="t">
            <a:spAutoFit/>
          </a:bodyPr>
          <a:lstStyle/>
          <a:p>
            <a:pPr marL="0" lvl="0" indent="0" algn="ctr">
              <a:lnSpc>
                <a:spcPts val="3869"/>
              </a:lnSpc>
              <a:spcBef>
                <a:spcPct val="0"/>
              </a:spcBef>
            </a:pPr>
            <a:r>
              <a:rPr lang="en-US" sz="2763" b="1">
                <a:solidFill>
                  <a:srgbClr val="FFFFFF"/>
                </a:solidFill>
                <a:latin typeface="Aileron Bold"/>
                <a:ea typeface="Aileron Bold"/>
                <a:cs typeface="Aileron Bold"/>
                <a:sym typeface="Aileron Bold"/>
              </a:rPr>
              <a:t>High Costs &amp; Low Access</a:t>
            </a:r>
          </a:p>
        </p:txBody>
      </p:sp>
      <p:sp>
        <p:nvSpPr>
          <p:cNvPr id="23" name="TextBox 23"/>
          <p:cNvSpPr txBox="1"/>
          <p:nvPr/>
        </p:nvSpPr>
        <p:spPr>
          <a:xfrm>
            <a:off x="1028700" y="740074"/>
            <a:ext cx="2236617" cy="273121"/>
          </a:xfrm>
          <a:prstGeom prst="rect">
            <a:avLst/>
          </a:prstGeom>
        </p:spPr>
        <p:txBody>
          <a:bodyPr lIns="0" tIns="0" rIns="0" bIns="0" rtlCol="0" anchor="t">
            <a:spAutoFit/>
          </a:bodyPr>
          <a:lstStyle/>
          <a:p>
            <a:pPr marL="0" lvl="0" indent="0" algn="l">
              <a:lnSpc>
                <a:spcPts val="2271"/>
              </a:lnSpc>
              <a:spcBef>
                <a:spcPct val="0"/>
              </a:spcBef>
            </a:pPr>
            <a:r>
              <a:rPr lang="en-US" sz="1622" dirty="0">
                <a:solidFill>
                  <a:srgbClr val="FFFFFF"/>
                </a:solidFill>
                <a:latin typeface="Open Sans Light"/>
                <a:ea typeface="Open Sans Light"/>
                <a:cs typeface="Open Sans Light"/>
                <a:sym typeface="Open Sans Light"/>
              </a:rPr>
              <a:t>Touch Mobile</a:t>
            </a:r>
          </a:p>
        </p:txBody>
      </p:sp>
      <p:sp>
        <p:nvSpPr>
          <p:cNvPr id="24" name="TextBox 24"/>
          <p:cNvSpPr txBox="1"/>
          <p:nvPr/>
        </p:nvSpPr>
        <p:spPr>
          <a:xfrm>
            <a:off x="13894021" y="740074"/>
            <a:ext cx="3365279" cy="273121"/>
          </a:xfrm>
          <a:prstGeom prst="rect">
            <a:avLst/>
          </a:prstGeom>
        </p:spPr>
        <p:txBody>
          <a:bodyPr lIns="0" tIns="0" rIns="0" bIns="0" rtlCol="0" anchor="t">
            <a:spAutoFit/>
          </a:bodyPr>
          <a:lstStyle/>
          <a:p>
            <a:pPr marL="0" lvl="0" indent="0" algn="ctr">
              <a:lnSpc>
                <a:spcPts val="2271"/>
              </a:lnSpc>
              <a:spcBef>
                <a:spcPct val="0"/>
              </a:spcBef>
            </a:pPr>
            <a:r>
              <a:rPr lang="en-US" sz="1622">
                <a:solidFill>
                  <a:srgbClr val="FFFFFF"/>
                </a:solidFill>
                <a:latin typeface="Open Sans Light"/>
                <a:ea typeface="Open Sans Light"/>
                <a:cs typeface="Open Sans Light"/>
                <a:sym typeface="Open Sans Light"/>
              </a:rPr>
              <a:t>23 December, 2027</a:t>
            </a:r>
          </a:p>
        </p:txBody>
      </p:sp>
      <p:sp>
        <p:nvSpPr>
          <p:cNvPr id="25" name="TextBox 25"/>
          <p:cNvSpPr txBox="1"/>
          <p:nvPr/>
        </p:nvSpPr>
        <p:spPr>
          <a:xfrm>
            <a:off x="2110350" y="6277323"/>
            <a:ext cx="3316008" cy="1277029"/>
          </a:xfrm>
          <a:prstGeom prst="rect">
            <a:avLst/>
          </a:prstGeom>
        </p:spPr>
        <p:txBody>
          <a:bodyPr lIns="0" tIns="0" rIns="0" bIns="0" rtlCol="0" anchor="t">
            <a:spAutoFit/>
          </a:bodyPr>
          <a:lstStyle/>
          <a:p>
            <a:pPr marL="0" lvl="0" indent="0" algn="ctr">
              <a:lnSpc>
                <a:spcPts val="2062"/>
              </a:lnSpc>
              <a:spcBef>
                <a:spcPct val="0"/>
              </a:spcBef>
            </a:pPr>
            <a:r>
              <a:rPr lang="en-US" sz="1473">
                <a:solidFill>
                  <a:srgbClr val="FFFFFF"/>
                </a:solidFill>
                <a:latin typeface="Open Sans Light"/>
                <a:ea typeface="Open Sans Light"/>
                <a:cs typeface="Open Sans Light"/>
                <a:sym typeface="Open Sans Light"/>
              </a:rPr>
              <a:t>67 million people, with 45% living in rural areas. Limited digital infrastructure leaves millions without reliable connectivity, deepening the digital divide across communities.</a:t>
            </a:r>
          </a:p>
        </p:txBody>
      </p:sp>
      <p:sp>
        <p:nvSpPr>
          <p:cNvPr id="26" name="TextBox 26"/>
          <p:cNvSpPr txBox="1"/>
          <p:nvPr/>
        </p:nvSpPr>
        <p:spPr>
          <a:xfrm>
            <a:off x="7485996" y="6277323"/>
            <a:ext cx="3316008" cy="1277029"/>
          </a:xfrm>
          <a:prstGeom prst="rect">
            <a:avLst/>
          </a:prstGeom>
        </p:spPr>
        <p:txBody>
          <a:bodyPr lIns="0" tIns="0" rIns="0" bIns="0" rtlCol="0" anchor="t">
            <a:spAutoFit/>
          </a:bodyPr>
          <a:lstStyle/>
          <a:p>
            <a:pPr marL="0" lvl="0" indent="0" algn="ctr">
              <a:lnSpc>
                <a:spcPts val="2062"/>
              </a:lnSpc>
              <a:spcBef>
                <a:spcPct val="0"/>
              </a:spcBef>
            </a:pPr>
            <a:r>
              <a:rPr lang="en-US" sz="1473">
                <a:solidFill>
                  <a:srgbClr val="FFFFFF"/>
                </a:solidFill>
                <a:latin typeface="Open Sans Light"/>
                <a:ea typeface="Open Sans Light"/>
                <a:cs typeface="Open Sans Light"/>
                <a:sym typeface="Open Sans Light"/>
              </a:rPr>
              <a:t>South Africa has some of the highest data costs globally. Low smartphone penetration and poor broadband reach prevent underserved populations from accessing digital opportunities.</a:t>
            </a:r>
          </a:p>
        </p:txBody>
      </p:sp>
      <p:grpSp>
        <p:nvGrpSpPr>
          <p:cNvPr id="27" name="Group 27"/>
          <p:cNvGrpSpPr/>
          <p:nvPr/>
        </p:nvGrpSpPr>
        <p:grpSpPr>
          <a:xfrm>
            <a:off x="12553121" y="4407679"/>
            <a:ext cx="3933050" cy="1464488"/>
            <a:chOff x="0" y="0"/>
            <a:chExt cx="1091434" cy="406400"/>
          </a:xfrm>
        </p:grpSpPr>
        <p:sp>
          <p:nvSpPr>
            <p:cNvPr id="28" name="Freeform 28"/>
            <p:cNvSpPr/>
            <p:nvPr/>
          </p:nvSpPr>
          <p:spPr>
            <a:xfrm>
              <a:off x="0" y="0"/>
              <a:ext cx="1091434" cy="406400"/>
            </a:xfrm>
            <a:custGeom>
              <a:avLst/>
              <a:gdLst/>
              <a:ahLst/>
              <a:cxnLst/>
              <a:rect l="l" t="t" r="r" b="b"/>
              <a:pathLst>
                <a:path w="1091434" h="406400">
                  <a:moveTo>
                    <a:pt x="888234" y="0"/>
                  </a:moveTo>
                  <a:cubicBezTo>
                    <a:pt x="1000458" y="0"/>
                    <a:pt x="1091434" y="90976"/>
                    <a:pt x="1091434" y="203200"/>
                  </a:cubicBezTo>
                  <a:cubicBezTo>
                    <a:pt x="1091434" y="315424"/>
                    <a:pt x="1000458" y="406400"/>
                    <a:pt x="888234"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29" name="TextBox 29"/>
            <p:cNvSpPr txBox="1"/>
            <p:nvPr/>
          </p:nvSpPr>
          <p:spPr>
            <a:xfrm>
              <a:off x="0" y="-28575"/>
              <a:ext cx="1091434" cy="434975"/>
            </a:xfrm>
            <a:prstGeom prst="rect">
              <a:avLst/>
            </a:prstGeom>
          </p:spPr>
          <p:txBody>
            <a:bodyPr lIns="50800" tIns="50800" rIns="50800" bIns="50800" rtlCol="0" anchor="ctr"/>
            <a:lstStyle/>
            <a:p>
              <a:pPr marL="0" lvl="0" indent="0" algn="ctr">
                <a:lnSpc>
                  <a:spcPts val="2466"/>
                </a:lnSpc>
              </a:pPr>
              <a:endParaRPr/>
            </a:p>
          </p:txBody>
        </p:sp>
      </p:grpSp>
      <p:sp>
        <p:nvSpPr>
          <p:cNvPr id="30" name="TextBox 30"/>
          <p:cNvSpPr txBox="1"/>
          <p:nvPr/>
        </p:nvSpPr>
        <p:spPr>
          <a:xfrm>
            <a:off x="12906082" y="4616203"/>
            <a:ext cx="3227128" cy="968293"/>
          </a:xfrm>
          <a:prstGeom prst="rect">
            <a:avLst/>
          </a:prstGeom>
        </p:spPr>
        <p:txBody>
          <a:bodyPr lIns="0" tIns="0" rIns="0" bIns="0" rtlCol="0" anchor="t">
            <a:spAutoFit/>
          </a:bodyPr>
          <a:lstStyle/>
          <a:p>
            <a:pPr marL="0" lvl="0" indent="0" algn="ctr">
              <a:lnSpc>
                <a:spcPts val="3869"/>
              </a:lnSpc>
              <a:spcBef>
                <a:spcPct val="0"/>
              </a:spcBef>
            </a:pPr>
            <a:r>
              <a:rPr lang="en-US" sz="2763" b="1">
                <a:solidFill>
                  <a:srgbClr val="FFFFFF"/>
                </a:solidFill>
                <a:latin typeface="Aileron Bold"/>
                <a:ea typeface="Aileron Bold"/>
                <a:cs typeface="Aileron Bold"/>
                <a:sym typeface="Aileron Bold"/>
              </a:rPr>
              <a:t>Churn &amp; Infrastructure Gaps</a:t>
            </a:r>
          </a:p>
        </p:txBody>
      </p:sp>
      <p:sp>
        <p:nvSpPr>
          <p:cNvPr id="31" name="TextBox 31"/>
          <p:cNvSpPr txBox="1"/>
          <p:nvPr/>
        </p:nvSpPr>
        <p:spPr>
          <a:xfrm>
            <a:off x="12861642" y="6277323"/>
            <a:ext cx="3316008" cy="1277029"/>
          </a:xfrm>
          <a:prstGeom prst="rect">
            <a:avLst/>
          </a:prstGeom>
        </p:spPr>
        <p:txBody>
          <a:bodyPr lIns="0" tIns="0" rIns="0" bIns="0" rtlCol="0" anchor="t">
            <a:spAutoFit/>
          </a:bodyPr>
          <a:lstStyle/>
          <a:p>
            <a:pPr marL="0" lvl="0" indent="0" algn="ctr">
              <a:lnSpc>
                <a:spcPts val="2062"/>
              </a:lnSpc>
              <a:spcBef>
                <a:spcPct val="0"/>
              </a:spcBef>
            </a:pPr>
            <a:r>
              <a:rPr lang="en-US" sz="1473">
                <a:solidFill>
                  <a:srgbClr val="FFFFFF"/>
                </a:solidFill>
                <a:latin typeface="Open Sans Light"/>
                <a:ea typeface="Open Sans Light"/>
                <a:cs typeface="Open Sans Light"/>
                <a:sym typeface="Open Sans Light"/>
              </a:rPr>
              <a:t>Mobile network churn rates of 10–20% reflect poor service quality and unaffordable pricing. Inadequate infrastructure in townships and rural areas continues to exclude millions.</a:t>
            </a:r>
          </a:p>
        </p:txBody>
      </p:sp>
      <p:grpSp>
        <p:nvGrpSpPr>
          <p:cNvPr id="32" name="Group 32"/>
          <p:cNvGrpSpPr/>
          <p:nvPr/>
        </p:nvGrpSpPr>
        <p:grpSpPr>
          <a:xfrm>
            <a:off x="-2396459" y="9203048"/>
            <a:ext cx="5497887" cy="5497887"/>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34" name="TextBox 34"/>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35" name="Freeform 35"/>
          <p:cNvSpPr/>
          <p:nvPr/>
        </p:nvSpPr>
        <p:spPr>
          <a:xfrm>
            <a:off x="-136173" y="8769643"/>
            <a:ext cx="977315" cy="977315"/>
          </a:xfrm>
          <a:custGeom>
            <a:avLst/>
            <a:gdLst/>
            <a:ahLst/>
            <a:cxnLst/>
            <a:rect l="l" t="t" r="r" b="b"/>
            <a:pathLst>
              <a:path w="977315" h="977315">
                <a:moveTo>
                  <a:pt x="0" y="0"/>
                </a:moveTo>
                <a:lnTo>
                  <a:pt x="977315" y="0"/>
                </a:lnTo>
                <a:lnTo>
                  <a:pt x="977315" y="977314"/>
                </a:lnTo>
                <a:lnTo>
                  <a:pt x="0" y="977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9" name="Picture 38" descr="A logo for a mobile device&#10;&#10;AI-generated content may be incorrect.">
            <a:extLst>
              <a:ext uri="{FF2B5EF4-FFF2-40B4-BE49-F238E27FC236}">
                <a16:creationId xmlns:a16="http://schemas.microsoft.com/office/drawing/2014/main" id="{DF0FB0D6-F095-53DA-C21E-0B87216CB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142" y="177653"/>
            <a:ext cx="1504422" cy="11618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481060" y="4565429"/>
            <a:ext cx="1390876" cy="1390876"/>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8" name="Group 8"/>
          <p:cNvGrpSpPr/>
          <p:nvPr/>
        </p:nvGrpSpPr>
        <p:grpSpPr>
          <a:xfrm>
            <a:off x="5483441" y="4565429"/>
            <a:ext cx="1390876" cy="139087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9485823" y="4565429"/>
            <a:ext cx="1390876" cy="139087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13535256" y="4565429"/>
            <a:ext cx="5381424" cy="6230100"/>
            <a:chOff x="0" y="0"/>
            <a:chExt cx="833723" cy="965206"/>
          </a:xfrm>
        </p:grpSpPr>
        <p:sp>
          <p:nvSpPr>
            <p:cNvPr id="15" name="Freeform 15"/>
            <p:cNvSpPr/>
            <p:nvPr/>
          </p:nvSpPr>
          <p:spPr>
            <a:xfrm>
              <a:off x="0" y="0"/>
              <a:ext cx="833723" cy="965206"/>
            </a:xfrm>
            <a:custGeom>
              <a:avLst/>
              <a:gdLst/>
              <a:ahLst/>
              <a:cxnLst/>
              <a:rect l="l" t="t" r="r" b="b"/>
              <a:pathLst>
                <a:path w="833723" h="965206">
                  <a:moveTo>
                    <a:pt x="97827" y="0"/>
                  </a:moveTo>
                  <a:lnTo>
                    <a:pt x="735896" y="0"/>
                  </a:lnTo>
                  <a:cubicBezTo>
                    <a:pt x="789925" y="0"/>
                    <a:pt x="833723" y="43799"/>
                    <a:pt x="833723" y="97827"/>
                  </a:cubicBezTo>
                  <a:lnTo>
                    <a:pt x="833723" y="867378"/>
                  </a:lnTo>
                  <a:cubicBezTo>
                    <a:pt x="833723" y="921407"/>
                    <a:pt x="789925" y="965206"/>
                    <a:pt x="735896" y="965206"/>
                  </a:cubicBezTo>
                  <a:lnTo>
                    <a:pt x="97827" y="965206"/>
                  </a:lnTo>
                  <a:cubicBezTo>
                    <a:pt x="43799" y="965206"/>
                    <a:pt x="0" y="921407"/>
                    <a:pt x="0" y="867378"/>
                  </a:cubicBezTo>
                  <a:lnTo>
                    <a:pt x="0" y="97827"/>
                  </a:lnTo>
                  <a:cubicBezTo>
                    <a:pt x="0" y="43799"/>
                    <a:pt x="43799" y="0"/>
                    <a:pt x="97827" y="0"/>
                  </a:cubicBezTo>
                  <a:close/>
                </a:path>
              </a:pathLst>
            </a:custGeom>
            <a:blipFill>
              <a:blip r:embed="rId2"/>
              <a:stretch>
                <a:fillRect t="-3402" b="-3402"/>
              </a:stretch>
            </a:blipFill>
          </p:spPr>
          <p:txBody>
            <a:bodyPr/>
            <a:lstStyle/>
            <a:p>
              <a:endParaRPr lang="en-US"/>
            </a:p>
          </p:txBody>
        </p:sp>
      </p:grpSp>
      <p:grpSp>
        <p:nvGrpSpPr>
          <p:cNvPr id="16" name="Group 16"/>
          <p:cNvGrpSpPr/>
          <p:nvPr/>
        </p:nvGrpSpPr>
        <p:grpSpPr>
          <a:xfrm>
            <a:off x="15539057" y="8282600"/>
            <a:ext cx="5497887" cy="549788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8" name="TextBox 18"/>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9" name="Freeform 19"/>
          <p:cNvSpPr/>
          <p:nvPr/>
        </p:nvSpPr>
        <p:spPr>
          <a:xfrm>
            <a:off x="16281985"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Freeform 20"/>
          <p:cNvSpPr/>
          <p:nvPr/>
        </p:nvSpPr>
        <p:spPr>
          <a:xfrm>
            <a:off x="1901494"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p:cNvSpPr/>
          <p:nvPr/>
        </p:nvSpPr>
        <p:spPr>
          <a:xfrm>
            <a:off x="5903876"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TextBox 22"/>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23" name="TextBox 23"/>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23 December, 2027</a:t>
            </a:r>
          </a:p>
        </p:txBody>
      </p:sp>
      <p:sp>
        <p:nvSpPr>
          <p:cNvPr id="24" name="TextBox 24"/>
          <p:cNvSpPr txBox="1"/>
          <p:nvPr/>
        </p:nvSpPr>
        <p:spPr>
          <a:xfrm>
            <a:off x="11022339" y="1975780"/>
            <a:ext cx="5743363" cy="1749461"/>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SA Connect's national initiative targets universal connectivity by 2030, creating a transformative opportunity for digital inclusion across schools, health facilities, businesses, and underserved communities throughout South Africa.</a:t>
            </a:r>
          </a:p>
        </p:txBody>
      </p:sp>
      <p:sp>
        <p:nvSpPr>
          <p:cNvPr id="25" name="TextBox 25"/>
          <p:cNvSpPr txBox="1"/>
          <p:nvPr/>
        </p:nvSpPr>
        <p:spPr>
          <a:xfrm>
            <a:off x="1481060" y="2067720"/>
            <a:ext cx="8423723" cy="1958899"/>
          </a:xfrm>
          <a:prstGeom prst="rect">
            <a:avLst/>
          </a:prstGeom>
        </p:spPr>
        <p:txBody>
          <a:bodyPr lIns="0" tIns="0" rIns="0" bIns="0" rtlCol="0" anchor="t">
            <a:spAutoFit/>
          </a:bodyPr>
          <a:lstStyle/>
          <a:p>
            <a:pPr marL="0" lvl="0" indent="0" algn="l">
              <a:lnSpc>
                <a:spcPts val="7878"/>
              </a:lnSpc>
              <a:spcBef>
                <a:spcPct val="0"/>
              </a:spcBef>
            </a:pPr>
            <a:r>
              <a:rPr lang="en-US" sz="5627" b="1">
                <a:solidFill>
                  <a:srgbClr val="000000"/>
                </a:solidFill>
                <a:latin typeface="Aileron Bold"/>
                <a:ea typeface="Aileron Bold"/>
                <a:cs typeface="Aileron Bold"/>
                <a:sym typeface="Aileron Bold"/>
              </a:rPr>
              <a:t>The SA Connect Opportunity</a:t>
            </a:r>
          </a:p>
        </p:txBody>
      </p:sp>
      <p:sp>
        <p:nvSpPr>
          <p:cNvPr id="26" name="TextBox 26"/>
          <p:cNvSpPr txBox="1"/>
          <p:nvPr/>
        </p:nvSpPr>
        <p:spPr>
          <a:xfrm>
            <a:off x="1525500" y="6242056"/>
            <a:ext cx="2350573" cy="860904"/>
          </a:xfrm>
          <a:prstGeom prst="rect">
            <a:avLst/>
          </a:prstGeom>
        </p:spPr>
        <p:txBody>
          <a:bodyPr lIns="0" tIns="0" rIns="0" bIns="0" rtlCol="0" anchor="t">
            <a:spAutoFit/>
          </a:bodyPr>
          <a:lstStyle/>
          <a:p>
            <a:pPr marL="0" lvl="0" indent="0" algn="l">
              <a:lnSpc>
                <a:spcPts val="3473"/>
              </a:lnSpc>
              <a:spcBef>
                <a:spcPct val="0"/>
              </a:spcBef>
            </a:pPr>
            <a:r>
              <a:rPr lang="en-US" sz="2481" b="1">
                <a:solidFill>
                  <a:srgbClr val="000000"/>
                </a:solidFill>
                <a:latin typeface="Aileron Bold"/>
                <a:ea typeface="Aileron Bold"/>
                <a:cs typeface="Aileron Bold"/>
                <a:sym typeface="Aileron Bold"/>
              </a:rPr>
              <a:t>Universal Access by 2030</a:t>
            </a:r>
          </a:p>
        </p:txBody>
      </p:sp>
      <p:sp>
        <p:nvSpPr>
          <p:cNvPr id="27" name="TextBox 27"/>
          <p:cNvSpPr txBox="1"/>
          <p:nvPr/>
        </p:nvSpPr>
        <p:spPr>
          <a:xfrm>
            <a:off x="5527882" y="6242056"/>
            <a:ext cx="2350573" cy="860904"/>
          </a:xfrm>
          <a:prstGeom prst="rect">
            <a:avLst/>
          </a:prstGeom>
        </p:spPr>
        <p:txBody>
          <a:bodyPr lIns="0" tIns="0" rIns="0" bIns="0" rtlCol="0" anchor="t">
            <a:spAutoFit/>
          </a:bodyPr>
          <a:lstStyle/>
          <a:p>
            <a:pPr marL="0" lvl="0" indent="0" algn="l">
              <a:lnSpc>
                <a:spcPts val="3473"/>
              </a:lnSpc>
              <a:spcBef>
                <a:spcPct val="0"/>
              </a:spcBef>
            </a:pPr>
            <a:r>
              <a:rPr lang="en-US" sz="2481" b="1">
                <a:solidFill>
                  <a:srgbClr val="000000"/>
                </a:solidFill>
                <a:latin typeface="Aileron Bold"/>
                <a:ea typeface="Aileron Bold"/>
                <a:cs typeface="Aileron Bold"/>
                <a:sym typeface="Aileron Bold"/>
              </a:rPr>
              <a:t>Government &amp; Private Sector</a:t>
            </a:r>
          </a:p>
        </p:txBody>
      </p:sp>
      <p:sp>
        <p:nvSpPr>
          <p:cNvPr id="28" name="TextBox 28"/>
          <p:cNvSpPr txBox="1"/>
          <p:nvPr/>
        </p:nvSpPr>
        <p:spPr>
          <a:xfrm>
            <a:off x="1481060" y="7529798"/>
            <a:ext cx="3316008" cy="1369088"/>
          </a:xfrm>
          <a:prstGeom prst="rect">
            <a:avLst/>
          </a:prstGeom>
        </p:spPr>
        <p:txBody>
          <a:bodyPr lIns="0" tIns="0" rIns="0" bIns="0" rtlCol="0" anchor="t">
            <a:spAutoFit/>
          </a:bodyPr>
          <a:lstStyle/>
          <a:p>
            <a:pPr marL="0" lvl="0" indent="0" algn="l">
              <a:lnSpc>
                <a:spcPts val="2238"/>
              </a:lnSpc>
              <a:spcBef>
                <a:spcPct val="0"/>
              </a:spcBef>
            </a:pPr>
            <a:r>
              <a:rPr lang="en-US" sz="1598">
                <a:solidFill>
                  <a:srgbClr val="000000"/>
                </a:solidFill>
                <a:latin typeface="Open Sans Light"/>
                <a:ea typeface="Open Sans Light"/>
                <a:cs typeface="Open Sans Light"/>
                <a:sym typeface="Open Sans Light"/>
              </a:rPr>
              <a:t>SA Connect targets schools, health facilities, SMEs, and communities — bridging the digital divide for 67 million South Africans with affordable, reliable connectivity.</a:t>
            </a:r>
          </a:p>
        </p:txBody>
      </p:sp>
      <p:sp>
        <p:nvSpPr>
          <p:cNvPr id="29" name="TextBox 29"/>
          <p:cNvSpPr txBox="1"/>
          <p:nvPr/>
        </p:nvSpPr>
        <p:spPr>
          <a:xfrm>
            <a:off x="5483441" y="7529798"/>
            <a:ext cx="3316008" cy="1645313"/>
          </a:xfrm>
          <a:prstGeom prst="rect">
            <a:avLst/>
          </a:prstGeom>
        </p:spPr>
        <p:txBody>
          <a:bodyPr lIns="0" tIns="0" rIns="0" bIns="0" rtlCol="0" anchor="t">
            <a:spAutoFit/>
          </a:bodyPr>
          <a:lstStyle/>
          <a:p>
            <a:pPr marL="0" lvl="0" indent="0" algn="l">
              <a:lnSpc>
                <a:spcPts val="2238"/>
              </a:lnSpc>
              <a:spcBef>
                <a:spcPct val="0"/>
              </a:spcBef>
            </a:pPr>
            <a:r>
              <a:rPr lang="en-US" sz="1598">
                <a:solidFill>
                  <a:srgbClr val="000000"/>
                </a:solidFill>
                <a:latin typeface="Open Sans Light"/>
                <a:ea typeface="Open Sans Light"/>
                <a:cs typeface="Open Sans Light"/>
                <a:sym typeface="Open Sans Light"/>
              </a:rPr>
              <a:t>Strategic collaboration between government bodies and private sector MVNOs accelerates infrastructure rollout and drives digital inclusion at scale across all provinces.</a:t>
            </a:r>
          </a:p>
        </p:txBody>
      </p:sp>
      <p:sp>
        <p:nvSpPr>
          <p:cNvPr id="30" name="TextBox 30"/>
          <p:cNvSpPr txBox="1"/>
          <p:nvPr/>
        </p:nvSpPr>
        <p:spPr>
          <a:xfrm>
            <a:off x="9530263" y="6242056"/>
            <a:ext cx="2606255" cy="860904"/>
          </a:xfrm>
          <a:prstGeom prst="rect">
            <a:avLst/>
          </a:prstGeom>
        </p:spPr>
        <p:txBody>
          <a:bodyPr lIns="0" tIns="0" rIns="0" bIns="0" rtlCol="0" anchor="t">
            <a:spAutoFit/>
          </a:bodyPr>
          <a:lstStyle/>
          <a:p>
            <a:pPr marL="0" lvl="0" indent="0" algn="l">
              <a:lnSpc>
                <a:spcPts val="3473"/>
              </a:lnSpc>
              <a:spcBef>
                <a:spcPct val="0"/>
              </a:spcBef>
            </a:pPr>
            <a:r>
              <a:rPr lang="en-US" sz="2481" b="1">
                <a:solidFill>
                  <a:srgbClr val="000000"/>
                </a:solidFill>
                <a:latin typeface="Aileron Bold"/>
                <a:ea typeface="Aileron Bold"/>
                <a:cs typeface="Aileron Bold"/>
                <a:sym typeface="Aileron Bold"/>
              </a:rPr>
              <a:t>Touch Mobile as Key Enabler</a:t>
            </a:r>
          </a:p>
        </p:txBody>
      </p:sp>
      <p:sp>
        <p:nvSpPr>
          <p:cNvPr id="31" name="TextBox 31"/>
          <p:cNvSpPr txBox="1"/>
          <p:nvPr/>
        </p:nvSpPr>
        <p:spPr>
          <a:xfrm>
            <a:off x="9485823" y="7529798"/>
            <a:ext cx="3316008" cy="1645313"/>
          </a:xfrm>
          <a:prstGeom prst="rect">
            <a:avLst/>
          </a:prstGeom>
        </p:spPr>
        <p:txBody>
          <a:bodyPr lIns="0" tIns="0" rIns="0" bIns="0" rtlCol="0" anchor="t">
            <a:spAutoFit/>
          </a:bodyPr>
          <a:lstStyle/>
          <a:p>
            <a:pPr marL="0" lvl="0" indent="0" algn="l">
              <a:lnSpc>
                <a:spcPts val="2238"/>
              </a:lnSpc>
              <a:spcBef>
                <a:spcPct val="0"/>
              </a:spcBef>
            </a:pPr>
            <a:r>
              <a:rPr lang="en-US" sz="1598">
                <a:solidFill>
                  <a:srgbClr val="000000"/>
                </a:solidFill>
                <a:latin typeface="Open Sans Light"/>
                <a:ea typeface="Open Sans Light"/>
                <a:cs typeface="Open Sans Light"/>
                <a:sym typeface="Open Sans Light"/>
              </a:rPr>
              <a:t>Touch Mobile is uniquely positioned as a community-first MVNO to deliver affordable digital services, empowering underserved populations and fulfilling SA Connect's 2030 vision.</a:t>
            </a:r>
          </a:p>
        </p:txBody>
      </p:sp>
      <p:sp>
        <p:nvSpPr>
          <p:cNvPr id="32" name="Freeform 32"/>
          <p:cNvSpPr/>
          <p:nvPr/>
        </p:nvSpPr>
        <p:spPr>
          <a:xfrm>
            <a:off x="9906257"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33" name="Picture 32" descr="A logo for a mobile device&#10;&#10;AI-generated content may be incorrect.">
            <a:extLst>
              <a:ext uri="{FF2B5EF4-FFF2-40B4-BE49-F238E27FC236}">
                <a16:creationId xmlns:a16="http://schemas.microsoft.com/office/drawing/2014/main" id="{A8A00040-FE1F-3467-250E-84EBB90A05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1143" y="220191"/>
            <a:ext cx="1504422" cy="11618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058020" y="1733602"/>
            <a:ext cx="8194063" cy="9297941"/>
            <a:chOff x="0" y="0"/>
            <a:chExt cx="1269475" cy="1440494"/>
          </a:xfrm>
        </p:grpSpPr>
        <p:sp>
          <p:nvSpPr>
            <p:cNvPr id="6" name="Freeform 6"/>
            <p:cNvSpPr/>
            <p:nvPr/>
          </p:nvSpPr>
          <p:spPr>
            <a:xfrm>
              <a:off x="0" y="0"/>
              <a:ext cx="1269475" cy="1440494"/>
            </a:xfrm>
            <a:custGeom>
              <a:avLst/>
              <a:gdLst/>
              <a:ahLst/>
              <a:cxnLst/>
              <a:rect l="l" t="t" r="r" b="b"/>
              <a:pathLst>
                <a:path w="1269475" h="1440494">
                  <a:moveTo>
                    <a:pt x="64248" y="0"/>
                  </a:moveTo>
                  <a:lnTo>
                    <a:pt x="1205227" y="0"/>
                  </a:lnTo>
                  <a:cubicBezTo>
                    <a:pt x="1240710" y="0"/>
                    <a:pt x="1269475" y="28765"/>
                    <a:pt x="1269475" y="64248"/>
                  </a:cubicBezTo>
                  <a:lnTo>
                    <a:pt x="1269475" y="1376247"/>
                  </a:lnTo>
                  <a:cubicBezTo>
                    <a:pt x="1269475" y="1411730"/>
                    <a:pt x="1240710" y="1440494"/>
                    <a:pt x="1205227" y="1440494"/>
                  </a:cubicBezTo>
                  <a:lnTo>
                    <a:pt x="64248" y="1440494"/>
                  </a:lnTo>
                  <a:cubicBezTo>
                    <a:pt x="47208" y="1440494"/>
                    <a:pt x="30867" y="1433725"/>
                    <a:pt x="18818" y="1421677"/>
                  </a:cubicBezTo>
                  <a:cubicBezTo>
                    <a:pt x="6769" y="1409628"/>
                    <a:pt x="0" y="1393286"/>
                    <a:pt x="0" y="1376247"/>
                  </a:cubicBezTo>
                  <a:lnTo>
                    <a:pt x="0" y="64248"/>
                  </a:lnTo>
                  <a:cubicBezTo>
                    <a:pt x="0" y="28765"/>
                    <a:pt x="28765" y="0"/>
                    <a:pt x="64248" y="0"/>
                  </a:cubicBezTo>
                  <a:close/>
                </a:path>
              </a:pathLst>
            </a:custGeom>
            <a:blipFill>
              <a:blip r:embed="rId2"/>
              <a:stretch>
                <a:fillRect t="-4483" b="-4483"/>
              </a:stretch>
            </a:blipFill>
          </p:spPr>
          <p:txBody>
            <a:bodyPr/>
            <a:lstStyle/>
            <a:p>
              <a:endParaRPr lang="en-US"/>
            </a:p>
          </p:txBody>
        </p:sp>
      </p:grpSp>
      <p:grpSp>
        <p:nvGrpSpPr>
          <p:cNvPr id="7" name="Group 7"/>
          <p:cNvGrpSpPr/>
          <p:nvPr/>
        </p:nvGrpSpPr>
        <p:grpSpPr>
          <a:xfrm>
            <a:off x="2736076" y="2951412"/>
            <a:ext cx="5696147" cy="5343165"/>
            <a:chOff x="0" y="0"/>
            <a:chExt cx="1500220" cy="1407253"/>
          </a:xfrm>
        </p:grpSpPr>
        <p:sp>
          <p:nvSpPr>
            <p:cNvPr id="8" name="Freeform 8"/>
            <p:cNvSpPr/>
            <p:nvPr/>
          </p:nvSpPr>
          <p:spPr>
            <a:xfrm>
              <a:off x="0" y="0"/>
              <a:ext cx="1500220" cy="1407253"/>
            </a:xfrm>
            <a:custGeom>
              <a:avLst/>
              <a:gdLst/>
              <a:ahLst/>
              <a:cxnLst/>
              <a:rect l="l" t="t" r="r" b="b"/>
              <a:pathLst>
                <a:path w="1500220" h="1407253">
                  <a:moveTo>
                    <a:pt x="57084" y="0"/>
                  </a:moveTo>
                  <a:lnTo>
                    <a:pt x="1443135" y="0"/>
                  </a:lnTo>
                  <a:cubicBezTo>
                    <a:pt x="1458275" y="0"/>
                    <a:pt x="1472795" y="6014"/>
                    <a:pt x="1483500" y="16720"/>
                  </a:cubicBezTo>
                  <a:cubicBezTo>
                    <a:pt x="1494206" y="27425"/>
                    <a:pt x="1500220" y="41945"/>
                    <a:pt x="1500220" y="57084"/>
                  </a:cubicBezTo>
                  <a:lnTo>
                    <a:pt x="1500220" y="1350169"/>
                  </a:lnTo>
                  <a:cubicBezTo>
                    <a:pt x="1500220" y="1365309"/>
                    <a:pt x="1494206" y="1379828"/>
                    <a:pt x="1483500" y="1390534"/>
                  </a:cubicBezTo>
                  <a:cubicBezTo>
                    <a:pt x="1472795" y="1401239"/>
                    <a:pt x="1458275" y="1407253"/>
                    <a:pt x="1443135" y="1407253"/>
                  </a:cubicBezTo>
                  <a:lnTo>
                    <a:pt x="57084" y="1407253"/>
                  </a:lnTo>
                  <a:cubicBezTo>
                    <a:pt x="41945" y="1407253"/>
                    <a:pt x="27425" y="1401239"/>
                    <a:pt x="16720" y="1390534"/>
                  </a:cubicBezTo>
                  <a:cubicBezTo>
                    <a:pt x="6014" y="1379828"/>
                    <a:pt x="0" y="1365309"/>
                    <a:pt x="0" y="1350169"/>
                  </a:cubicBezTo>
                  <a:lnTo>
                    <a:pt x="0" y="57084"/>
                  </a:lnTo>
                  <a:cubicBezTo>
                    <a:pt x="0" y="41945"/>
                    <a:pt x="6014" y="27425"/>
                    <a:pt x="16720" y="16720"/>
                  </a:cubicBezTo>
                  <a:cubicBezTo>
                    <a:pt x="27425" y="6014"/>
                    <a:pt x="41945" y="0"/>
                    <a:pt x="57084" y="0"/>
                  </a:cubicBezTo>
                  <a:close/>
                </a:path>
              </a:pathLst>
            </a:custGeom>
            <a:solidFill>
              <a:srgbClr val="059678"/>
            </a:solidFill>
          </p:spPr>
          <p:txBody>
            <a:bodyPr/>
            <a:lstStyle/>
            <a:p>
              <a:endParaRPr lang="en-US"/>
            </a:p>
          </p:txBody>
        </p:sp>
        <p:sp>
          <p:nvSpPr>
            <p:cNvPr id="9" name="TextBox 9"/>
            <p:cNvSpPr txBox="1"/>
            <p:nvPr/>
          </p:nvSpPr>
          <p:spPr>
            <a:xfrm>
              <a:off x="0" y="-28575"/>
              <a:ext cx="1500220" cy="1435828"/>
            </a:xfrm>
            <a:prstGeom prst="rect">
              <a:avLst/>
            </a:prstGeom>
          </p:spPr>
          <p:txBody>
            <a:bodyPr lIns="50800" tIns="50800" rIns="50800" bIns="50800" rtlCol="0" anchor="ctr"/>
            <a:lstStyle/>
            <a:p>
              <a:pPr marL="0" lvl="0" indent="0" algn="ctr">
                <a:lnSpc>
                  <a:spcPts val="2466"/>
                </a:lnSpc>
              </a:pPr>
              <a:endParaRPr/>
            </a:p>
          </p:txBody>
        </p:sp>
      </p:grpSp>
      <p:sp>
        <p:nvSpPr>
          <p:cNvPr id="10" name="TextBox 10"/>
          <p:cNvSpPr txBox="1"/>
          <p:nvPr/>
        </p:nvSpPr>
        <p:spPr>
          <a:xfrm>
            <a:off x="9596360" y="7250002"/>
            <a:ext cx="6686073" cy="692186"/>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Digital-first. Community-first. Designed for every South African who deserves affordable, reliable connectivity.</a:t>
            </a:r>
          </a:p>
        </p:txBody>
      </p:sp>
      <p:grpSp>
        <p:nvGrpSpPr>
          <p:cNvPr id="11" name="Group 11"/>
          <p:cNvGrpSpPr/>
          <p:nvPr/>
        </p:nvGrpSpPr>
        <p:grpSpPr>
          <a:xfrm>
            <a:off x="15539057" y="8282600"/>
            <a:ext cx="5497887" cy="549788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4" name="Freeform 14"/>
          <p:cNvSpPr/>
          <p:nvPr/>
        </p:nvSpPr>
        <p:spPr>
          <a:xfrm>
            <a:off x="16281985"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16" name="TextBox 16"/>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23 December, 2027</a:t>
            </a:r>
          </a:p>
        </p:txBody>
      </p:sp>
      <p:sp>
        <p:nvSpPr>
          <p:cNvPr id="17" name="TextBox 17"/>
          <p:cNvSpPr txBox="1"/>
          <p:nvPr/>
        </p:nvSpPr>
        <p:spPr>
          <a:xfrm>
            <a:off x="9596360" y="4682898"/>
            <a:ext cx="6686073" cy="1749461"/>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South Africa's first digital inclusion MVNO, built to bridge the connectivity gap. Touch Mobile delivers affordable data, voice and SMS with simple, transparent pricing — empowering communities through a fully digital, self-service platform.</a:t>
            </a:r>
          </a:p>
        </p:txBody>
      </p:sp>
      <p:sp>
        <p:nvSpPr>
          <p:cNvPr id="18" name="TextBox 18"/>
          <p:cNvSpPr txBox="1"/>
          <p:nvPr/>
        </p:nvSpPr>
        <p:spPr>
          <a:xfrm>
            <a:off x="9596360" y="2636265"/>
            <a:ext cx="7662940" cy="841927"/>
          </a:xfrm>
          <a:prstGeom prst="rect">
            <a:avLst/>
          </a:prstGeom>
        </p:spPr>
        <p:txBody>
          <a:bodyPr lIns="0" tIns="0" rIns="0" bIns="0" rtlCol="0" anchor="t">
            <a:spAutoFit/>
          </a:bodyPr>
          <a:lstStyle/>
          <a:p>
            <a:pPr marL="0" lvl="0" indent="0" algn="l">
              <a:lnSpc>
                <a:spcPts val="6884"/>
              </a:lnSpc>
              <a:spcBef>
                <a:spcPct val="0"/>
              </a:spcBef>
            </a:pPr>
            <a:r>
              <a:rPr lang="en-US" sz="4917" b="1">
                <a:solidFill>
                  <a:srgbClr val="000000"/>
                </a:solidFill>
                <a:latin typeface="Aileron Bold"/>
                <a:ea typeface="Aileron Bold"/>
                <a:cs typeface="Aileron Bold"/>
                <a:sym typeface="Aileron Bold"/>
              </a:rPr>
              <a:t>Introducing Touch Mobile</a:t>
            </a:r>
          </a:p>
        </p:txBody>
      </p:sp>
      <p:sp>
        <p:nvSpPr>
          <p:cNvPr id="19" name="TextBox 19"/>
          <p:cNvSpPr txBox="1"/>
          <p:nvPr/>
        </p:nvSpPr>
        <p:spPr>
          <a:xfrm>
            <a:off x="5029981" y="3516312"/>
            <a:ext cx="2696097" cy="639015"/>
          </a:xfrm>
          <a:prstGeom prst="rect">
            <a:avLst/>
          </a:prstGeom>
        </p:spPr>
        <p:txBody>
          <a:bodyPr lIns="0" tIns="0" rIns="0" bIns="0" rtlCol="0" anchor="t">
            <a:spAutoFit/>
          </a:bodyPr>
          <a:lstStyle/>
          <a:p>
            <a:pPr marL="0" lvl="0" indent="0" algn="l">
              <a:lnSpc>
                <a:spcPts val="2578"/>
              </a:lnSpc>
              <a:spcBef>
                <a:spcPct val="0"/>
              </a:spcBef>
            </a:pPr>
            <a:r>
              <a:rPr lang="en-US" sz="1841" b="1">
                <a:solidFill>
                  <a:srgbClr val="FFFFFF"/>
                </a:solidFill>
                <a:latin typeface="Aileron Bold"/>
                <a:ea typeface="Aileron Bold"/>
                <a:cs typeface="Aileron Bold"/>
                <a:sym typeface="Aileron Bold"/>
              </a:rPr>
              <a:t>Affordable data, voice &amp; SMS</a:t>
            </a:r>
          </a:p>
        </p:txBody>
      </p:sp>
      <p:sp>
        <p:nvSpPr>
          <p:cNvPr id="20" name="TextBox 20"/>
          <p:cNvSpPr txBox="1"/>
          <p:nvPr/>
        </p:nvSpPr>
        <p:spPr>
          <a:xfrm>
            <a:off x="3442221" y="3478212"/>
            <a:ext cx="1587760" cy="676518"/>
          </a:xfrm>
          <a:prstGeom prst="rect">
            <a:avLst/>
          </a:prstGeom>
        </p:spPr>
        <p:txBody>
          <a:bodyPr lIns="0" tIns="0" rIns="0" bIns="0" rtlCol="0" anchor="t">
            <a:spAutoFit/>
          </a:bodyPr>
          <a:lstStyle/>
          <a:p>
            <a:pPr marL="0" lvl="0" indent="0" algn="l">
              <a:lnSpc>
                <a:spcPts val="5587"/>
              </a:lnSpc>
              <a:spcBef>
                <a:spcPct val="0"/>
              </a:spcBef>
            </a:pPr>
            <a:r>
              <a:rPr lang="en-US" sz="3990" b="1">
                <a:solidFill>
                  <a:srgbClr val="FFFFFF"/>
                </a:solidFill>
                <a:latin typeface="Aileron Bold"/>
                <a:ea typeface="Aileron Bold"/>
                <a:cs typeface="Aileron Bold"/>
                <a:sym typeface="Aileron Bold"/>
              </a:rPr>
              <a:t>01</a:t>
            </a:r>
          </a:p>
        </p:txBody>
      </p:sp>
      <p:sp>
        <p:nvSpPr>
          <p:cNvPr id="21" name="TextBox 21"/>
          <p:cNvSpPr txBox="1"/>
          <p:nvPr/>
        </p:nvSpPr>
        <p:spPr>
          <a:xfrm>
            <a:off x="3442221" y="5078036"/>
            <a:ext cx="1587760" cy="676518"/>
          </a:xfrm>
          <a:prstGeom prst="rect">
            <a:avLst/>
          </a:prstGeom>
        </p:spPr>
        <p:txBody>
          <a:bodyPr lIns="0" tIns="0" rIns="0" bIns="0" rtlCol="0" anchor="t">
            <a:spAutoFit/>
          </a:bodyPr>
          <a:lstStyle/>
          <a:p>
            <a:pPr marL="0" lvl="0" indent="0" algn="l">
              <a:lnSpc>
                <a:spcPts val="5587"/>
              </a:lnSpc>
              <a:spcBef>
                <a:spcPct val="0"/>
              </a:spcBef>
            </a:pPr>
            <a:r>
              <a:rPr lang="en-US" sz="3990" b="1">
                <a:solidFill>
                  <a:srgbClr val="FFFFFF"/>
                </a:solidFill>
                <a:latin typeface="Aileron Bold"/>
                <a:ea typeface="Aileron Bold"/>
                <a:cs typeface="Aileron Bold"/>
                <a:sym typeface="Aileron Bold"/>
              </a:rPr>
              <a:t>02</a:t>
            </a:r>
          </a:p>
        </p:txBody>
      </p:sp>
      <p:sp>
        <p:nvSpPr>
          <p:cNvPr id="22" name="TextBox 22"/>
          <p:cNvSpPr txBox="1"/>
          <p:nvPr/>
        </p:nvSpPr>
        <p:spPr>
          <a:xfrm>
            <a:off x="5029981" y="5116136"/>
            <a:ext cx="2106062" cy="639015"/>
          </a:xfrm>
          <a:prstGeom prst="rect">
            <a:avLst/>
          </a:prstGeom>
        </p:spPr>
        <p:txBody>
          <a:bodyPr lIns="0" tIns="0" rIns="0" bIns="0" rtlCol="0" anchor="t">
            <a:spAutoFit/>
          </a:bodyPr>
          <a:lstStyle/>
          <a:p>
            <a:pPr marL="0" lvl="0" indent="0" algn="l">
              <a:lnSpc>
                <a:spcPts val="2578"/>
              </a:lnSpc>
              <a:spcBef>
                <a:spcPct val="0"/>
              </a:spcBef>
            </a:pPr>
            <a:r>
              <a:rPr lang="en-US" sz="1841" b="1">
                <a:solidFill>
                  <a:srgbClr val="FFFFFF"/>
                </a:solidFill>
                <a:latin typeface="Aileron Bold"/>
                <a:ea typeface="Aileron Bold"/>
                <a:cs typeface="Aileron Bold"/>
                <a:sym typeface="Aileron Bold"/>
              </a:rPr>
              <a:t>Digital onboarding &amp; self-service</a:t>
            </a:r>
          </a:p>
        </p:txBody>
      </p:sp>
      <p:sp>
        <p:nvSpPr>
          <p:cNvPr id="23" name="TextBox 23"/>
          <p:cNvSpPr txBox="1"/>
          <p:nvPr/>
        </p:nvSpPr>
        <p:spPr>
          <a:xfrm>
            <a:off x="5029981" y="6715961"/>
            <a:ext cx="2361744" cy="639015"/>
          </a:xfrm>
          <a:prstGeom prst="rect">
            <a:avLst/>
          </a:prstGeom>
        </p:spPr>
        <p:txBody>
          <a:bodyPr lIns="0" tIns="0" rIns="0" bIns="0" rtlCol="0" anchor="t">
            <a:spAutoFit/>
          </a:bodyPr>
          <a:lstStyle/>
          <a:p>
            <a:pPr marL="0" lvl="0" indent="0" algn="l">
              <a:lnSpc>
                <a:spcPts val="2578"/>
              </a:lnSpc>
              <a:spcBef>
                <a:spcPct val="0"/>
              </a:spcBef>
            </a:pPr>
            <a:r>
              <a:rPr lang="en-US" sz="1841" b="1">
                <a:solidFill>
                  <a:srgbClr val="FFFFFF"/>
                </a:solidFill>
                <a:latin typeface="Aileron Bold"/>
                <a:ea typeface="Aileron Bold"/>
                <a:cs typeface="Aileron Bold"/>
                <a:sym typeface="Aileron Bold"/>
              </a:rPr>
              <a:t>Community empowerment focus</a:t>
            </a:r>
          </a:p>
        </p:txBody>
      </p:sp>
      <p:sp>
        <p:nvSpPr>
          <p:cNvPr id="24" name="TextBox 24"/>
          <p:cNvSpPr txBox="1"/>
          <p:nvPr/>
        </p:nvSpPr>
        <p:spPr>
          <a:xfrm>
            <a:off x="3442221" y="6677861"/>
            <a:ext cx="1587760" cy="676518"/>
          </a:xfrm>
          <a:prstGeom prst="rect">
            <a:avLst/>
          </a:prstGeom>
        </p:spPr>
        <p:txBody>
          <a:bodyPr lIns="0" tIns="0" rIns="0" bIns="0" rtlCol="0" anchor="t">
            <a:spAutoFit/>
          </a:bodyPr>
          <a:lstStyle/>
          <a:p>
            <a:pPr marL="0" lvl="0" indent="0" algn="l">
              <a:lnSpc>
                <a:spcPts val="5587"/>
              </a:lnSpc>
              <a:spcBef>
                <a:spcPct val="0"/>
              </a:spcBef>
            </a:pPr>
            <a:r>
              <a:rPr lang="en-US" sz="3990" b="1">
                <a:solidFill>
                  <a:srgbClr val="FFFFFF"/>
                </a:solidFill>
                <a:latin typeface="Aileron Bold"/>
                <a:ea typeface="Aileron Bold"/>
                <a:cs typeface="Aileron Bold"/>
                <a:sym typeface="Aileron Bold"/>
              </a:rPr>
              <a:t>03</a:t>
            </a:r>
          </a:p>
        </p:txBody>
      </p:sp>
      <p:pic>
        <p:nvPicPr>
          <p:cNvPr id="25" name="Picture 24" descr="A logo for a mobile device&#10;&#10;AI-generated content may be incorrect.">
            <a:extLst>
              <a:ext uri="{FF2B5EF4-FFF2-40B4-BE49-F238E27FC236}">
                <a16:creationId xmlns:a16="http://schemas.microsoft.com/office/drawing/2014/main" id="{31DFF6A6-7DD9-6AE2-735D-D298DCC96B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700" y="219361"/>
            <a:ext cx="1504422" cy="11618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9455B"/>
        </a:solidFill>
        <a:effectLst/>
      </p:bgPr>
    </p:bg>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481060" y="4167620"/>
            <a:ext cx="4574589" cy="4111504"/>
            <a:chOff x="0" y="0"/>
            <a:chExt cx="1204830" cy="1082865"/>
          </a:xfrm>
        </p:grpSpPr>
        <p:sp>
          <p:nvSpPr>
            <p:cNvPr id="6" name="Freeform 6"/>
            <p:cNvSpPr/>
            <p:nvPr/>
          </p:nvSpPr>
          <p:spPr>
            <a:xfrm>
              <a:off x="0" y="0"/>
              <a:ext cx="1204830" cy="1082865"/>
            </a:xfrm>
            <a:custGeom>
              <a:avLst/>
              <a:gdLst/>
              <a:ahLst/>
              <a:cxnLst/>
              <a:rect l="l" t="t" r="r" b="b"/>
              <a:pathLst>
                <a:path w="1204830" h="1082865">
                  <a:moveTo>
                    <a:pt x="162468" y="0"/>
                  </a:moveTo>
                  <a:lnTo>
                    <a:pt x="1042362" y="0"/>
                  </a:lnTo>
                  <a:cubicBezTo>
                    <a:pt x="1085451" y="0"/>
                    <a:pt x="1126776" y="17117"/>
                    <a:pt x="1157244" y="47586"/>
                  </a:cubicBezTo>
                  <a:cubicBezTo>
                    <a:pt x="1187713" y="78054"/>
                    <a:pt x="1204830" y="119379"/>
                    <a:pt x="1204830" y="162468"/>
                  </a:cubicBezTo>
                  <a:lnTo>
                    <a:pt x="1204830" y="920397"/>
                  </a:lnTo>
                  <a:cubicBezTo>
                    <a:pt x="1204830" y="963486"/>
                    <a:pt x="1187713" y="1004811"/>
                    <a:pt x="1157244" y="1035279"/>
                  </a:cubicBezTo>
                  <a:cubicBezTo>
                    <a:pt x="1126776" y="1065748"/>
                    <a:pt x="1085451" y="1082865"/>
                    <a:pt x="1042362" y="1082865"/>
                  </a:cubicBezTo>
                  <a:lnTo>
                    <a:pt x="162468" y="1082865"/>
                  </a:lnTo>
                  <a:cubicBezTo>
                    <a:pt x="119379" y="1082865"/>
                    <a:pt x="78054" y="1065748"/>
                    <a:pt x="47586" y="1035279"/>
                  </a:cubicBezTo>
                  <a:cubicBezTo>
                    <a:pt x="17117" y="1004811"/>
                    <a:pt x="0" y="963486"/>
                    <a:pt x="0" y="920397"/>
                  </a:cubicBezTo>
                  <a:lnTo>
                    <a:pt x="0" y="162468"/>
                  </a:lnTo>
                  <a:cubicBezTo>
                    <a:pt x="0" y="119379"/>
                    <a:pt x="17117" y="78054"/>
                    <a:pt x="47586" y="47586"/>
                  </a:cubicBezTo>
                  <a:cubicBezTo>
                    <a:pt x="78054" y="17117"/>
                    <a:pt x="119379" y="0"/>
                    <a:pt x="162468" y="0"/>
                  </a:cubicBezTo>
                  <a:close/>
                </a:path>
              </a:pathLst>
            </a:custGeom>
            <a:ln w="19050" cap="rnd">
              <a:solidFill>
                <a:srgbClr val="059678"/>
              </a:solidFill>
              <a:prstDash val="solid"/>
              <a:round/>
            </a:ln>
          </p:spPr>
          <p:txBody>
            <a:bodyPr/>
            <a:lstStyle/>
            <a:p>
              <a:endParaRPr lang="en-US"/>
            </a:p>
          </p:txBody>
        </p:sp>
        <p:sp>
          <p:nvSpPr>
            <p:cNvPr id="7" name="TextBox 7"/>
            <p:cNvSpPr txBox="1"/>
            <p:nvPr/>
          </p:nvSpPr>
          <p:spPr>
            <a:xfrm>
              <a:off x="0" y="-28575"/>
              <a:ext cx="1204830" cy="1111440"/>
            </a:xfrm>
            <a:prstGeom prst="rect">
              <a:avLst/>
            </a:prstGeom>
          </p:spPr>
          <p:txBody>
            <a:bodyPr lIns="50800" tIns="50800" rIns="50800" bIns="50800" rtlCol="0" anchor="ctr"/>
            <a:lstStyle/>
            <a:p>
              <a:pPr marL="0" lvl="0" indent="0" algn="ctr">
                <a:lnSpc>
                  <a:spcPts val="2466"/>
                </a:lnSpc>
              </a:pPr>
              <a:endParaRPr/>
            </a:p>
          </p:txBody>
        </p:sp>
      </p:grpSp>
      <p:grpSp>
        <p:nvGrpSpPr>
          <p:cNvPr id="8" name="Group 8"/>
          <p:cNvGrpSpPr/>
          <p:nvPr/>
        </p:nvGrpSpPr>
        <p:grpSpPr>
          <a:xfrm>
            <a:off x="6856705" y="4167620"/>
            <a:ext cx="4574589" cy="4111504"/>
            <a:chOff x="0" y="0"/>
            <a:chExt cx="1204830" cy="1082865"/>
          </a:xfrm>
        </p:grpSpPr>
        <p:sp>
          <p:nvSpPr>
            <p:cNvPr id="9" name="Freeform 9"/>
            <p:cNvSpPr/>
            <p:nvPr/>
          </p:nvSpPr>
          <p:spPr>
            <a:xfrm>
              <a:off x="0" y="0"/>
              <a:ext cx="1204830" cy="1082865"/>
            </a:xfrm>
            <a:custGeom>
              <a:avLst/>
              <a:gdLst/>
              <a:ahLst/>
              <a:cxnLst/>
              <a:rect l="l" t="t" r="r" b="b"/>
              <a:pathLst>
                <a:path w="1204830" h="1082865">
                  <a:moveTo>
                    <a:pt x="162468" y="0"/>
                  </a:moveTo>
                  <a:lnTo>
                    <a:pt x="1042362" y="0"/>
                  </a:lnTo>
                  <a:cubicBezTo>
                    <a:pt x="1085451" y="0"/>
                    <a:pt x="1126776" y="17117"/>
                    <a:pt x="1157244" y="47586"/>
                  </a:cubicBezTo>
                  <a:cubicBezTo>
                    <a:pt x="1187713" y="78054"/>
                    <a:pt x="1204830" y="119379"/>
                    <a:pt x="1204830" y="162468"/>
                  </a:cubicBezTo>
                  <a:lnTo>
                    <a:pt x="1204830" y="920397"/>
                  </a:lnTo>
                  <a:cubicBezTo>
                    <a:pt x="1204830" y="963486"/>
                    <a:pt x="1187713" y="1004811"/>
                    <a:pt x="1157244" y="1035279"/>
                  </a:cubicBezTo>
                  <a:cubicBezTo>
                    <a:pt x="1126776" y="1065748"/>
                    <a:pt x="1085451" y="1082865"/>
                    <a:pt x="1042362" y="1082865"/>
                  </a:cubicBezTo>
                  <a:lnTo>
                    <a:pt x="162468" y="1082865"/>
                  </a:lnTo>
                  <a:cubicBezTo>
                    <a:pt x="119379" y="1082865"/>
                    <a:pt x="78054" y="1065748"/>
                    <a:pt x="47586" y="1035279"/>
                  </a:cubicBezTo>
                  <a:cubicBezTo>
                    <a:pt x="17117" y="1004811"/>
                    <a:pt x="0" y="963486"/>
                    <a:pt x="0" y="920397"/>
                  </a:cubicBezTo>
                  <a:lnTo>
                    <a:pt x="0" y="162468"/>
                  </a:lnTo>
                  <a:cubicBezTo>
                    <a:pt x="0" y="119379"/>
                    <a:pt x="17117" y="78054"/>
                    <a:pt x="47586" y="47586"/>
                  </a:cubicBezTo>
                  <a:cubicBezTo>
                    <a:pt x="78054" y="17117"/>
                    <a:pt x="119379" y="0"/>
                    <a:pt x="162468" y="0"/>
                  </a:cubicBezTo>
                  <a:close/>
                </a:path>
              </a:pathLst>
            </a:custGeom>
            <a:ln w="19050" cap="rnd">
              <a:solidFill>
                <a:srgbClr val="059678"/>
              </a:solidFill>
              <a:prstDash val="solid"/>
              <a:round/>
            </a:ln>
          </p:spPr>
          <p:txBody>
            <a:bodyPr/>
            <a:lstStyle/>
            <a:p>
              <a:endParaRPr lang="en-US"/>
            </a:p>
          </p:txBody>
        </p:sp>
        <p:sp>
          <p:nvSpPr>
            <p:cNvPr id="10" name="TextBox 10"/>
            <p:cNvSpPr txBox="1"/>
            <p:nvPr/>
          </p:nvSpPr>
          <p:spPr>
            <a:xfrm>
              <a:off x="0" y="-28575"/>
              <a:ext cx="1204830" cy="1111440"/>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12232351" y="4167620"/>
            <a:ext cx="4574589" cy="4111504"/>
            <a:chOff x="0" y="0"/>
            <a:chExt cx="1204830" cy="1082865"/>
          </a:xfrm>
        </p:grpSpPr>
        <p:sp>
          <p:nvSpPr>
            <p:cNvPr id="12" name="Freeform 12"/>
            <p:cNvSpPr/>
            <p:nvPr/>
          </p:nvSpPr>
          <p:spPr>
            <a:xfrm>
              <a:off x="0" y="0"/>
              <a:ext cx="1204830" cy="1082865"/>
            </a:xfrm>
            <a:custGeom>
              <a:avLst/>
              <a:gdLst/>
              <a:ahLst/>
              <a:cxnLst/>
              <a:rect l="l" t="t" r="r" b="b"/>
              <a:pathLst>
                <a:path w="1204830" h="1082865">
                  <a:moveTo>
                    <a:pt x="162468" y="0"/>
                  </a:moveTo>
                  <a:lnTo>
                    <a:pt x="1042362" y="0"/>
                  </a:lnTo>
                  <a:cubicBezTo>
                    <a:pt x="1085451" y="0"/>
                    <a:pt x="1126776" y="17117"/>
                    <a:pt x="1157244" y="47586"/>
                  </a:cubicBezTo>
                  <a:cubicBezTo>
                    <a:pt x="1187713" y="78054"/>
                    <a:pt x="1204830" y="119379"/>
                    <a:pt x="1204830" y="162468"/>
                  </a:cubicBezTo>
                  <a:lnTo>
                    <a:pt x="1204830" y="920397"/>
                  </a:lnTo>
                  <a:cubicBezTo>
                    <a:pt x="1204830" y="963486"/>
                    <a:pt x="1187713" y="1004811"/>
                    <a:pt x="1157244" y="1035279"/>
                  </a:cubicBezTo>
                  <a:cubicBezTo>
                    <a:pt x="1126776" y="1065748"/>
                    <a:pt x="1085451" y="1082865"/>
                    <a:pt x="1042362" y="1082865"/>
                  </a:cubicBezTo>
                  <a:lnTo>
                    <a:pt x="162468" y="1082865"/>
                  </a:lnTo>
                  <a:cubicBezTo>
                    <a:pt x="119379" y="1082865"/>
                    <a:pt x="78054" y="1065748"/>
                    <a:pt x="47586" y="1035279"/>
                  </a:cubicBezTo>
                  <a:cubicBezTo>
                    <a:pt x="17117" y="1004811"/>
                    <a:pt x="0" y="963486"/>
                    <a:pt x="0" y="920397"/>
                  </a:cubicBezTo>
                  <a:lnTo>
                    <a:pt x="0" y="162468"/>
                  </a:lnTo>
                  <a:cubicBezTo>
                    <a:pt x="0" y="119379"/>
                    <a:pt x="17117" y="78054"/>
                    <a:pt x="47586" y="47586"/>
                  </a:cubicBezTo>
                  <a:cubicBezTo>
                    <a:pt x="78054" y="17117"/>
                    <a:pt x="119379" y="0"/>
                    <a:pt x="162468" y="0"/>
                  </a:cubicBezTo>
                  <a:close/>
                </a:path>
              </a:pathLst>
            </a:custGeom>
            <a:ln w="19050" cap="rnd">
              <a:solidFill>
                <a:srgbClr val="059678"/>
              </a:solidFill>
              <a:prstDash val="solid"/>
              <a:round/>
            </a:ln>
          </p:spPr>
          <p:txBody>
            <a:bodyPr/>
            <a:lstStyle/>
            <a:p>
              <a:endParaRPr lang="en-US"/>
            </a:p>
          </p:txBody>
        </p:sp>
        <p:sp>
          <p:nvSpPr>
            <p:cNvPr id="13" name="TextBox 13"/>
            <p:cNvSpPr txBox="1"/>
            <p:nvPr/>
          </p:nvSpPr>
          <p:spPr>
            <a:xfrm>
              <a:off x="0" y="-28575"/>
              <a:ext cx="1204830" cy="1111440"/>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1801829" y="4407679"/>
            <a:ext cx="3933050" cy="1464488"/>
            <a:chOff x="0" y="0"/>
            <a:chExt cx="1091434" cy="406400"/>
          </a:xfrm>
        </p:grpSpPr>
        <p:sp>
          <p:nvSpPr>
            <p:cNvPr id="15" name="Freeform 15"/>
            <p:cNvSpPr/>
            <p:nvPr/>
          </p:nvSpPr>
          <p:spPr>
            <a:xfrm>
              <a:off x="0" y="0"/>
              <a:ext cx="1091434" cy="406400"/>
            </a:xfrm>
            <a:custGeom>
              <a:avLst/>
              <a:gdLst/>
              <a:ahLst/>
              <a:cxnLst/>
              <a:rect l="l" t="t" r="r" b="b"/>
              <a:pathLst>
                <a:path w="1091434" h="406400">
                  <a:moveTo>
                    <a:pt x="888234" y="0"/>
                  </a:moveTo>
                  <a:cubicBezTo>
                    <a:pt x="1000458" y="0"/>
                    <a:pt x="1091434" y="90976"/>
                    <a:pt x="1091434" y="203200"/>
                  </a:cubicBezTo>
                  <a:cubicBezTo>
                    <a:pt x="1091434" y="315424"/>
                    <a:pt x="1000458" y="406400"/>
                    <a:pt x="888234"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6" name="TextBox 16"/>
            <p:cNvSpPr txBox="1"/>
            <p:nvPr/>
          </p:nvSpPr>
          <p:spPr>
            <a:xfrm>
              <a:off x="0" y="-28575"/>
              <a:ext cx="1091434" cy="434975"/>
            </a:xfrm>
            <a:prstGeom prst="rect">
              <a:avLst/>
            </a:prstGeom>
          </p:spPr>
          <p:txBody>
            <a:bodyPr lIns="50800" tIns="50800" rIns="50800" bIns="50800" rtlCol="0" anchor="ctr"/>
            <a:lstStyle/>
            <a:p>
              <a:pPr marL="0" lvl="0" indent="0" algn="ctr">
                <a:lnSpc>
                  <a:spcPts val="2466"/>
                </a:lnSpc>
              </a:pPr>
              <a:endParaRPr/>
            </a:p>
          </p:txBody>
        </p:sp>
      </p:grpSp>
      <p:grpSp>
        <p:nvGrpSpPr>
          <p:cNvPr id="17" name="Group 17"/>
          <p:cNvGrpSpPr/>
          <p:nvPr/>
        </p:nvGrpSpPr>
        <p:grpSpPr>
          <a:xfrm>
            <a:off x="7177475" y="4407679"/>
            <a:ext cx="3933050" cy="1464488"/>
            <a:chOff x="0" y="0"/>
            <a:chExt cx="1091434" cy="406400"/>
          </a:xfrm>
        </p:grpSpPr>
        <p:sp>
          <p:nvSpPr>
            <p:cNvPr id="18" name="Freeform 18"/>
            <p:cNvSpPr/>
            <p:nvPr/>
          </p:nvSpPr>
          <p:spPr>
            <a:xfrm>
              <a:off x="0" y="0"/>
              <a:ext cx="1091434" cy="406400"/>
            </a:xfrm>
            <a:custGeom>
              <a:avLst/>
              <a:gdLst/>
              <a:ahLst/>
              <a:cxnLst/>
              <a:rect l="l" t="t" r="r" b="b"/>
              <a:pathLst>
                <a:path w="1091434" h="406400">
                  <a:moveTo>
                    <a:pt x="888234" y="0"/>
                  </a:moveTo>
                  <a:cubicBezTo>
                    <a:pt x="1000458" y="0"/>
                    <a:pt x="1091434" y="90976"/>
                    <a:pt x="1091434" y="203200"/>
                  </a:cubicBezTo>
                  <a:cubicBezTo>
                    <a:pt x="1091434" y="315424"/>
                    <a:pt x="1000458" y="406400"/>
                    <a:pt x="888234"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9" name="TextBox 19"/>
            <p:cNvSpPr txBox="1"/>
            <p:nvPr/>
          </p:nvSpPr>
          <p:spPr>
            <a:xfrm>
              <a:off x="0" y="-28575"/>
              <a:ext cx="1091434" cy="434975"/>
            </a:xfrm>
            <a:prstGeom prst="rect">
              <a:avLst/>
            </a:prstGeom>
          </p:spPr>
          <p:txBody>
            <a:bodyPr lIns="50800" tIns="50800" rIns="50800" bIns="50800" rtlCol="0" anchor="ctr"/>
            <a:lstStyle/>
            <a:p>
              <a:pPr marL="0" lvl="0" indent="0" algn="ctr">
                <a:lnSpc>
                  <a:spcPts val="2466"/>
                </a:lnSpc>
              </a:pPr>
              <a:endParaRPr/>
            </a:p>
          </p:txBody>
        </p:sp>
      </p:grpSp>
      <p:sp>
        <p:nvSpPr>
          <p:cNvPr id="20" name="TextBox 20"/>
          <p:cNvSpPr txBox="1"/>
          <p:nvPr/>
        </p:nvSpPr>
        <p:spPr>
          <a:xfrm>
            <a:off x="3522758" y="1939443"/>
            <a:ext cx="11242483" cy="1518399"/>
          </a:xfrm>
          <a:prstGeom prst="rect">
            <a:avLst/>
          </a:prstGeom>
        </p:spPr>
        <p:txBody>
          <a:bodyPr lIns="0" tIns="0" rIns="0" bIns="0" rtlCol="0" anchor="t">
            <a:spAutoFit/>
          </a:bodyPr>
          <a:lstStyle/>
          <a:p>
            <a:pPr marL="0" lvl="0" indent="0" algn="ctr">
              <a:lnSpc>
                <a:spcPts val="12383"/>
              </a:lnSpc>
              <a:spcBef>
                <a:spcPct val="0"/>
              </a:spcBef>
            </a:pPr>
            <a:r>
              <a:rPr lang="en-US" sz="8845" b="1">
                <a:solidFill>
                  <a:srgbClr val="FFFFFF"/>
                </a:solidFill>
                <a:latin typeface="Aileron Bold"/>
                <a:ea typeface="Aileron Bold"/>
                <a:cs typeface="Aileron Bold"/>
                <a:sym typeface="Aileron Bold"/>
              </a:rPr>
              <a:t>Our Product Portfolio</a:t>
            </a:r>
          </a:p>
        </p:txBody>
      </p:sp>
      <p:sp>
        <p:nvSpPr>
          <p:cNvPr id="21" name="TextBox 21"/>
          <p:cNvSpPr txBox="1"/>
          <p:nvPr/>
        </p:nvSpPr>
        <p:spPr>
          <a:xfrm>
            <a:off x="2154790" y="4616203"/>
            <a:ext cx="3227128" cy="487704"/>
          </a:xfrm>
          <a:prstGeom prst="rect">
            <a:avLst/>
          </a:prstGeom>
        </p:spPr>
        <p:txBody>
          <a:bodyPr lIns="0" tIns="0" rIns="0" bIns="0" rtlCol="0" anchor="t">
            <a:spAutoFit/>
          </a:bodyPr>
          <a:lstStyle/>
          <a:p>
            <a:pPr marL="0" lvl="0" indent="0" algn="ctr">
              <a:lnSpc>
                <a:spcPts val="3973"/>
              </a:lnSpc>
              <a:spcBef>
                <a:spcPct val="0"/>
              </a:spcBef>
            </a:pPr>
            <a:r>
              <a:rPr lang="en-US" sz="2837" b="1">
                <a:solidFill>
                  <a:srgbClr val="FFFFFF"/>
                </a:solidFill>
                <a:latin typeface="Aileron Bold"/>
                <a:ea typeface="Aileron Bold"/>
                <a:cs typeface="Aileron Bold"/>
                <a:sym typeface="Aileron Bold"/>
              </a:rPr>
              <a:t>Data Bundles</a:t>
            </a:r>
          </a:p>
        </p:txBody>
      </p:sp>
      <p:sp>
        <p:nvSpPr>
          <p:cNvPr id="22" name="TextBox 22"/>
          <p:cNvSpPr txBox="1"/>
          <p:nvPr/>
        </p:nvSpPr>
        <p:spPr>
          <a:xfrm>
            <a:off x="7530436" y="4616203"/>
            <a:ext cx="3227128" cy="487704"/>
          </a:xfrm>
          <a:prstGeom prst="rect">
            <a:avLst/>
          </a:prstGeom>
        </p:spPr>
        <p:txBody>
          <a:bodyPr lIns="0" tIns="0" rIns="0" bIns="0" rtlCol="0" anchor="t">
            <a:spAutoFit/>
          </a:bodyPr>
          <a:lstStyle/>
          <a:p>
            <a:pPr marL="0" lvl="0" indent="0" algn="ctr">
              <a:lnSpc>
                <a:spcPts val="3973"/>
              </a:lnSpc>
              <a:spcBef>
                <a:spcPct val="0"/>
              </a:spcBef>
            </a:pPr>
            <a:r>
              <a:rPr lang="en-US" sz="2837" b="1">
                <a:solidFill>
                  <a:srgbClr val="FFFFFF"/>
                </a:solidFill>
                <a:latin typeface="Aileron Bold"/>
                <a:ea typeface="Aileron Bold"/>
                <a:cs typeface="Aileron Bold"/>
                <a:sym typeface="Aileron Bold"/>
              </a:rPr>
              <a:t>Voice, SMS &amp; SIM</a:t>
            </a:r>
          </a:p>
        </p:txBody>
      </p:sp>
      <p:sp>
        <p:nvSpPr>
          <p:cNvPr id="23" name="TextBox 23"/>
          <p:cNvSpPr txBox="1"/>
          <p:nvPr/>
        </p:nvSpPr>
        <p:spPr>
          <a:xfrm>
            <a:off x="1028700" y="740074"/>
            <a:ext cx="2236617" cy="289594"/>
          </a:xfrm>
          <a:prstGeom prst="rect">
            <a:avLst/>
          </a:prstGeom>
        </p:spPr>
        <p:txBody>
          <a:bodyPr lIns="0" tIns="0" rIns="0" bIns="0" rtlCol="0" anchor="t">
            <a:spAutoFit/>
          </a:bodyPr>
          <a:lstStyle/>
          <a:p>
            <a:pPr marL="0" lvl="0" indent="0" algn="l">
              <a:lnSpc>
                <a:spcPts val="2413"/>
              </a:lnSpc>
              <a:spcBef>
                <a:spcPct val="0"/>
              </a:spcBef>
            </a:pPr>
            <a:r>
              <a:rPr lang="en-US" sz="1723" dirty="0">
                <a:solidFill>
                  <a:srgbClr val="FFFFFF"/>
                </a:solidFill>
                <a:latin typeface="Open Sans Light"/>
                <a:ea typeface="Open Sans Light"/>
                <a:cs typeface="Open Sans Light"/>
                <a:sym typeface="Open Sans Light"/>
              </a:rPr>
              <a:t>Touch Mobile</a:t>
            </a:r>
          </a:p>
        </p:txBody>
      </p:sp>
      <p:sp>
        <p:nvSpPr>
          <p:cNvPr id="24" name="TextBox 24"/>
          <p:cNvSpPr txBox="1"/>
          <p:nvPr/>
        </p:nvSpPr>
        <p:spPr>
          <a:xfrm>
            <a:off x="13894021" y="740074"/>
            <a:ext cx="3365279" cy="289594"/>
          </a:xfrm>
          <a:prstGeom prst="rect">
            <a:avLst/>
          </a:prstGeom>
        </p:spPr>
        <p:txBody>
          <a:bodyPr lIns="0" tIns="0" rIns="0" bIns="0" rtlCol="0" anchor="t">
            <a:spAutoFit/>
          </a:bodyPr>
          <a:lstStyle/>
          <a:p>
            <a:pPr marL="0" lvl="0" indent="0" algn="ctr">
              <a:lnSpc>
                <a:spcPts val="2413"/>
              </a:lnSpc>
              <a:spcBef>
                <a:spcPct val="0"/>
              </a:spcBef>
            </a:pPr>
            <a:r>
              <a:rPr lang="en-US" sz="1723">
                <a:solidFill>
                  <a:srgbClr val="FFFFFF"/>
                </a:solidFill>
                <a:latin typeface="Open Sans Light"/>
                <a:ea typeface="Open Sans Light"/>
                <a:cs typeface="Open Sans Light"/>
                <a:sym typeface="Open Sans Light"/>
              </a:rPr>
              <a:t>05</a:t>
            </a:r>
          </a:p>
        </p:txBody>
      </p:sp>
      <p:sp>
        <p:nvSpPr>
          <p:cNvPr id="25" name="TextBox 25"/>
          <p:cNvSpPr txBox="1"/>
          <p:nvPr/>
        </p:nvSpPr>
        <p:spPr>
          <a:xfrm>
            <a:off x="2110350" y="6277323"/>
            <a:ext cx="3316008" cy="1369939"/>
          </a:xfrm>
          <a:prstGeom prst="rect">
            <a:avLst/>
          </a:prstGeom>
        </p:spPr>
        <p:txBody>
          <a:bodyPr lIns="0" tIns="0" rIns="0" bIns="0" rtlCol="0" anchor="t">
            <a:spAutoFit/>
          </a:bodyPr>
          <a:lstStyle/>
          <a:p>
            <a:pPr marL="0" lvl="0" indent="0" algn="ctr">
              <a:lnSpc>
                <a:spcPts val="2191"/>
              </a:lnSpc>
              <a:spcBef>
                <a:spcPct val="0"/>
              </a:spcBef>
            </a:pPr>
            <a:r>
              <a:rPr lang="en-US" sz="1565">
                <a:solidFill>
                  <a:srgbClr val="FFFFFF"/>
                </a:solidFill>
                <a:latin typeface="Open Sans Light"/>
                <a:ea typeface="Open Sans Light"/>
                <a:cs typeface="Open Sans Light"/>
                <a:sym typeface="Open Sans Light"/>
              </a:rPr>
              <a:t>Flexible, affordable data packages designed for every budget. Daily, weekly, and monthly bundles with no hidden fees — keeping communities connected at the lowest cost.</a:t>
            </a:r>
          </a:p>
        </p:txBody>
      </p:sp>
      <p:sp>
        <p:nvSpPr>
          <p:cNvPr id="26" name="TextBox 26"/>
          <p:cNvSpPr txBox="1"/>
          <p:nvPr/>
        </p:nvSpPr>
        <p:spPr>
          <a:xfrm>
            <a:off x="7485996" y="6277323"/>
            <a:ext cx="3316008" cy="1369939"/>
          </a:xfrm>
          <a:prstGeom prst="rect">
            <a:avLst/>
          </a:prstGeom>
        </p:spPr>
        <p:txBody>
          <a:bodyPr lIns="0" tIns="0" rIns="0" bIns="0" rtlCol="0" anchor="t">
            <a:spAutoFit/>
          </a:bodyPr>
          <a:lstStyle/>
          <a:p>
            <a:pPr marL="0" lvl="0" indent="0" algn="ctr">
              <a:lnSpc>
                <a:spcPts val="2191"/>
              </a:lnSpc>
              <a:spcBef>
                <a:spcPct val="0"/>
              </a:spcBef>
            </a:pPr>
            <a:r>
              <a:rPr lang="en-US" sz="1565">
                <a:solidFill>
                  <a:srgbClr val="FFFFFF"/>
                </a:solidFill>
                <a:latin typeface="Open Sans Light"/>
                <a:ea typeface="Open Sans Light"/>
                <a:cs typeface="Open Sans Light"/>
                <a:sym typeface="Open Sans Light"/>
              </a:rPr>
              <a:t>Competitive voice and SMS plans with transparent pricing. Available on both eSIM and physical SIM, enabling seamless digital onboarding or traditional activation for all users.</a:t>
            </a:r>
          </a:p>
        </p:txBody>
      </p:sp>
      <p:grpSp>
        <p:nvGrpSpPr>
          <p:cNvPr id="27" name="Group 27"/>
          <p:cNvGrpSpPr/>
          <p:nvPr/>
        </p:nvGrpSpPr>
        <p:grpSpPr>
          <a:xfrm>
            <a:off x="12553121" y="4407679"/>
            <a:ext cx="3933050" cy="1464488"/>
            <a:chOff x="0" y="0"/>
            <a:chExt cx="1091434" cy="406400"/>
          </a:xfrm>
        </p:grpSpPr>
        <p:sp>
          <p:nvSpPr>
            <p:cNvPr id="28" name="Freeform 28"/>
            <p:cNvSpPr/>
            <p:nvPr/>
          </p:nvSpPr>
          <p:spPr>
            <a:xfrm>
              <a:off x="0" y="0"/>
              <a:ext cx="1091434" cy="406400"/>
            </a:xfrm>
            <a:custGeom>
              <a:avLst/>
              <a:gdLst/>
              <a:ahLst/>
              <a:cxnLst/>
              <a:rect l="l" t="t" r="r" b="b"/>
              <a:pathLst>
                <a:path w="1091434" h="406400">
                  <a:moveTo>
                    <a:pt x="888234" y="0"/>
                  </a:moveTo>
                  <a:cubicBezTo>
                    <a:pt x="1000458" y="0"/>
                    <a:pt x="1091434" y="90976"/>
                    <a:pt x="1091434" y="203200"/>
                  </a:cubicBezTo>
                  <a:cubicBezTo>
                    <a:pt x="1091434" y="315424"/>
                    <a:pt x="1000458" y="406400"/>
                    <a:pt x="888234"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29" name="TextBox 29"/>
            <p:cNvSpPr txBox="1"/>
            <p:nvPr/>
          </p:nvSpPr>
          <p:spPr>
            <a:xfrm>
              <a:off x="0" y="-28575"/>
              <a:ext cx="1091434" cy="434975"/>
            </a:xfrm>
            <a:prstGeom prst="rect">
              <a:avLst/>
            </a:prstGeom>
          </p:spPr>
          <p:txBody>
            <a:bodyPr lIns="50800" tIns="50800" rIns="50800" bIns="50800" rtlCol="0" anchor="ctr"/>
            <a:lstStyle/>
            <a:p>
              <a:pPr marL="0" lvl="0" indent="0" algn="ctr">
                <a:lnSpc>
                  <a:spcPts val="2466"/>
                </a:lnSpc>
              </a:pPr>
              <a:endParaRPr/>
            </a:p>
          </p:txBody>
        </p:sp>
      </p:grpSp>
      <p:sp>
        <p:nvSpPr>
          <p:cNvPr id="30" name="TextBox 30"/>
          <p:cNvSpPr txBox="1"/>
          <p:nvPr/>
        </p:nvSpPr>
        <p:spPr>
          <a:xfrm>
            <a:off x="12906082" y="4616203"/>
            <a:ext cx="3227128" cy="990341"/>
          </a:xfrm>
          <a:prstGeom prst="rect">
            <a:avLst/>
          </a:prstGeom>
        </p:spPr>
        <p:txBody>
          <a:bodyPr lIns="0" tIns="0" rIns="0" bIns="0" rtlCol="0" anchor="t">
            <a:spAutoFit/>
          </a:bodyPr>
          <a:lstStyle/>
          <a:p>
            <a:pPr marL="0" lvl="0" indent="0" algn="ctr">
              <a:lnSpc>
                <a:spcPts val="3973"/>
              </a:lnSpc>
              <a:spcBef>
                <a:spcPct val="0"/>
              </a:spcBef>
            </a:pPr>
            <a:r>
              <a:rPr lang="en-US" sz="2837" b="1">
                <a:solidFill>
                  <a:srgbClr val="FFFFFF"/>
                </a:solidFill>
                <a:latin typeface="Aileron Bold"/>
                <a:ea typeface="Aileron Bold"/>
                <a:cs typeface="Aileron Bold"/>
                <a:sym typeface="Aileron Bold"/>
              </a:rPr>
              <a:t>Value-Added Services</a:t>
            </a:r>
          </a:p>
        </p:txBody>
      </p:sp>
      <p:sp>
        <p:nvSpPr>
          <p:cNvPr id="31" name="TextBox 31"/>
          <p:cNvSpPr txBox="1"/>
          <p:nvPr/>
        </p:nvSpPr>
        <p:spPr>
          <a:xfrm>
            <a:off x="12861642" y="6277323"/>
            <a:ext cx="3316008" cy="1369939"/>
          </a:xfrm>
          <a:prstGeom prst="rect">
            <a:avLst/>
          </a:prstGeom>
        </p:spPr>
        <p:txBody>
          <a:bodyPr lIns="0" tIns="0" rIns="0" bIns="0" rtlCol="0" anchor="t">
            <a:spAutoFit/>
          </a:bodyPr>
          <a:lstStyle/>
          <a:p>
            <a:pPr marL="0" lvl="0" indent="0" algn="ctr">
              <a:lnSpc>
                <a:spcPts val="2191"/>
              </a:lnSpc>
              <a:spcBef>
                <a:spcPct val="0"/>
              </a:spcBef>
            </a:pPr>
            <a:r>
              <a:rPr lang="en-US" sz="1565">
                <a:solidFill>
                  <a:srgbClr val="FFFFFF"/>
                </a:solidFill>
                <a:latin typeface="Open Sans Light"/>
                <a:ea typeface="Open Sans Light"/>
                <a:cs typeface="Open Sans Light"/>
                <a:sym typeface="Open Sans Light"/>
              </a:rPr>
              <a:t>Airtime top-up, digital content access, and self-service tools via app and USSD. Empowering customers with easy account management and premium digital experiences.</a:t>
            </a:r>
          </a:p>
        </p:txBody>
      </p:sp>
      <p:grpSp>
        <p:nvGrpSpPr>
          <p:cNvPr id="32" name="Group 32"/>
          <p:cNvGrpSpPr/>
          <p:nvPr/>
        </p:nvGrpSpPr>
        <p:grpSpPr>
          <a:xfrm>
            <a:off x="-2396459" y="9203048"/>
            <a:ext cx="5497887" cy="5497887"/>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34" name="TextBox 34"/>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35" name="Freeform 35"/>
          <p:cNvSpPr/>
          <p:nvPr/>
        </p:nvSpPr>
        <p:spPr>
          <a:xfrm>
            <a:off x="-136173" y="8769643"/>
            <a:ext cx="977315" cy="977315"/>
          </a:xfrm>
          <a:custGeom>
            <a:avLst/>
            <a:gdLst/>
            <a:ahLst/>
            <a:cxnLst/>
            <a:rect l="l" t="t" r="r" b="b"/>
            <a:pathLst>
              <a:path w="977315" h="977315">
                <a:moveTo>
                  <a:pt x="0" y="0"/>
                </a:moveTo>
                <a:lnTo>
                  <a:pt x="977315" y="0"/>
                </a:lnTo>
                <a:lnTo>
                  <a:pt x="977315" y="977314"/>
                </a:lnTo>
                <a:lnTo>
                  <a:pt x="0" y="977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6" name="Picture 35" descr="A logo for a mobile device&#10;&#10;AI-generated content may be incorrect.">
            <a:extLst>
              <a:ext uri="{FF2B5EF4-FFF2-40B4-BE49-F238E27FC236}">
                <a16:creationId xmlns:a16="http://schemas.microsoft.com/office/drawing/2014/main" id="{9088C42C-875D-87B5-004F-D0036DBE97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516" y="177653"/>
            <a:ext cx="1504422" cy="11618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sp>
        <p:nvSpPr>
          <p:cNvPr id="5" name="TextBox 5"/>
          <p:cNvSpPr txBox="1"/>
          <p:nvPr/>
        </p:nvSpPr>
        <p:spPr>
          <a:xfrm>
            <a:off x="1481060" y="2477492"/>
            <a:ext cx="7662940" cy="1556181"/>
          </a:xfrm>
          <a:prstGeom prst="rect">
            <a:avLst/>
          </a:prstGeom>
        </p:spPr>
        <p:txBody>
          <a:bodyPr lIns="0" tIns="0" rIns="0" bIns="0" rtlCol="0" anchor="t">
            <a:spAutoFit/>
          </a:bodyPr>
          <a:lstStyle/>
          <a:p>
            <a:pPr marL="0" lvl="0" indent="0" algn="l">
              <a:lnSpc>
                <a:spcPts val="12648"/>
              </a:lnSpc>
              <a:spcBef>
                <a:spcPct val="0"/>
              </a:spcBef>
            </a:pPr>
            <a:r>
              <a:rPr lang="en-US" sz="9034" b="1">
                <a:solidFill>
                  <a:srgbClr val="000000"/>
                </a:solidFill>
                <a:latin typeface="Aileron Bold"/>
                <a:ea typeface="Aileron Bold"/>
                <a:cs typeface="Aileron Bold"/>
                <a:sym typeface="Aileron Bold"/>
              </a:rPr>
              <a:t>Our Brand</a:t>
            </a:r>
          </a:p>
        </p:txBody>
      </p:sp>
      <p:sp>
        <p:nvSpPr>
          <p:cNvPr id="6" name="TextBox 6"/>
          <p:cNvSpPr txBox="1"/>
          <p:nvPr/>
        </p:nvSpPr>
        <p:spPr>
          <a:xfrm>
            <a:off x="1481060" y="3709009"/>
            <a:ext cx="7662940" cy="1556181"/>
          </a:xfrm>
          <a:prstGeom prst="rect">
            <a:avLst/>
          </a:prstGeom>
        </p:spPr>
        <p:txBody>
          <a:bodyPr lIns="0" tIns="0" rIns="0" bIns="0" rtlCol="0" anchor="t">
            <a:spAutoFit/>
          </a:bodyPr>
          <a:lstStyle/>
          <a:p>
            <a:pPr marL="0" lvl="0" indent="0" algn="l">
              <a:lnSpc>
                <a:spcPts val="12648"/>
              </a:lnSpc>
              <a:spcBef>
                <a:spcPct val="0"/>
              </a:spcBef>
            </a:pPr>
            <a:r>
              <a:rPr lang="en-US" sz="9034" b="1">
                <a:solidFill>
                  <a:srgbClr val="000000"/>
                </a:solidFill>
                <a:latin typeface="Aileron Bold"/>
                <a:ea typeface="Aileron Bold"/>
                <a:cs typeface="Aileron Bold"/>
                <a:sym typeface="Aileron Bold"/>
              </a:rPr>
              <a:t>in Action</a:t>
            </a:r>
          </a:p>
        </p:txBody>
      </p:sp>
      <p:grpSp>
        <p:nvGrpSpPr>
          <p:cNvPr id="7" name="Group 7"/>
          <p:cNvGrpSpPr/>
          <p:nvPr/>
        </p:nvGrpSpPr>
        <p:grpSpPr>
          <a:xfrm>
            <a:off x="8391322" y="1733602"/>
            <a:ext cx="4771551" cy="5584266"/>
            <a:chOff x="0" y="0"/>
            <a:chExt cx="739238" cy="865149"/>
          </a:xfrm>
        </p:grpSpPr>
        <p:sp>
          <p:nvSpPr>
            <p:cNvPr id="8" name="Freeform 8"/>
            <p:cNvSpPr/>
            <p:nvPr/>
          </p:nvSpPr>
          <p:spPr>
            <a:xfrm>
              <a:off x="0" y="0"/>
              <a:ext cx="739238" cy="865149"/>
            </a:xfrm>
            <a:custGeom>
              <a:avLst/>
              <a:gdLst/>
              <a:ahLst/>
              <a:cxnLst/>
              <a:rect l="l" t="t" r="r" b="b"/>
              <a:pathLst>
                <a:path w="739238" h="865149">
                  <a:moveTo>
                    <a:pt x="110331" y="0"/>
                  </a:moveTo>
                  <a:lnTo>
                    <a:pt x="628907" y="0"/>
                  </a:lnTo>
                  <a:cubicBezTo>
                    <a:pt x="689841" y="0"/>
                    <a:pt x="739238" y="49397"/>
                    <a:pt x="739238" y="110331"/>
                  </a:cubicBezTo>
                  <a:lnTo>
                    <a:pt x="739238" y="754818"/>
                  </a:lnTo>
                  <a:cubicBezTo>
                    <a:pt x="739238" y="815752"/>
                    <a:pt x="689841" y="865149"/>
                    <a:pt x="628907" y="865149"/>
                  </a:cubicBezTo>
                  <a:lnTo>
                    <a:pt x="110331" y="865149"/>
                  </a:lnTo>
                  <a:cubicBezTo>
                    <a:pt x="81069" y="865149"/>
                    <a:pt x="53006" y="853525"/>
                    <a:pt x="32315" y="832834"/>
                  </a:cubicBezTo>
                  <a:cubicBezTo>
                    <a:pt x="11624" y="812143"/>
                    <a:pt x="0" y="784079"/>
                    <a:pt x="0" y="754818"/>
                  </a:cubicBezTo>
                  <a:lnTo>
                    <a:pt x="0" y="110331"/>
                  </a:lnTo>
                  <a:cubicBezTo>
                    <a:pt x="0" y="49397"/>
                    <a:pt x="49397" y="0"/>
                    <a:pt x="110331" y="0"/>
                  </a:cubicBezTo>
                  <a:close/>
                </a:path>
              </a:pathLst>
            </a:custGeom>
            <a:blipFill>
              <a:blip r:embed="rId2"/>
              <a:stretch>
                <a:fillRect t="-2826" b="-2826"/>
              </a:stretch>
            </a:blipFill>
          </p:spPr>
          <p:txBody>
            <a:bodyPr/>
            <a:lstStyle/>
            <a:p>
              <a:endParaRPr lang="en-US"/>
            </a:p>
          </p:txBody>
        </p:sp>
      </p:grpSp>
      <p:grpSp>
        <p:nvGrpSpPr>
          <p:cNvPr id="9" name="Group 9"/>
          <p:cNvGrpSpPr/>
          <p:nvPr/>
        </p:nvGrpSpPr>
        <p:grpSpPr>
          <a:xfrm>
            <a:off x="13516449" y="3525861"/>
            <a:ext cx="5310582" cy="7584014"/>
            <a:chOff x="0" y="0"/>
            <a:chExt cx="739238" cy="1055702"/>
          </a:xfrm>
        </p:grpSpPr>
        <p:sp>
          <p:nvSpPr>
            <p:cNvPr id="10" name="Freeform 10"/>
            <p:cNvSpPr/>
            <p:nvPr/>
          </p:nvSpPr>
          <p:spPr>
            <a:xfrm>
              <a:off x="0" y="0"/>
              <a:ext cx="739238" cy="1055702"/>
            </a:xfrm>
            <a:custGeom>
              <a:avLst/>
              <a:gdLst/>
              <a:ahLst/>
              <a:cxnLst/>
              <a:rect l="l" t="t" r="r" b="b"/>
              <a:pathLst>
                <a:path w="739238" h="1055702">
                  <a:moveTo>
                    <a:pt x="99132" y="0"/>
                  </a:moveTo>
                  <a:lnTo>
                    <a:pt x="640106" y="0"/>
                  </a:lnTo>
                  <a:cubicBezTo>
                    <a:pt x="694855" y="0"/>
                    <a:pt x="739238" y="44383"/>
                    <a:pt x="739238" y="99132"/>
                  </a:cubicBezTo>
                  <a:lnTo>
                    <a:pt x="739238" y="956570"/>
                  </a:lnTo>
                  <a:cubicBezTo>
                    <a:pt x="739238" y="1011319"/>
                    <a:pt x="694855" y="1055702"/>
                    <a:pt x="640106" y="1055702"/>
                  </a:cubicBezTo>
                  <a:lnTo>
                    <a:pt x="99132" y="1055702"/>
                  </a:lnTo>
                  <a:cubicBezTo>
                    <a:pt x="44383" y="1055702"/>
                    <a:pt x="0" y="1011319"/>
                    <a:pt x="0" y="956570"/>
                  </a:cubicBezTo>
                  <a:lnTo>
                    <a:pt x="0" y="99132"/>
                  </a:lnTo>
                  <a:cubicBezTo>
                    <a:pt x="0" y="44383"/>
                    <a:pt x="44383" y="0"/>
                    <a:pt x="99132" y="0"/>
                  </a:cubicBezTo>
                  <a:close/>
                </a:path>
              </a:pathLst>
            </a:custGeom>
            <a:blipFill>
              <a:blip r:embed="rId3"/>
              <a:stretch>
                <a:fillRect t="-1965" b="-1965"/>
              </a:stretch>
            </a:blipFill>
          </p:spPr>
          <p:txBody>
            <a:bodyPr/>
            <a:lstStyle/>
            <a:p>
              <a:endParaRPr lang="en-US"/>
            </a:p>
          </p:txBody>
        </p:sp>
      </p:grpSp>
      <p:grpSp>
        <p:nvGrpSpPr>
          <p:cNvPr id="11" name="Group 11"/>
          <p:cNvGrpSpPr/>
          <p:nvPr/>
        </p:nvGrpSpPr>
        <p:grpSpPr>
          <a:xfrm>
            <a:off x="10767506" y="8282600"/>
            <a:ext cx="5497887" cy="549788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4" name="Freeform 14"/>
          <p:cNvSpPr/>
          <p:nvPr/>
        </p:nvSpPr>
        <p:spPr>
          <a:xfrm>
            <a:off x="11510434"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TextBox 15"/>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16" name="TextBox 16"/>
          <p:cNvSpPr txBox="1"/>
          <p:nvPr/>
        </p:nvSpPr>
        <p:spPr>
          <a:xfrm>
            <a:off x="1481060" y="5841368"/>
            <a:ext cx="5727105" cy="3159161"/>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"Connecting. Engaging. Empowering."</a:t>
            </a:r>
          </a:p>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"Touch Mobile changed how I stay connected with my community." — Lerato, Soweto</a:t>
            </a:r>
          </a:p>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"Affordable data that finally works for us." — Sipho, Eastern Cape</a:t>
            </a:r>
          </a:p>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Diverse South Africans trust Touch Mobile for reliable, affordable connectivity that uplifts communities and bridges the digital divide every day.</a:t>
            </a:r>
          </a:p>
        </p:txBody>
      </p:sp>
      <p:sp>
        <p:nvSpPr>
          <p:cNvPr id="17" name="TextBox 17"/>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23 December, 2027</a:t>
            </a:r>
          </a:p>
        </p:txBody>
      </p:sp>
      <p:pic>
        <p:nvPicPr>
          <p:cNvPr id="19" name="Picture 18" descr="A logo for a mobile device&#10;&#10;AI-generated content may be incorrect.">
            <a:extLst>
              <a:ext uri="{FF2B5EF4-FFF2-40B4-BE49-F238E27FC236}">
                <a16:creationId xmlns:a16="http://schemas.microsoft.com/office/drawing/2014/main" id="{6224FBB2-B8FF-9E1E-3CA9-FA411E44B9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700" y="295618"/>
            <a:ext cx="1504422" cy="11618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sp>
        <p:nvSpPr>
          <p:cNvPr id="5" name="TextBox 5"/>
          <p:cNvSpPr txBox="1"/>
          <p:nvPr/>
        </p:nvSpPr>
        <p:spPr>
          <a:xfrm>
            <a:off x="9807708" y="6337852"/>
            <a:ext cx="6686073" cy="1990511"/>
          </a:xfrm>
          <a:prstGeom prst="rect">
            <a:avLst/>
          </a:prstGeom>
        </p:spPr>
        <p:txBody>
          <a:bodyPr lIns="0" tIns="0" rIns="0" bIns="0" rtlCol="0" anchor="t">
            <a:spAutoFit/>
          </a:bodyPr>
          <a:lstStyle/>
          <a:p>
            <a:pPr marL="0" lvl="0" indent="0" algn="l">
              <a:lnSpc>
                <a:spcPts val="2636"/>
              </a:lnSpc>
              <a:spcBef>
                <a:spcPct val="0"/>
              </a:spcBef>
            </a:pPr>
            <a:r>
              <a:rPr lang="en-US" sz="1883">
                <a:solidFill>
                  <a:srgbClr val="000000"/>
                </a:solidFill>
                <a:latin typeface="Open Sans Light"/>
                <a:ea typeface="Open Sans Light"/>
                <a:cs typeface="Open Sans Light"/>
                <a:sym typeface="Open Sans Light"/>
              </a:rPr>
              <a:t>Touch Mobile is built on a secure, scalable, and future-ready digital infrastructure. Strategic MNO partnerships ensure nationwide coverage, while our modern billing platform and cloud-based systems enable seamless service delivery. Our self-service app and USSD interface guarantee accessibility for every South African, regardless of device or connectivity level.</a:t>
            </a:r>
          </a:p>
        </p:txBody>
      </p:sp>
      <p:grpSp>
        <p:nvGrpSpPr>
          <p:cNvPr id="6" name="Group 6"/>
          <p:cNvGrpSpPr/>
          <p:nvPr/>
        </p:nvGrpSpPr>
        <p:grpSpPr>
          <a:xfrm>
            <a:off x="-1058020" y="5350427"/>
            <a:ext cx="9948273" cy="5681117"/>
            <a:chOff x="0" y="0"/>
            <a:chExt cx="1541248" cy="880154"/>
          </a:xfrm>
        </p:grpSpPr>
        <p:sp>
          <p:nvSpPr>
            <p:cNvPr id="7" name="Freeform 7"/>
            <p:cNvSpPr/>
            <p:nvPr/>
          </p:nvSpPr>
          <p:spPr>
            <a:xfrm>
              <a:off x="0" y="0"/>
              <a:ext cx="1541248" cy="880154"/>
            </a:xfrm>
            <a:custGeom>
              <a:avLst/>
              <a:gdLst/>
              <a:ahLst/>
              <a:cxnLst/>
              <a:rect l="l" t="t" r="r" b="b"/>
              <a:pathLst>
                <a:path w="1541248" h="880154">
                  <a:moveTo>
                    <a:pt x="52919" y="0"/>
                  </a:moveTo>
                  <a:lnTo>
                    <a:pt x="1488329" y="0"/>
                  </a:lnTo>
                  <a:cubicBezTo>
                    <a:pt x="1517555" y="0"/>
                    <a:pt x="1541248" y="23693"/>
                    <a:pt x="1541248" y="52919"/>
                  </a:cubicBezTo>
                  <a:lnTo>
                    <a:pt x="1541248" y="827235"/>
                  </a:lnTo>
                  <a:cubicBezTo>
                    <a:pt x="1541248" y="841270"/>
                    <a:pt x="1535672" y="854730"/>
                    <a:pt x="1525748" y="864654"/>
                  </a:cubicBezTo>
                  <a:cubicBezTo>
                    <a:pt x="1515824" y="874578"/>
                    <a:pt x="1502364" y="880154"/>
                    <a:pt x="1488329" y="880154"/>
                  </a:cubicBezTo>
                  <a:lnTo>
                    <a:pt x="52919" y="880154"/>
                  </a:lnTo>
                  <a:cubicBezTo>
                    <a:pt x="23693" y="880154"/>
                    <a:pt x="0" y="856461"/>
                    <a:pt x="0" y="827235"/>
                  </a:cubicBezTo>
                  <a:lnTo>
                    <a:pt x="0" y="52919"/>
                  </a:lnTo>
                  <a:cubicBezTo>
                    <a:pt x="0" y="23693"/>
                    <a:pt x="23693" y="0"/>
                    <a:pt x="52919" y="0"/>
                  </a:cubicBezTo>
                  <a:close/>
                </a:path>
              </a:pathLst>
            </a:custGeom>
            <a:blipFill>
              <a:blip r:embed="rId2"/>
              <a:stretch>
                <a:fillRect l="-93" r="-93"/>
              </a:stretch>
            </a:blipFill>
          </p:spPr>
          <p:txBody>
            <a:bodyPr/>
            <a:lstStyle/>
            <a:p>
              <a:endParaRPr lang="en-US"/>
            </a:p>
          </p:txBody>
        </p:sp>
      </p:grpSp>
      <p:grpSp>
        <p:nvGrpSpPr>
          <p:cNvPr id="8" name="Group 8"/>
          <p:cNvGrpSpPr/>
          <p:nvPr/>
        </p:nvGrpSpPr>
        <p:grpSpPr>
          <a:xfrm>
            <a:off x="9807708" y="4651626"/>
            <a:ext cx="6686073" cy="988358"/>
            <a:chOff x="0" y="0"/>
            <a:chExt cx="2749226" cy="406400"/>
          </a:xfrm>
        </p:grpSpPr>
        <p:sp>
          <p:nvSpPr>
            <p:cNvPr id="9" name="Freeform 9"/>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0" name="TextBox 10"/>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9807708" y="3456389"/>
            <a:ext cx="6686073" cy="988358"/>
            <a:chOff x="0" y="0"/>
            <a:chExt cx="2749226" cy="406400"/>
          </a:xfrm>
        </p:grpSpPr>
        <p:sp>
          <p:nvSpPr>
            <p:cNvPr id="12" name="Freeform 12"/>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3" name="TextBox 13"/>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9807708" y="2261152"/>
            <a:ext cx="6686073" cy="988358"/>
            <a:chOff x="0" y="0"/>
            <a:chExt cx="2749226" cy="406400"/>
          </a:xfrm>
        </p:grpSpPr>
        <p:sp>
          <p:nvSpPr>
            <p:cNvPr id="15" name="Freeform 15"/>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6" name="TextBox 16"/>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7" name="Group 17"/>
          <p:cNvGrpSpPr/>
          <p:nvPr/>
        </p:nvGrpSpPr>
        <p:grpSpPr>
          <a:xfrm>
            <a:off x="4430342" y="8282600"/>
            <a:ext cx="5497887" cy="549788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9" name="TextBox 19"/>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20" name="Freeform 20"/>
          <p:cNvSpPr/>
          <p:nvPr/>
        </p:nvSpPr>
        <p:spPr>
          <a:xfrm>
            <a:off x="5173270"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Freeform 21"/>
          <p:cNvSpPr/>
          <p:nvPr/>
        </p:nvSpPr>
        <p:spPr>
          <a:xfrm>
            <a:off x="10310416" y="2587270"/>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Freeform 22"/>
          <p:cNvSpPr/>
          <p:nvPr/>
        </p:nvSpPr>
        <p:spPr>
          <a:xfrm>
            <a:off x="10310416" y="3782507"/>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TextBox 23"/>
          <p:cNvSpPr txBox="1"/>
          <p:nvPr/>
        </p:nvSpPr>
        <p:spPr>
          <a:xfrm>
            <a:off x="1028700" y="730549"/>
            <a:ext cx="2236617" cy="281709"/>
          </a:xfrm>
          <a:prstGeom prst="rect">
            <a:avLst/>
          </a:prstGeom>
        </p:spPr>
        <p:txBody>
          <a:bodyPr lIns="0" tIns="0" rIns="0" bIns="0" rtlCol="0" anchor="t">
            <a:spAutoFit/>
          </a:bodyPr>
          <a:lstStyle/>
          <a:p>
            <a:pPr marL="0" lvl="0" indent="0" algn="l">
              <a:lnSpc>
                <a:spcPts val="2322"/>
              </a:lnSpc>
              <a:spcBef>
                <a:spcPct val="0"/>
              </a:spcBef>
            </a:pPr>
            <a:r>
              <a:rPr lang="en-US" sz="1659" dirty="0">
                <a:solidFill>
                  <a:srgbClr val="000000"/>
                </a:solidFill>
                <a:latin typeface="Open Sans Light"/>
                <a:ea typeface="Open Sans Light"/>
                <a:cs typeface="Open Sans Light"/>
                <a:sym typeface="Open Sans Light"/>
              </a:rPr>
              <a:t>Touch Mobile</a:t>
            </a:r>
          </a:p>
        </p:txBody>
      </p:sp>
      <p:sp>
        <p:nvSpPr>
          <p:cNvPr id="24" name="TextBox 24"/>
          <p:cNvSpPr txBox="1"/>
          <p:nvPr/>
        </p:nvSpPr>
        <p:spPr>
          <a:xfrm>
            <a:off x="13894021" y="730549"/>
            <a:ext cx="3365279" cy="281709"/>
          </a:xfrm>
          <a:prstGeom prst="rect">
            <a:avLst/>
          </a:prstGeom>
        </p:spPr>
        <p:txBody>
          <a:bodyPr lIns="0" tIns="0" rIns="0" bIns="0" rtlCol="0" anchor="t">
            <a:spAutoFit/>
          </a:bodyPr>
          <a:lstStyle/>
          <a:p>
            <a:pPr marL="0" lvl="0" indent="0" algn="ctr">
              <a:lnSpc>
                <a:spcPts val="2322"/>
              </a:lnSpc>
              <a:spcBef>
                <a:spcPct val="0"/>
              </a:spcBef>
            </a:pPr>
            <a:r>
              <a:rPr lang="en-US" sz="1659">
                <a:solidFill>
                  <a:srgbClr val="FFFFFF"/>
                </a:solidFill>
                <a:latin typeface="Open Sans Light"/>
                <a:ea typeface="Open Sans Light"/>
                <a:cs typeface="Open Sans Light"/>
                <a:sym typeface="Open Sans Light"/>
              </a:rPr>
              <a:t>23 December, 2027</a:t>
            </a:r>
          </a:p>
        </p:txBody>
      </p:sp>
      <p:sp>
        <p:nvSpPr>
          <p:cNvPr id="25" name="TextBox 25"/>
          <p:cNvSpPr txBox="1"/>
          <p:nvPr/>
        </p:nvSpPr>
        <p:spPr>
          <a:xfrm>
            <a:off x="1481060" y="1734215"/>
            <a:ext cx="5698225" cy="1353066"/>
          </a:xfrm>
          <a:prstGeom prst="rect">
            <a:avLst/>
          </a:prstGeom>
        </p:spPr>
        <p:txBody>
          <a:bodyPr lIns="0" tIns="0" rIns="0" bIns="0" rtlCol="0" anchor="t">
            <a:spAutoFit/>
          </a:bodyPr>
          <a:lstStyle/>
          <a:p>
            <a:pPr marL="0" lvl="0" indent="0" algn="l">
              <a:lnSpc>
                <a:spcPts val="11044"/>
              </a:lnSpc>
              <a:spcBef>
                <a:spcPct val="0"/>
              </a:spcBef>
            </a:pPr>
            <a:r>
              <a:rPr lang="en-US" sz="7889" b="1">
                <a:solidFill>
                  <a:srgbClr val="000000"/>
                </a:solidFill>
                <a:latin typeface="Aileron Bold"/>
                <a:ea typeface="Aileron Bold"/>
                <a:cs typeface="Aileron Bold"/>
                <a:sym typeface="Aileron Bold"/>
              </a:rPr>
              <a:t>Technology</a:t>
            </a:r>
          </a:p>
        </p:txBody>
      </p:sp>
      <p:sp>
        <p:nvSpPr>
          <p:cNvPr id="26" name="TextBox 26"/>
          <p:cNvSpPr txBox="1"/>
          <p:nvPr/>
        </p:nvSpPr>
        <p:spPr>
          <a:xfrm>
            <a:off x="1481060" y="2965732"/>
            <a:ext cx="5698225" cy="1353066"/>
          </a:xfrm>
          <a:prstGeom prst="rect">
            <a:avLst/>
          </a:prstGeom>
        </p:spPr>
        <p:txBody>
          <a:bodyPr lIns="0" tIns="0" rIns="0" bIns="0" rtlCol="0" anchor="t">
            <a:spAutoFit/>
          </a:bodyPr>
          <a:lstStyle/>
          <a:p>
            <a:pPr marL="0" lvl="0" indent="0" algn="l">
              <a:lnSpc>
                <a:spcPts val="11044"/>
              </a:lnSpc>
              <a:spcBef>
                <a:spcPct val="0"/>
              </a:spcBef>
            </a:pPr>
            <a:r>
              <a:rPr lang="en-US" sz="7889" b="1">
                <a:solidFill>
                  <a:srgbClr val="000000"/>
                </a:solidFill>
                <a:latin typeface="Aileron Bold"/>
                <a:ea typeface="Aileron Bold"/>
                <a:cs typeface="Aileron Bold"/>
                <a:sym typeface="Aileron Bold"/>
              </a:rPr>
              <a:t>&amp; Platform</a:t>
            </a:r>
          </a:p>
        </p:txBody>
      </p:sp>
      <p:sp>
        <p:nvSpPr>
          <p:cNvPr id="27" name="TextBox 27"/>
          <p:cNvSpPr txBox="1"/>
          <p:nvPr/>
        </p:nvSpPr>
        <p:spPr>
          <a:xfrm>
            <a:off x="10930402" y="4882928"/>
            <a:ext cx="5563379" cy="422376"/>
          </a:xfrm>
          <a:prstGeom prst="rect">
            <a:avLst/>
          </a:prstGeom>
        </p:spPr>
        <p:txBody>
          <a:bodyPr lIns="0" tIns="0" rIns="0" bIns="0" rtlCol="0" anchor="t">
            <a:spAutoFit/>
          </a:bodyPr>
          <a:lstStyle/>
          <a:p>
            <a:pPr marL="0" lvl="0" indent="0" algn="l">
              <a:lnSpc>
                <a:spcPts val="3494"/>
              </a:lnSpc>
              <a:spcBef>
                <a:spcPct val="0"/>
              </a:spcBef>
            </a:pPr>
            <a:r>
              <a:rPr lang="en-US" sz="2496" b="1">
                <a:solidFill>
                  <a:srgbClr val="FFFFFF"/>
                </a:solidFill>
                <a:latin typeface="Aileron Bold"/>
                <a:ea typeface="Aileron Bold"/>
                <a:cs typeface="Aileron Bold"/>
                <a:sym typeface="Aileron Bold"/>
              </a:rPr>
              <a:t>Self-Service App &amp; USSD Access</a:t>
            </a:r>
          </a:p>
        </p:txBody>
      </p:sp>
      <p:sp>
        <p:nvSpPr>
          <p:cNvPr id="28" name="TextBox 28"/>
          <p:cNvSpPr txBox="1"/>
          <p:nvPr/>
        </p:nvSpPr>
        <p:spPr>
          <a:xfrm>
            <a:off x="10930402" y="3687691"/>
            <a:ext cx="5563379" cy="422376"/>
          </a:xfrm>
          <a:prstGeom prst="rect">
            <a:avLst/>
          </a:prstGeom>
        </p:spPr>
        <p:txBody>
          <a:bodyPr lIns="0" tIns="0" rIns="0" bIns="0" rtlCol="0" anchor="t">
            <a:spAutoFit/>
          </a:bodyPr>
          <a:lstStyle/>
          <a:p>
            <a:pPr marL="0" lvl="0" indent="0" algn="l">
              <a:lnSpc>
                <a:spcPts val="3494"/>
              </a:lnSpc>
              <a:spcBef>
                <a:spcPct val="0"/>
              </a:spcBef>
            </a:pPr>
            <a:r>
              <a:rPr lang="en-US" sz="2496" b="1">
                <a:solidFill>
                  <a:srgbClr val="FFFFFF"/>
                </a:solidFill>
                <a:latin typeface="Aileron Bold"/>
                <a:ea typeface="Aileron Bold"/>
                <a:cs typeface="Aileron Bold"/>
                <a:sym typeface="Aileron Bold"/>
              </a:rPr>
              <a:t>Cloud-Based Customer Management</a:t>
            </a:r>
          </a:p>
        </p:txBody>
      </p:sp>
      <p:sp>
        <p:nvSpPr>
          <p:cNvPr id="29" name="TextBox 29"/>
          <p:cNvSpPr txBox="1"/>
          <p:nvPr/>
        </p:nvSpPr>
        <p:spPr>
          <a:xfrm>
            <a:off x="10930402" y="2492454"/>
            <a:ext cx="5563379" cy="422376"/>
          </a:xfrm>
          <a:prstGeom prst="rect">
            <a:avLst/>
          </a:prstGeom>
        </p:spPr>
        <p:txBody>
          <a:bodyPr lIns="0" tIns="0" rIns="0" bIns="0" rtlCol="0" anchor="t">
            <a:spAutoFit/>
          </a:bodyPr>
          <a:lstStyle/>
          <a:p>
            <a:pPr marL="0" lvl="0" indent="0" algn="l">
              <a:lnSpc>
                <a:spcPts val="3494"/>
              </a:lnSpc>
              <a:spcBef>
                <a:spcPct val="0"/>
              </a:spcBef>
            </a:pPr>
            <a:r>
              <a:rPr lang="en-US" sz="2496" b="1">
                <a:solidFill>
                  <a:srgbClr val="FFFFFF"/>
                </a:solidFill>
                <a:latin typeface="Aileron Bold"/>
                <a:ea typeface="Aileron Bold"/>
                <a:cs typeface="Aileron Bold"/>
                <a:sym typeface="Aileron Bold"/>
              </a:rPr>
              <a:t>MNO &amp; Infrastructure Partnerships</a:t>
            </a:r>
          </a:p>
        </p:txBody>
      </p:sp>
      <p:sp>
        <p:nvSpPr>
          <p:cNvPr id="30" name="Freeform 30"/>
          <p:cNvSpPr/>
          <p:nvPr/>
        </p:nvSpPr>
        <p:spPr>
          <a:xfrm>
            <a:off x="10310416" y="4977744"/>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31" name="Picture 30" descr="A logo for a mobile device&#10;&#10;AI-generated content may be incorrect.">
            <a:extLst>
              <a:ext uri="{FF2B5EF4-FFF2-40B4-BE49-F238E27FC236}">
                <a16:creationId xmlns:a16="http://schemas.microsoft.com/office/drawing/2014/main" id="{FF09F005-B08A-227D-0BB3-4E76115203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849" y="149646"/>
            <a:ext cx="1504422" cy="116180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481060" y="4565429"/>
            <a:ext cx="1390876" cy="1390876"/>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8" name="Group 8"/>
          <p:cNvGrpSpPr/>
          <p:nvPr/>
        </p:nvGrpSpPr>
        <p:grpSpPr>
          <a:xfrm>
            <a:off x="5483441" y="4565429"/>
            <a:ext cx="1390876" cy="139087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9485823" y="4565429"/>
            <a:ext cx="1390876" cy="139087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13535256" y="4565429"/>
            <a:ext cx="5381424" cy="6230100"/>
            <a:chOff x="0" y="0"/>
            <a:chExt cx="833723" cy="965206"/>
          </a:xfrm>
        </p:grpSpPr>
        <p:sp>
          <p:nvSpPr>
            <p:cNvPr id="15" name="Freeform 15"/>
            <p:cNvSpPr/>
            <p:nvPr/>
          </p:nvSpPr>
          <p:spPr>
            <a:xfrm>
              <a:off x="0" y="0"/>
              <a:ext cx="833723" cy="965206"/>
            </a:xfrm>
            <a:custGeom>
              <a:avLst/>
              <a:gdLst/>
              <a:ahLst/>
              <a:cxnLst/>
              <a:rect l="l" t="t" r="r" b="b"/>
              <a:pathLst>
                <a:path w="833723" h="965206">
                  <a:moveTo>
                    <a:pt x="97827" y="0"/>
                  </a:moveTo>
                  <a:lnTo>
                    <a:pt x="735896" y="0"/>
                  </a:lnTo>
                  <a:cubicBezTo>
                    <a:pt x="789925" y="0"/>
                    <a:pt x="833723" y="43799"/>
                    <a:pt x="833723" y="97827"/>
                  </a:cubicBezTo>
                  <a:lnTo>
                    <a:pt x="833723" y="867378"/>
                  </a:lnTo>
                  <a:cubicBezTo>
                    <a:pt x="833723" y="921407"/>
                    <a:pt x="789925" y="965206"/>
                    <a:pt x="735896" y="965206"/>
                  </a:cubicBezTo>
                  <a:lnTo>
                    <a:pt x="97827" y="965206"/>
                  </a:lnTo>
                  <a:cubicBezTo>
                    <a:pt x="43799" y="965206"/>
                    <a:pt x="0" y="921407"/>
                    <a:pt x="0" y="867378"/>
                  </a:cubicBezTo>
                  <a:lnTo>
                    <a:pt x="0" y="97827"/>
                  </a:lnTo>
                  <a:cubicBezTo>
                    <a:pt x="0" y="43799"/>
                    <a:pt x="43799" y="0"/>
                    <a:pt x="97827" y="0"/>
                  </a:cubicBezTo>
                  <a:close/>
                </a:path>
              </a:pathLst>
            </a:custGeom>
            <a:blipFill>
              <a:blip r:embed="rId2"/>
              <a:stretch>
                <a:fillRect t="-3402" b="-3402"/>
              </a:stretch>
            </a:blipFill>
          </p:spPr>
          <p:txBody>
            <a:bodyPr/>
            <a:lstStyle/>
            <a:p>
              <a:endParaRPr lang="en-US"/>
            </a:p>
          </p:txBody>
        </p:sp>
      </p:grpSp>
      <p:grpSp>
        <p:nvGrpSpPr>
          <p:cNvPr id="16" name="Group 16"/>
          <p:cNvGrpSpPr/>
          <p:nvPr/>
        </p:nvGrpSpPr>
        <p:grpSpPr>
          <a:xfrm>
            <a:off x="15539057" y="8282600"/>
            <a:ext cx="5497887" cy="549788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8" name="TextBox 18"/>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9" name="Freeform 19"/>
          <p:cNvSpPr/>
          <p:nvPr/>
        </p:nvSpPr>
        <p:spPr>
          <a:xfrm>
            <a:off x="16281985"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Freeform 20"/>
          <p:cNvSpPr/>
          <p:nvPr/>
        </p:nvSpPr>
        <p:spPr>
          <a:xfrm>
            <a:off x="1901494"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p:cNvSpPr/>
          <p:nvPr/>
        </p:nvSpPr>
        <p:spPr>
          <a:xfrm>
            <a:off x="5903876"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TextBox 22"/>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23" name="TextBox 23"/>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23 December, 2027</a:t>
            </a:r>
          </a:p>
        </p:txBody>
      </p:sp>
      <p:sp>
        <p:nvSpPr>
          <p:cNvPr id="24" name="TextBox 24"/>
          <p:cNvSpPr txBox="1"/>
          <p:nvPr/>
        </p:nvSpPr>
        <p:spPr>
          <a:xfrm>
            <a:off x="11022339" y="1975780"/>
            <a:ext cx="5743363" cy="1749461"/>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South Africa presents one of the most compelling mobile connectivity opportunities on the continent — with millions of underserved, mobile-ready customers and strong government-backed digital inclusion mandates driving demand.</a:t>
            </a:r>
          </a:p>
        </p:txBody>
      </p:sp>
      <p:sp>
        <p:nvSpPr>
          <p:cNvPr id="25" name="TextBox 25"/>
          <p:cNvSpPr txBox="1"/>
          <p:nvPr/>
        </p:nvSpPr>
        <p:spPr>
          <a:xfrm>
            <a:off x="1481060" y="2067720"/>
            <a:ext cx="8423723" cy="1958899"/>
          </a:xfrm>
          <a:prstGeom prst="rect">
            <a:avLst/>
          </a:prstGeom>
        </p:spPr>
        <p:txBody>
          <a:bodyPr lIns="0" tIns="0" rIns="0" bIns="0" rtlCol="0" anchor="t">
            <a:spAutoFit/>
          </a:bodyPr>
          <a:lstStyle/>
          <a:p>
            <a:pPr marL="0" lvl="0" indent="0" algn="l">
              <a:lnSpc>
                <a:spcPts val="7878"/>
              </a:lnSpc>
              <a:spcBef>
                <a:spcPct val="0"/>
              </a:spcBef>
            </a:pPr>
            <a:r>
              <a:rPr lang="en-US" sz="5627" b="1">
                <a:solidFill>
                  <a:srgbClr val="000000"/>
                </a:solidFill>
                <a:latin typeface="Aileron Bold"/>
                <a:ea typeface="Aileron Bold"/>
                <a:cs typeface="Aileron Bold"/>
                <a:sym typeface="Aileron Bold"/>
              </a:rPr>
              <a:t>Market Opportunity &amp; Key Targets</a:t>
            </a:r>
          </a:p>
        </p:txBody>
      </p:sp>
      <p:sp>
        <p:nvSpPr>
          <p:cNvPr id="26" name="TextBox 26"/>
          <p:cNvSpPr txBox="1"/>
          <p:nvPr/>
        </p:nvSpPr>
        <p:spPr>
          <a:xfrm>
            <a:off x="1525500" y="6232531"/>
            <a:ext cx="2350573" cy="852512"/>
          </a:xfrm>
          <a:prstGeom prst="rect">
            <a:avLst/>
          </a:prstGeom>
        </p:spPr>
        <p:txBody>
          <a:bodyPr lIns="0" tIns="0" rIns="0" bIns="0" rtlCol="0" anchor="t">
            <a:spAutoFit/>
          </a:bodyPr>
          <a:lstStyle/>
          <a:p>
            <a:pPr marL="0" lvl="0" indent="0" algn="l">
              <a:lnSpc>
                <a:spcPts val="3411"/>
              </a:lnSpc>
              <a:spcBef>
                <a:spcPct val="0"/>
              </a:spcBef>
            </a:pPr>
            <a:r>
              <a:rPr lang="en-US" sz="2436" b="1">
                <a:solidFill>
                  <a:srgbClr val="000000"/>
                </a:solidFill>
                <a:latin typeface="Aileron Bold"/>
                <a:ea typeface="Aileron Bold"/>
                <a:cs typeface="Aileron Bold"/>
                <a:sym typeface="Aileron Bold"/>
              </a:rPr>
              <a:t>Mobile Usage &amp; Penetration</a:t>
            </a:r>
          </a:p>
        </p:txBody>
      </p:sp>
      <p:sp>
        <p:nvSpPr>
          <p:cNvPr id="27" name="TextBox 27"/>
          <p:cNvSpPr txBox="1"/>
          <p:nvPr/>
        </p:nvSpPr>
        <p:spPr>
          <a:xfrm>
            <a:off x="5527882" y="6232531"/>
            <a:ext cx="2350573" cy="852512"/>
          </a:xfrm>
          <a:prstGeom prst="rect">
            <a:avLst/>
          </a:prstGeom>
        </p:spPr>
        <p:txBody>
          <a:bodyPr lIns="0" tIns="0" rIns="0" bIns="0" rtlCol="0" anchor="t">
            <a:spAutoFit/>
          </a:bodyPr>
          <a:lstStyle/>
          <a:p>
            <a:pPr marL="0" lvl="0" indent="0" algn="l">
              <a:lnSpc>
                <a:spcPts val="3411"/>
              </a:lnSpc>
              <a:spcBef>
                <a:spcPct val="0"/>
              </a:spcBef>
            </a:pPr>
            <a:r>
              <a:rPr lang="en-US" sz="2436" b="1">
                <a:solidFill>
                  <a:srgbClr val="000000"/>
                </a:solidFill>
                <a:latin typeface="Aileron Bold"/>
                <a:ea typeface="Aileron Bold"/>
                <a:cs typeface="Aileron Bold"/>
                <a:sym typeface="Aileron Bold"/>
              </a:rPr>
              <a:t>Smartphone Growth Outlook</a:t>
            </a:r>
          </a:p>
        </p:txBody>
      </p:sp>
      <p:sp>
        <p:nvSpPr>
          <p:cNvPr id="28" name="TextBox 28"/>
          <p:cNvSpPr txBox="1"/>
          <p:nvPr/>
        </p:nvSpPr>
        <p:spPr>
          <a:xfrm>
            <a:off x="1481060" y="7529798"/>
            <a:ext cx="3316008" cy="1645313"/>
          </a:xfrm>
          <a:prstGeom prst="rect">
            <a:avLst/>
          </a:prstGeom>
        </p:spPr>
        <p:txBody>
          <a:bodyPr lIns="0" tIns="0" rIns="0" bIns="0" rtlCol="0" anchor="t">
            <a:spAutoFit/>
          </a:bodyPr>
          <a:lstStyle/>
          <a:p>
            <a:pPr marL="0" lvl="0" indent="0" algn="l">
              <a:lnSpc>
                <a:spcPts val="2238"/>
              </a:lnSpc>
              <a:spcBef>
                <a:spcPct val="0"/>
              </a:spcBef>
            </a:pPr>
            <a:r>
              <a:rPr lang="en-US" sz="1598">
                <a:solidFill>
                  <a:srgbClr val="000000"/>
                </a:solidFill>
                <a:latin typeface="Open Sans Light"/>
                <a:ea typeface="Open Sans Light"/>
                <a:cs typeface="Open Sans Light"/>
                <a:sym typeface="Open Sans Light"/>
              </a:rPr>
              <a:t>95% mobile phone usage across South Africa. 40M+ potential customers in underserved communities. 600,000 NSFAS-funded students as a key priority segment.</a:t>
            </a:r>
          </a:p>
        </p:txBody>
      </p:sp>
      <p:sp>
        <p:nvSpPr>
          <p:cNvPr id="29" name="TextBox 29"/>
          <p:cNvSpPr txBox="1"/>
          <p:nvPr/>
        </p:nvSpPr>
        <p:spPr>
          <a:xfrm>
            <a:off x="5483441" y="7529798"/>
            <a:ext cx="3316008" cy="1369088"/>
          </a:xfrm>
          <a:prstGeom prst="rect">
            <a:avLst/>
          </a:prstGeom>
        </p:spPr>
        <p:txBody>
          <a:bodyPr lIns="0" tIns="0" rIns="0" bIns="0" rtlCol="0" anchor="t">
            <a:spAutoFit/>
          </a:bodyPr>
          <a:lstStyle/>
          <a:p>
            <a:pPr marL="0" lvl="0" indent="0" algn="l">
              <a:lnSpc>
                <a:spcPts val="2238"/>
              </a:lnSpc>
              <a:spcBef>
                <a:spcPct val="0"/>
              </a:spcBef>
            </a:pPr>
            <a:r>
              <a:rPr lang="en-US" sz="1598">
                <a:solidFill>
                  <a:srgbClr val="000000"/>
                </a:solidFill>
                <a:latin typeface="Open Sans Light"/>
                <a:ea typeface="Open Sans Light"/>
                <a:cs typeface="Open Sans Light"/>
                <a:sym typeface="Open Sans Light"/>
              </a:rPr>
              <a:t>70% smartphone penetration projected by 2026. Rapid adoption of data-first devices across youth and low-income segments, fuelling demand for affordable connectivity.</a:t>
            </a:r>
          </a:p>
        </p:txBody>
      </p:sp>
      <p:sp>
        <p:nvSpPr>
          <p:cNvPr id="30" name="TextBox 30"/>
          <p:cNvSpPr txBox="1"/>
          <p:nvPr/>
        </p:nvSpPr>
        <p:spPr>
          <a:xfrm>
            <a:off x="9530263" y="6232531"/>
            <a:ext cx="2606255" cy="852512"/>
          </a:xfrm>
          <a:prstGeom prst="rect">
            <a:avLst/>
          </a:prstGeom>
        </p:spPr>
        <p:txBody>
          <a:bodyPr lIns="0" tIns="0" rIns="0" bIns="0" rtlCol="0" anchor="t">
            <a:spAutoFit/>
          </a:bodyPr>
          <a:lstStyle/>
          <a:p>
            <a:pPr marL="0" lvl="0" indent="0" algn="l">
              <a:lnSpc>
                <a:spcPts val="3411"/>
              </a:lnSpc>
              <a:spcBef>
                <a:spcPct val="0"/>
              </a:spcBef>
            </a:pPr>
            <a:r>
              <a:rPr lang="en-US" sz="2436" b="1">
                <a:solidFill>
                  <a:srgbClr val="000000"/>
                </a:solidFill>
                <a:latin typeface="Aileron Bold"/>
                <a:ea typeface="Aileron Bold"/>
                <a:cs typeface="Aileron Bold"/>
                <a:sym typeface="Aileron Bold"/>
              </a:rPr>
              <a:t>Addressable Market Size</a:t>
            </a:r>
          </a:p>
        </p:txBody>
      </p:sp>
      <p:sp>
        <p:nvSpPr>
          <p:cNvPr id="31" name="TextBox 31"/>
          <p:cNvSpPr txBox="1"/>
          <p:nvPr/>
        </p:nvSpPr>
        <p:spPr>
          <a:xfrm>
            <a:off x="9485823" y="7529798"/>
            <a:ext cx="3316008" cy="1092863"/>
          </a:xfrm>
          <a:prstGeom prst="rect">
            <a:avLst/>
          </a:prstGeom>
        </p:spPr>
        <p:txBody>
          <a:bodyPr lIns="0" tIns="0" rIns="0" bIns="0" rtlCol="0" anchor="t">
            <a:spAutoFit/>
          </a:bodyPr>
          <a:lstStyle/>
          <a:p>
            <a:pPr marL="0" lvl="0" indent="0" algn="l">
              <a:lnSpc>
                <a:spcPts val="2238"/>
              </a:lnSpc>
              <a:spcBef>
                <a:spcPct val="0"/>
              </a:spcBef>
            </a:pPr>
            <a:r>
              <a:rPr lang="en-US" sz="1598">
                <a:solidFill>
                  <a:srgbClr val="000000"/>
                </a:solidFill>
                <a:latin typeface="Open Sans Light"/>
                <a:ea typeface="Open Sans Light"/>
                <a:cs typeface="Open Sans Light"/>
                <a:sym typeface="Open Sans Light"/>
              </a:rPr>
              <a:t>Target: 50,000+ subscribers in Year 1. R110m+ cumulative revenue over 3 years. 2.5% ARPU growth target with clear path to profitability.</a:t>
            </a:r>
          </a:p>
        </p:txBody>
      </p:sp>
      <p:sp>
        <p:nvSpPr>
          <p:cNvPr id="32" name="Freeform 32"/>
          <p:cNvSpPr/>
          <p:nvPr/>
        </p:nvSpPr>
        <p:spPr>
          <a:xfrm>
            <a:off x="9906257"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33" name="Picture 32" descr="A logo for a mobile device&#10;&#10;AI-generated content may be incorrect.">
            <a:extLst>
              <a:ext uri="{FF2B5EF4-FFF2-40B4-BE49-F238E27FC236}">
                <a16:creationId xmlns:a16="http://schemas.microsoft.com/office/drawing/2014/main" id="{BE469A7D-1132-824B-1288-DEA8A6A082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6616" y="186900"/>
            <a:ext cx="1504422" cy="11618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058020" y="1733602"/>
            <a:ext cx="8194063" cy="9297941"/>
            <a:chOff x="0" y="0"/>
            <a:chExt cx="1269475" cy="1440494"/>
          </a:xfrm>
        </p:grpSpPr>
        <p:sp>
          <p:nvSpPr>
            <p:cNvPr id="6" name="Freeform 6"/>
            <p:cNvSpPr/>
            <p:nvPr/>
          </p:nvSpPr>
          <p:spPr>
            <a:xfrm>
              <a:off x="0" y="0"/>
              <a:ext cx="1269475" cy="1440494"/>
            </a:xfrm>
            <a:custGeom>
              <a:avLst/>
              <a:gdLst/>
              <a:ahLst/>
              <a:cxnLst/>
              <a:rect l="l" t="t" r="r" b="b"/>
              <a:pathLst>
                <a:path w="1269475" h="1440494">
                  <a:moveTo>
                    <a:pt x="64248" y="0"/>
                  </a:moveTo>
                  <a:lnTo>
                    <a:pt x="1205227" y="0"/>
                  </a:lnTo>
                  <a:cubicBezTo>
                    <a:pt x="1240710" y="0"/>
                    <a:pt x="1269475" y="28765"/>
                    <a:pt x="1269475" y="64248"/>
                  </a:cubicBezTo>
                  <a:lnTo>
                    <a:pt x="1269475" y="1376247"/>
                  </a:lnTo>
                  <a:cubicBezTo>
                    <a:pt x="1269475" y="1411730"/>
                    <a:pt x="1240710" y="1440494"/>
                    <a:pt x="1205227" y="1440494"/>
                  </a:cubicBezTo>
                  <a:lnTo>
                    <a:pt x="64248" y="1440494"/>
                  </a:lnTo>
                  <a:cubicBezTo>
                    <a:pt x="47208" y="1440494"/>
                    <a:pt x="30867" y="1433725"/>
                    <a:pt x="18818" y="1421677"/>
                  </a:cubicBezTo>
                  <a:cubicBezTo>
                    <a:pt x="6769" y="1409628"/>
                    <a:pt x="0" y="1393286"/>
                    <a:pt x="0" y="1376247"/>
                  </a:cubicBezTo>
                  <a:lnTo>
                    <a:pt x="0" y="64248"/>
                  </a:lnTo>
                  <a:cubicBezTo>
                    <a:pt x="0" y="28765"/>
                    <a:pt x="28765" y="0"/>
                    <a:pt x="64248" y="0"/>
                  </a:cubicBezTo>
                  <a:close/>
                </a:path>
              </a:pathLst>
            </a:custGeom>
            <a:blipFill>
              <a:blip r:embed="rId2"/>
              <a:stretch>
                <a:fillRect t="-4483" b="-4483"/>
              </a:stretch>
            </a:blipFill>
          </p:spPr>
          <p:txBody>
            <a:bodyPr/>
            <a:lstStyle/>
            <a:p>
              <a:endParaRPr lang="en-US"/>
            </a:p>
          </p:txBody>
        </p:sp>
      </p:grpSp>
      <p:grpSp>
        <p:nvGrpSpPr>
          <p:cNvPr id="7" name="Group 7"/>
          <p:cNvGrpSpPr/>
          <p:nvPr/>
        </p:nvGrpSpPr>
        <p:grpSpPr>
          <a:xfrm>
            <a:off x="2736076" y="2951412"/>
            <a:ext cx="5696147" cy="5343165"/>
            <a:chOff x="0" y="0"/>
            <a:chExt cx="1500220" cy="1407253"/>
          </a:xfrm>
        </p:grpSpPr>
        <p:sp>
          <p:nvSpPr>
            <p:cNvPr id="8" name="Freeform 8"/>
            <p:cNvSpPr/>
            <p:nvPr/>
          </p:nvSpPr>
          <p:spPr>
            <a:xfrm>
              <a:off x="0" y="0"/>
              <a:ext cx="1500220" cy="1407253"/>
            </a:xfrm>
            <a:custGeom>
              <a:avLst/>
              <a:gdLst/>
              <a:ahLst/>
              <a:cxnLst/>
              <a:rect l="l" t="t" r="r" b="b"/>
              <a:pathLst>
                <a:path w="1500220" h="1407253">
                  <a:moveTo>
                    <a:pt x="57084" y="0"/>
                  </a:moveTo>
                  <a:lnTo>
                    <a:pt x="1443135" y="0"/>
                  </a:lnTo>
                  <a:cubicBezTo>
                    <a:pt x="1458275" y="0"/>
                    <a:pt x="1472795" y="6014"/>
                    <a:pt x="1483500" y="16720"/>
                  </a:cubicBezTo>
                  <a:cubicBezTo>
                    <a:pt x="1494206" y="27425"/>
                    <a:pt x="1500220" y="41945"/>
                    <a:pt x="1500220" y="57084"/>
                  </a:cubicBezTo>
                  <a:lnTo>
                    <a:pt x="1500220" y="1350169"/>
                  </a:lnTo>
                  <a:cubicBezTo>
                    <a:pt x="1500220" y="1365309"/>
                    <a:pt x="1494206" y="1379828"/>
                    <a:pt x="1483500" y="1390534"/>
                  </a:cubicBezTo>
                  <a:cubicBezTo>
                    <a:pt x="1472795" y="1401239"/>
                    <a:pt x="1458275" y="1407253"/>
                    <a:pt x="1443135" y="1407253"/>
                  </a:cubicBezTo>
                  <a:lnTo>
                    <a:pt x="57084" y="1407253"/>
                  </a:lnTo>
                  <a:cubicBezTo>
                    <a:pt x="41945" y="1407253"/>
                    <a:pt x="27425" y="1401239"/>
                    <a:pt x="16720" y="1390534"/>
                  </a:cubicBezTo>
                  <a:cubicBezTo>
                    <a:pt x="6014" y="1379828"/>
                    <a:pt x="0" y="1365309"/>
                    <a:pt x="0" y="1350169"/>
                  </a:cubicBezTo>
                  <a:lnTo>
                    <a:pt x="0" y="57084"/>
                  </a:lnTo>
                  <a:cubicBezTo>
                    <a:pt x="0" y="41945"/>
                    <a:pt x="6014" y="27425"/>
                    <a:pt x="16720" y="16720"/>
                  </a:cubicBezTo>
                  <a:cubicBezTo>
                    <a:pt x="27425" y="6014"/>
                    <a:pt x="41945" y="0"/>
                    <a:pt x="57084" y="0"/>
                  </a:cubicBezTo>
                  <a:close/>
                </a:path>
              </a:pathLst>
            </a:custGeom>
            <a:solidFill>
              <a:srgbClr val="059678"/>
            </a:solidFill>
          </p:spPr>
          <p:txBody>
            <a:bodyPr/>
            <a:lstStyle/>
            <a:p>
              <a:endParaRPr lang="en-US"/>
            </a:p>
          </p:txBody>
        </p:sp>
        <p:sp>
          <p:nvSpPr>
            <p:cNvPr id="9" name="TextBox 9"/>
            <p:cNvSpPr txBox="1"/>
            <p:nvPr/>
          </p:nvSpPr>
          <p:spPr>
            <a:xfrm>
              <a:off x="0" y="-28575"/>
              <a:ext cx="1500220" cy="1435828"/>
            </a:xfrm>
            <a:prstGeom prst="rect">
              <a:avLst/>
            </a:prstGeom>
          </p:spPr>
          <p:txBody>
            <a:bodyPr lIns="50800" tIns="50800" rIns="50800" bIns="50800" rtlCol="0" anchor="ctr"/>
            <a:lstStyle/>
            <a:p>
              <a:pPr marL="0" lvl="0" indent="0" algn="ctr">
                <a:lnSpc>
                  <a:spcPts val="2466"/>
                </a:lnSpc>
              </a:pPr>
              <a:endParaRPr/>
            </a:p>
          </p:txBody>
        </p:sp>
      </p:grpSp>
      <p:sp>
        <p:nvSpPr>
          <p:cNvPr id="10" name="TextBox 10"/>
          <p:cNvSpPr txBox="1"/>
          <p:nvPr/>
        </p:nvSpPr>
        <p:spPr>
          <a:xfrm>
            <a:off x="9596360" y="7250002"/>
            <a:ext cx="6686073" cy="1044611"/>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A 2.5% ARPU target anchors our profitability roadmap, with R110m+ revenue projected over 3 years and a clear path to sustainable growth.</a:t>
            </a:r>
          </a:p>
        </p:txBody>
      </p:sp>
      <p:grpSp>
        <p:nvGrpSpPr>
          <p:cNvPr id="11" name="Group 11"/>
          <p:cNvGrpSpPr/>
          <p:nvPr/>
        </p:nvGrpSpPr>
        <p:grpSpPr>
          <a:xfrm>
            <a:off x="15539057" y="8282600"/>
            <a:ext cx="5497887" cy="549788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4" name="Freeform 14"/>
          <p:cNvSpPr/>
          <p:nvPr/>
        </p:nvSpPr>
        <p:spPr>
          <a:xfrm>
            <a:off x="16281985"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16" name="TextBox 16"/>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23 December, 2027</a:t>
            </a:r>
          </a:p>
        </p:txBody>
      </p:sp>
      <p:sp>
        <p:nvSpPr>
          <p:cNvPr id="17" name="TextBox 17"/>
          <p:cNvSpPr txBox="1"/>
          <p:nvPr/>
        </p:nvSpPr>
        <p:spPr>
          <a:xfrm>
            <a:off x="9596360" y="4682898"/>
            <a:ext cx="6686073" cy="1749461"/>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Touch Mobile drives revenue through diversified streams — data bundles, voice, SMS, and value-added digital services. Affordable, volume-led pricing builds loyalty and accelerates subscriber growth toward 50,000+ users in year one.</a:t>
            </a:r>
          </a:p>
        </p:txBody>
      </p:sp>
      <p:sp>
        <p:nvSpPr>
          <p:cNvPr id="18" name="TextBox 18"/>
          <p:cNvSpPr txBox="1"/>
          <p:nvPr/>
        </p:nvSpPr>
        <p:spPr>
          <a:xfrm>
            <a:off x="9596360" y="2645790"/>
            <a:ext cx="7662940" cy="1553093"/>
          </a:xfrm>
          <a:prstGeom prst="rect">
            <a:avLst/>
          </a:prstGeom>
        </p:spPr>
        <p:txBody>
          <a:bodyPr lIns="0" tIns="0" rIns="0" bIns="0" rtlCol="0" anchor="t">
            <a:spAutoFit/>
          </a:bodyPr>
          <a:lstStyle/>
          <a:p>
            <a:pPr marL="0" lvl="0" indent="0" algn="l">
              <a:lnSpc>
                <a:spcPts val="6221"/>
              </a:lnSpc>
              <a:spcBef>
                <a:spcPct val="0"/>
              </a:spcBef>
            </a:pPr>
            <a:r>
              <a:rPr lang="en-US" sz="4444" b="1">
                <a:solidFill>
                  <a:srgbClr val="000000"/>
                </a:solidFill>
                <a:latin typeface="Aileron Bold"/>
                <a:ea typeface="Aileron Bold"/>
                <a:cs typeface="Aileron Bold"/>
                <a:sym typeface="Aileron Bold"/>
              </a:rPr>
              <a:t>Growth Strategy &amp; Revenue Model</a:t>
            </a:r>
          </a:p>
        </p:txBody>
      </p:sp>
      <p:sp>
        <p:nvSpPr>
          <p:cNvPr id="19" name="TextBox 19"/>
          <p:cNvSpPr txBox="1"/>
          <p:nvPr/>
        </p:nvSpPr>
        <p:spPr>
          <a:xfrm>
            <a:off x="5029981" y="3516312"/>
            <a:ext cx="2696097" cy="656932"/>
          </a:xfrm>
          <a:prstGeom prst="rect">
            <a:avLst/>
          </a:prstGeom>
        </p:spPr>
        <p:txBody>
          <a:bodyPr lIns="0" tIns="0" rIns="0" bIns="0" rtlCol="0" anchor="t">
            <a:spAutoFit/>
          </a:bodyPr>
          <a:lstStyle/>
          <a:p>
            <a:pPr marL="0" lvl="0" indent="0" algn="l">
              <a:lnSpc>
                <a:spcPts val="2641"/>
              </a:lnSpc>
              <a:spcBef>
                <a:spcPct val="0"/>
              </a:spcBef>
            </a:pPr>
            <a:r>
              <a:rPr lang="en-US" sz="1886" b="1">
                <a:solidFill>
                  <a:srgbClr val="FFFFFF"/>
                </a:solidFill>
                <a:latin typeface="Aileron Bold"/>
                <a:ea typeface="Aileron Bold"/>
                <a:cs typeface="Aileron Bold"/>
                <a:sym typeface="Aileron Bold"/>
              </a:rPr>
              <a:t>Data, Voice, SMS &amp; Value-Added Services</a:t>
            </a:r>
          </a:p>
        </p:txBody>
      </p:sp>
      <p:sp>
        <p:nvSpPr>
          <p:cNvPr id="20" name="TextBox 20"/>
          <p:cNvSpPr txBox="1"/>
          <p:nvPr/>
        </p:nvSpPr>
        <p:spPr>
          <a:xfrm>
            <a:off x="3442221" y="3468687"/>
            <a:ext cx="1587760" cy="704227"/>
          </a:xfrm>
          <a:prstGeom prst="rect">
            <a:avLst/>
          </a:prstGeom>
        </p:spPr>
        <p:txBody>
          <a:bodyPr lIns="0" tIns="0" rIns="0" bIns="0" rtlCol="0" anchor="t">
            <a:spAutoFit/>
          </a:bodyPr>
          <a:lstStyle/>
          <a:p>
            <a:pPr marL="0" lvl="0" indent="0" algn="l">
              <a:lnSpc>
                <a:spcPts val="5722"/>
              </a:lnSpc>
              <a:spcBef>
                <a:spcPct val="0"/>
              </a:spcBef>
            </a:pPr>
            <a:r>
              <a:rPr lang="en-US" sz="4087" b="1">
                <a:solidFill>
                  <a:srgbClr val="FFFFFF"/>
                </a:solidFill>
                <a:latin typeface="Aileron Bold"/>
                <a:ea typeface="Aileron Bold"/>
                <a:cs typeface="Aileron Bold"/>
                <a:sym typeface="Aileron Bold"/>
              </a:rPr>
              <a:t>01</a:t>
            </a:r>
          </a:p>
        </p:txBody>
      </p:sp>
      <p:sp>
        <p:nvSpPr>
          <p:cNvPr id="21" name="TextBox 21"/>
          <p:cNvSpPr txBox="1"/>
          <p:nvPr/>
        </p:nvSpPr>
        <p:spPr>
          <a:xfrm>
            <a:off x="3442221" y="5068511"/>
            <a:ext cx="1587760" cy="704227"/>
          </a:xfrm>
          <a:prstGeom prst="rect">
            <a:avLst/>
          </a:prstGeom>
        </p:spPr>
        <p:txBody>
          <a:bodyPr lIns="0" tIns="0" rIns="0" bIns="0" rtlCol="0" anchor="t">
            <a:spAutoFit/>
          </a:bodyPr>
          <a:lstStyle/>
          <a:p>
            <a:pPr marL="0" lvl="0" indent="0" algn="l">
              <a:lnSpc>
                <a:spcPts val="5722"/>
              </a:lnSpc>
              <a:spcBef>
                <a:spcPct val="0"/>
              </a:spcBef>
            </a:pPr>
            <a:r>
              <a:rPr lang="en-US" sz="4087" b="1">
                <a:solidFill>
                  <a:srgbClr val="FFFFFF"/>
                </a:solidFill>
                <a:latin typeface="Aileron Bold"/>
                <a:ea typeface="Aileron Bold"/>
                <a:cs typeface="Aileron Bold"/>
                <a:sym typeface="Aileron Bold"/>
              </a:rPr>
              <a:t>02</a:t>
            </a:r>
          </a:p>
        </p:txBody>
      </p:sp>
      <p:sp>
        <p:nvSpPr>
          <p:cNvPr id="22" name="TextBox 22"/>
          <p:cNvSpPr txBox="1"/>
          <p:nvPr/>
        </p:nvSpPr>
        <p:spPr>
          <a:xfrm>
            <a:off x="5029981" y="5116136"/>
            <a:ext cx="2106062" cy="656932"/>
          </a:xfrm>
          <a:prstGeom prst="rect">
            <a:avLst/>
          </a:prstGeom>
        </p:spPr>
        <p:txBody>
          <a:bodyPr lIns="0" tIns="0" rIns="0" bIns="0" rtlCol="0" anchor="t">
            <a:spAutoFit/>
          </a:bodyPr>
          <a:lstStyle/>
          <a:p>
            <a:pPr marL="0" lvl="0" indent="0" algn="l">
              <a:lnSpc>
                <a:spcPts val="2641"/>
              </a:lnSpc>
              <a:spcBef>
                <a:spcPct val="0"/>
              </a:spcBef>
            </a:pPr>
            <a:r>
              <a:rPr lang="en-US" sz="1886" b="1">
                <a:solidFill>
                  <a:srgbClr val="FFFFFF"/>
                </a:solidFill>
                <a:latin typeface="Aileron Bold"/>
                <a:ea typeface="Aileron Bold"/>
                <a:cs typeface="Aileron Bold"/>
                <a:sym typeface="Aileron Bold"/>
              </a:rPr>
              <a:t>Volume Pricing &amp; Customer Loyalty</a:t>
            </a:r>
          </a:p>
        </p:txBody>
      </p:sp>
      <p:sp>
        <p:nvSpPr>
          <p:cNvPr id="23" name="TextBox 23"/>
          <p:cNvSpPr txBox="1"/>
          <p:nvPr/>
        </p:nvSpPr>
        <p:spPr>
          <a:xfrm>
            <a:off x="5029981" y="6715961"/>
            <a:ext cx="2361744" cy="656932"/>
          </a:xfrm>
          <a:prstGeom prst="rect">
            <a:avLst/>
          </a:prstGeom>
        </p:spPr>
        <p:txBody>
          <a:bodyPr lIns="0" tIns="0" rIns="0" bIns="0" rtlCol="0" anchor="t">
            <a:spAutoFit/>
          </a:bodyPr>
          <a:lstStyle/>
          <a:p>
            <a:pPr marL="0" lvl="0" indent="0" algn="l">
              <a:lnSpc>
                <a:spcPts val="2641"/>
              </a:lnSpc>
              <a:spcBef>
                <a:spcPct val="0"/>
              </a:spcBef>
            </a:pPr>
            <a:r>
              <a:rPr lang="en-US" sz="1886" b="1">
                <a:solidFill>
                  <a:srgbClr val="FFFFFF"/>
                </a:solidFill>
                <a:latin typeface="Aileron Bold"/>
                <a:ea typeface="Aileron Bold"/>
                <a:cs typeface="Aileron Bold"/>
                <a:sym typeface="Aileron Bold"/>
              </a:rPr>
              <a:t>ARPU Target &amp; Profitability Timeline</a:t>
            </a:r>
          </a:p>
        </p:txBody>
      </p:sp>
      <p:sp>
        <p:nvSpPr>
          <p:cNvPr id="24" name="TextBox 24"/>
          <p:cNvSpPr txBox="1"/>
          <p:nvPr/>
        </p:nvSpPr>
        <p:spPr>
          <a:xfrm>
            <a:off x="3442221" y="6668336"/>
            <a:ext cx="1587760" cy="704227"/>
          </a:xfrm>
          <a:prstGeom prst="rect">
            <a:avLst/>
          </a:prstGeom>
        </p:spPr>
        <p:txBody>
          <a:bodyPr lIns="0" tIns="0" rIns="0" bIns="0" rtlCol="0" anchor="t">
            <a:spAutoFit/>
          </a:bodyPr>
          <a:lstStyle/>
          <a:p>
            <a:pPr marL="0" lvl="0" indent="0" algn="l">
              <a:lnSpc>
                <a:spcPts val="5722"/>
              </a:lnSpc>
              <a:spcBef>
                <a:spcPct val="0"/>
              </a:spcBef>
            </a:pPr>
            <a:r>
              <a:rPr lang="en-US" sz="4087" b="1">
                <a:solidFill>
                  <a:srgbClr val="FFFFFF"/>
                </a:solidFill>
                <a:latin typeface="Aileron Bold"/>
                <a:ea typeface="Aileron Bold"/>
                <a:cs typeface="Aileron Bold"/>
                <a:sym typeface="Aileron Bold"/>
              </a:rPr>
              <a:t>03</a:t>
            </a:r>
          </a:p>
        </p:txBody>
      </p:sp>
      <p:pic>
        <p:nvPicPr>
          <p:cNvPr id="25" name="Picture 24" descr="A logo for a mobile device&#10;&#10;AI-generated content may be incorrect.">
            <a:extLst>
              <a:ext uri="{FF2B5EF4-FFF2-40B4-BE49-F238E27FC236}">
                <a16:creationId xmlns:a16="http://schemas.microsoft.com/office/drawing/2014/main" id="{56CBCC3D-DABD-6271-3BCD-D3CDEA4CE1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700" y="219361"/>
            <a:ext cx="1504422" cy="11618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sp>
        <p:nvSpPr>
          <p:cNvPr id="5" name="TextBox 5"/>
          <p:cNvSpPr txBox="1"/>
          <p:nvPr/>
        </p:nvSpPr>
        <p:spPr>
          <a:xfrm>
            <a:off x="9807708" y="6347377"/>
            <a:ext cx="6686073" cy="1868281"/>
          </a:xfrm>
          <a:prstGeom prst="rect">
            <a:avLst/>
          </a:prstGeom>
        </p:spPr>
        <p:txBody>
          <a:bodyPr lIns="0" tIns="0" rIns="0" bIns="0" rtlCol="0" anchor="t">
            <a:spAutoFit/>
          </a:bodyPr>
          <a:lstStyle/>
          <a:p>
            <a:pPr marL="0" lvl="0" indent="0" algn="l">
              <a:lnSpc>
                <a:spcPts val="2548"/>
              </a:lnSpc>
              <a:spcBef>
                <a:spcPct val="0"/>
              </a:spcBef>
            </a:pPr>
            <a:r>
              <a:rPr lang="en-US" sz="1820">
                <a:solidFill>
                  <a:srgbClr val="000000"/>
                </a:solidFill>
                <a:latin typeface="Open Sans Light"/>
                <a:ea typeface="Open Sans Light"/>
                <a:cs typeface="Open Sans Light"/>
                <a:sym typeface="Open Sans Light"/>
              </a:rPr>
              <a:t>Touch Mobile acquires customers through app and USSD onboarding, making sign-up seamless for all users. Grassroots community partnerships and NGO collaboration drive organic growth. Referral incentives and loyalty rewards build long-term retention, while competitive pricing and reliable service reinforce trust and reduce churn across underserved communities.</a:t>
            </a:r>
          </a:p>
        </p:txBody>
      </p:sp>
      <p:grpSp>
        <p:nvGrpSpPr>
          <p:cNvPr id="6" name="Group 6"/>
          <p:cNvGrpSpPr/>
          <p:nvPr/>
        </p:nvGrpSpPr>
        <p:grpSpPr>
          <a:xfrm>
            <a:off x="-1058020" y="5350427"/>
            <a:ext cx="9948273" cy="5681117"/>
            <a:chOff x="0" y="0"/>
            <a:chExt cx="1541248" cy="880154"/>
          </a:xfrm>
        </p:grpSpPr>
        <p:sp>
          <p:nvSpPr>
            <p:cNvPr id="7" name="Freeform 7"/>
            <p:cNvSpPr/>
            <p:nvPr/>
          </p:nvSpPr>
          <p:spPr>
            <a:xfrm>
              <a:off x="0" y="0"/>
              <a:ext cx="1541248" cy="880154"/>
            </a:xfrm>
            <a:custGeom>
              <a:avLst/>
              <a:gdLst/>
              <a:ahLst/>
              <a:cxnLst/>
              <a:rect l="l" t="t" r="r" b="b"/>
              <a:pathLst>
                <a:path w="1541248" h="880154">
                  <a:moveTo>
                    <a:pt x="52919" y="0"/>
                  </a:moveTo>
                  <a:lnTo>
                    <a:pt x="1488329" y="0"/>
                  </a:lnTo>
                  <a:cubicBezTo>
                    <a:pt x="1517555" y="0"/>
                    <a:pt x="1541248" y="23693"/>
                    <a:pt x="1541248" y="52919"/>
                  </a:cubicBezTo>
                  <a:lnTo>
                    <a:pt x="1541248" y="827235"/>
                  </a:lnTo>
                  <a:cubicBezTo>
                    <a:pt x="1541248" y="841270"/>
                    <a:pt x="1535672" y="854730"/>
                    <a:pt x="1525748" y="864654"/>
                  </a:cubicBezTo>
                  <a:cubicBezTo>
                    <a:pt x="1515824" y="874578"/>
                    <a:pt x="1502364" y="880154"/>
                    <a:pt x="1488329" y="880154"/>
                  </a:cubicBezTo>
                  <a:lnTo>
                    <a:pt x="52919" y="880154"/>
                  </a:lnTo>
                  <a:cubicBezTo>
                    <a:pt x="23693" y="880154"/>
                    <a:pt x="0" y="856461"/>
                    <a:pt x="0" y="827235"/>
                  </a:cubicBezTo>
                  <a:lnTo>
                    <a:pt x="0" y="52919"/>
                  </a:lnTo>
                  <a:cubicBezTo>
                    <a:pt x="0" y="23693"/>
                    <a:pt x="23693" y="0"/>
                    <a:pt x="52919" y="0"/>
                  </a:cubicBezTo>
                  <a:close/>
                </a:path>
              </a:pathLst>
            </a:custGeom>
            <a:blipFill>
              <a:blip r:embed="rId2"/>
              <a:stretch>
                <a:fillRect l="-93" r="-93"/>
              </a:stretch>
            </a:blipFill>
          </p:spPr>
          <p:txBody>
            <a:bodyPr/>
            <a:lstStyle/>
            <a:p>
              <a:endParaRPr lang="en-US"/>
            </a:p>
          </p:txBody>
        </p:sp>
      </p:grpSp>
      <p:grpSp>
        <p:nvGrpSpPr>
          <p:cNvPr id="8" name="Group 8"/>
          <p:cNvGrpSpPr/>
          <p:nvPr/>
        </p:nvGrpSpPr>
        <p:grpSpPr>
          <a:xfrm>
            <a:off x="9807708" y="4651626"/>
            <a:ext cx="6686073" cy="988358"/>
            <a:chOff x="0" y="0"/>
            <a:chExt cx="2749226" cy="406400"/>
          </a:xfrm>
        </p:grpSpPr>
        <p:sp>
          <p:nvSpPr>
            <p:cNvPr id="9" name="Freeform 9"/>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0" name="TextBox 10"/>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9807708" y="3456389"/>
            <a:ext cx="6686073" cy="988358"/>
            <a:chOff x="0" y="0"/>
            <a:chExt cx="2749226" cy="406400"/>
          </a:xfrm>
        </p:grpSpPr>
        <p:sp>
          <p:nvSpPr>
            <p:cNvPr id="12" name="Freeform 12"/>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3" name="TextBox 13"/>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9807708" y="2261152"/>
            <a:ext cx="6686073" cy="988358"/>
            <a:chOff x="0" y="0"/>
            <a:chExt cx="2749226" cy="406400"/>
          </a:xfrm>
        </p:grpSpPr>
        <p:sp>
          <p:nvSpPr>
            <p:cNvPr id="15" name="Freeform 15"/>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6" name="TextBox 16"/>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7" name="Group 17"/>
          <p:cNvGrpSpPr/>
          <p:nvPr/>
        </p:nvGrpSpPr>
        <p:grpSpPr>
          <a:xfrm>
            <a:off x="4430342" y="8282600"/>
            <a:ext cx="5497887" cy="549788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9" name="TextBox 19"/>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20" name="Freeform 20"/>
          <p:cNvSpPr/>
          <p:nvPr/>
        </p:nvSpPr>
        <p:spPr>
          <a:xfrm>
            <a:off x="5173270"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Freeform 21"/>
          <p:cNvSpPr/>
          <p:nvPr/>
        </p:nvSpPr>
        <p:spPr>
          <a:xfrm>
            <a:off x="10310416" y="2587270"/>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Freeform 22"/>
          <p:cNvSpPr/>
          <p:nvPr/>
        </p:nvSpPr>
        <p:spPr>
          <a:xfrm>
            <a:off x="10310416" y="3782507"/>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TextBox 23"/>
          <p:cNvSpPr txBox="1"/>
          <p:nvPr/>
        </p:nvSpPr>
        <p:spPr>
          <a:xfrm>
            <a:off x="1028700" y="740074"/>
            <a:ext cx="2236617" cy="264064"/>
          </a:xfrm>
          <a:prstGeom prst="rect">
            <a:avLst/>
          </a:prstGeom>
        </p:spPr>
        <p:txBody>
          <a:bodyPr lIns="0" tIns="0" rIns="0" bIns="0" rtlCol="0" anchor="t">
            <a:spAutoFit/>
          </a:bodyPr>
          <a:lstStyle/>
          <a:p>
            <a:pPr marL="0" lvl="0" indent="0" algn="l">
              <a:lnSpc>
                <a:spcPts val="2245"/>
              </a:lnSpc>
              <a:spcBef>
                <a:spcPct val="0"/>
              </a:spcBef>
            </a:pPr>
            <a:r>
              <a:rPr lang="en-US" sz="1603" dirty="0">
                <a:solidFill>
                  <a:srgbClr val="000000"/>
                </a:solidFill>
                <a:latin typeface="Open Sans Light"/>
                <a:ea typeface="Open Sans Light"/>
                <a:cs typeface="Open Sans Light"/>
                <a:sym typeface="Open Sans Light"/>
              </a:rPr>
              <a:t>Touch Mobile</a:t>
            </a:r>
          </a:p>
        </p:txBody>
      </p:sp>
      <p:sp>
        <p:nvSpPr>
          <p:cNvPr id="24" name="TextBox 24"/>
          <p:cNvSpPr txBox="1"/>
          <p:nvPr/>
        </p:nvSpPr>
        <p:spPr>
          <a:xfrm>
            <a:off x="13894021" y="740074"/>
            <a:ext cx="3365279" cy="264064"/>
          </a:xfrm>
          <a:prstGeom prst="rect">
            <a:avLst/>
          </a:prstGeom>
        </p:spPr>
        <p:txBody>
          <a:bodyPr lIns="0" tIns="0" rIns="0" bIns="0" rtlCol="0" anchor="t">
            <a:spAutoFit/>
          </a:bodyPr>
          <a:lstStyle/>
          <a:p>
            <a:pPr marL="0" lvl="0" indent="0" algn="ctr">
              <a:lnSpc>
                <a:spcPts val="2245"/>
              </a:lnSpc>
              <a:spcBef>
                <a:spcPct val="0"/>
              </a:spcBef>
            </a:pPr>
            <a:r>
              <a:rPr lang="en-US" sz="1603">
                <a:solidFill>
                  <a:srgbClr val="FFFFFF"/>
                </a:solidFill>
                <a:latin typeface="Open Sans Light"/>
                <a:ea typeface="Open Sans Light"/>
                <a:cs typeface="Open Sans Light"/>
                <a:sym typeface="Open Sans Light"/>
              </a:rPr>
              <a:t>23 December, 2027</a:t>
            </a:r>
          </a:p>
        </p:txBody>
      </p:sp>
      <p:sp>
        <p:nvSpPr>
          <p:cNvPr id="25" name="TextBox 25"/>
          <p:cNvSpPr txBox="1"/>
          <p:nvPr/>
        </p:nvSpPr>
        <p:spPr>
          <a:xfrm>
            <a:off x="1481060" y="1724690"/>
            <a:ext cx="5698225" cy="1424832"/>
          </a:xfrm>
          <a:prstGeom prst="rect">
            <a:avLst/>
          </a:prstGeom>
        </p:spPr>
        <p:txBody>
          <a:bodyPr lIns="0" tIns="0" rIns="0" bIns="0" rtlCol="0" anchor="t">
            <a:spAutoFit/>
          </a:bodyPr>
          <a:lstStyle/>
          <a:p>
            <a:pPr marL="0" lvl="0" indent="0" algn="l">
              <a:lnSpc>
                <a:spcPts val="11654"/>
              </a:lnSpc>
              <a:spcBef>
                <a:spcPct val="0"/>
              </a:spcBef>
            </a:pPr>
            <a:r>
              <a:rPr lang="en-US" sz="8324" b="1">
                <a:solidFill>
                  <a:srgbClr val="000000"/>
                </a:solidFill>
                <a:latin typeface="Aileron Bold"/>
                <a:ea typeface="Aileron Bold"/>
                <a:cs typeface="Aileron Bold"/>
                <a:sym typeface="Aileron Bold"/>
              </a:rPr>
              <a:t>Customer</a:t>
            </a:r>
          </a:p>
        </p:txBody>
      </p:sp>
      <p:sp>
        <p:nvSpPr>
          <p:cNvPr id="26" name="TextBox 26"/>
          <p:cNvSpPr txBox="1"/>
          <p:nvPr/>
        </p:nvSpPr>
        <p:spPr>
          <a:xfrm>
            <a:off x="1481060" y="2956207"/>
            <a:ext cx="5698225" cy="1424832"/>
          </a:xfrm>
          <a:prstGeom prst="rect">
            <a:avLst/>
          </a:prstGeom>
        </p:spPr>
        <p:txBody>
          <a:bodyPr lIns="0" tIns="0" rIns="0" bIns="0" rtlCol="0" anchor="t">
            <a:spAutoFit/>
          </a:bodyPr>
          <a:lstStyle/>
          <a:p>
            <a:pPr marL="0" lvl="0" indent="0" algn="l">
              <a:lnSpc>
                <a:spcPts val="11654"/>
              </a:lnSpc>
              <a:spcBef>
                <a:spcPct val="0"/>
              </a:spcBef>
            </a:pPr>
            <a:r>
              <a:rPr lang="en-US" sz="8324" b="1">
                <a:solidFill>
                  <a:srgbClr val="000000"/>
                </a:solidFill>
                <a:latin typeface="Aileron Bold"/>
                <a:ea typeface="Aileron Bold"/>
                <a:cs typeface="Aileron Bold"/>
                <a:sym typeface="Aileron Bold"/>
              </a:rPr>
              <a:t>Acquisition</a:t>
            </a:r>
          </a:p>
        </p:txBody>
      </p:sp>
      <p:sp>
        <p:nvSpPr>
          <p:cNvPr id="27" name="TextBox 27"/>
          <p:cNvSpPr txBox="1"/>
          <p:nvPr/>
        </p:nvSpPr>
        <p:spPr>
          <a:xfrm>
            <a:off x="10930402" y="4873403"/>
            <a:ext cx="5563379" cy="480367"/>
          </a:xfrm>
          <a:prstGeom prst="rect">
            <a:avLst/>
          </a:prstGeom>
        </p:spPr>
        <p:txBody>
          <a:bodyPr lIns="0" tIns="0" rIns="0" bIns="0" rtlCol="0" anchor="t">
            <a:spAutoFit/>
          </a:bodyPr>
          <a:lstStyle/>
          <a:p>
            <a:pPr marL="0" lvl="0" indent="0" algn="l">
              <a:lnSpc>
                <a:spcPts val="3973"/>
              </a:lnSpc>
              <a:spcBef>
                <a:spcPct val="0"/>
              </a:spcBef>
            </a:pPr>
            <a:r>
              <a:rPr lang="en-US" sz="2837" b="1">
                <a:solidFill>
                  <a:srgbClr val="FFFFFF"/>
                </a:solidFill>
                <a:latin typeface="Aileron Bold"/>
                <a:ea typeface="Aileron Bold"/>
                <a:cs typeface="Aileron Bold"/>
                <a:sym typeface="Aileron Bold"/>
              </a:rPr>
              <a:t>Loyalty &amp; retention drivers</a:t>
            </a:r>
          </a:p>
        </p:txBody>
      </p:sp>
      <p:sp>
        <p:nvSpPr>
          <p:cNvPr id="28" name="TextBox 28"/>
          <p:cNvSpPr txBox="1"/>
          <p:nvPr/>
        </p:nvSpPr>
        <p:spPr>
          <a:xfrm>
            <a:off x="10930402" y="3678166"/>
            <a:ext cx="5563379" cy="480367"/>
          </a:xfrm>
          <a:prstGeom prst="rect">
            <a:avLst/>
          </a:prstGeom>
        </p:spPr>
        <p:txBody>
          <a:bodyPr lIns="0" tIns="0" rIns="0" bIns="0" rtlCol="0" anchor="t">
            <a:spAutoFit/>
          </a:bodyPr>
          <a:lstStyle/>
          <a:p>
            <a:pPr marL="0" lvl="0" indent="0" algn="l">
              <a:lnSpc>
                <a:spcPts val="3973"/>
              </a:lnSpc>
              <a:spcBef>
                <a:spcPct val="0"/>
              </a:spcBef>
            </a:pPr>
            <a:r>
              <a:rPr lang="en-US" sz="2837" b="1">
                <a:solidFill>
                  <a:srgbClr val="FFFFFF"/>
                </a:solidFill>
                <a:latin typeface="Aileron Bold"/>
                <a:ea typeface="Aileron Bold"/>
                <a:cs typeface="Aileron Bold"/>
                <a:sym typeface="Aileron Bold"/>
              </a:rPr>
              <a:t>Community &amp; referral programs</a:t>
            </a:r>
          </a:p>
        </p:txBody>
      </p:sp>
      <p:sp>
        <p:nvSpPr>
          <p:cNvPr id="29" name="TextBox 29"/>
          <p:cNvSpPr txBox="1"/>
          <p:nvPr/>
        </p:nvSpPr>
        <p:spPr>
          <a:xfrm>
            <a:off x="10930402" y="2482929"/>
            <a:ext cx="5563379" cy="480367"/>
          </a:xfrm>
          <a:prstGeom prst="rect">
            <a:avLst/>
          </a:prstGeom>
        </p:spPr>
        <p:txBody>
          <a:bodyPr lIns="0" tIns="0" rIns="0" bIns="0" rtlCol="0" anchor="t">
            <a:spAutoFit/>
          </a:bodyPr>
          <a:lstStyle/>
          <a:p>
            <a:pPr marL="0" lvl="0" indent="0" algn="l">
              <a:lnSpc>
                <a:spcPts val="3973"/>
              </a:lnSpc>
              <a:spcBef>
                <a:spcPct val="0"/>
              </a:spcBef>
            </a:pPr>
            <a:r>
              <a:rPr lang="en-US" sz="2837" b="1">
                <a:solidFill>
                  <a:srgbClr val="FFFFFF"/>
                </a:solidFill>
                <a:latin typeface="Aileron Bold"/>
                <a:ea typeface="Aileron Bold"/>
                <a:cs typeface="Aileron Bold"/>
                <a:sym typeface="Aileron Bold"/>
              </a:rPr>
              <a:t>Digital-first onboarding</a:t>
            </a:r>
          </a:p>
        </p:txBody>
      </p:sp>
      <p:sp>
        <p:nvSpPr>
          <p:cNvPr id="30" name="Freeform 30"/>
          <p:cNvSpPr/>
          <p:nvPr/>
        </p:nvSpPr>
        <p:spPr>
          <a:xfrm>
            <a:off x="10310416" y="4977744"/>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31" name="Picture 30" descr="A logo for a mobile device&#10;&#10;AI-generated content may be incorrect.">
            <a:extLst>
              <a:ext uri="{FF2B5EF4-FFF2-40B4-BE49-F238E27FC236}">
                <a16:creationId xmlns:a16="http://schemas.microsoft.com/office/drawing/2014/main" id="{B4B4F38A-1BF3-FB29-68D8-13DA7C3D12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291203"/>
            <a:ext cx="1504422" cy="11618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sp>
        <p:nvSpPr>
          <p:cNvPr id="5" name="TextBox 5"/>
          <p:cNvSpPr txBox="1"/>
          <p:nvPr/>
        </p:nvSpPr>
        <p:spPr>
          <a:xfrm>
            <a:off x="9807708" y="6337852"/>
            <a:ext cx="6686073" cy="2101886"/>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Touch Mobile targets underserved segments ignored by large incumbents, building deep local trust through grassroots engagement. Our digital-native infrastructure keeps costs low while our social impact mission drives brand loyalty, regulatory goodwill, and long-term defensibility against traditional MNOs.</a:t>
            </a:r>
          </a:p>
        </p:txBody>
      </p:sp>
      <p:grpSp>
        <p:nvGrpSpPr>
          <p:cNvPr id="6" name="Group 6"/>
          <p:cNvGrpSpPr/>
          <p:nvPr/>
        </p:nvGrpSpPr>
        <p:grpSpPr>
          <a:xfrm>
            <a:off x="-1058020" y="5350427"/>
            <a:ext cx="9948273" cy="5681117"/>
            <a:chOff x="0" y="0"/>
            <a:chExt cx="1541248" cy="880154"/>
          </a:xfrm>
        </p:grpSpPr>
        <p:sp>
          <p:nvSpPr>
            <p:cNvPr id="7" name="Freeform 7"/>
            <p:cNvSpPr/>
            <p:nvPr/>
          </p:nvSpPr>
          <p:spPr>
            <a:xfrm>
              <a:off x="0" y="0"/>
              <a:ext cx="1541248" cy="880154"/>
            </a:xfrm>
            <a:custGeom>
              <a:avLst/>
              <a:gdLst/>
              <a:ahLst/>
              <a:cxnLst/>
              <a:rect l="l" t="t" r="r" b="b"/>
              <a:pathLst>
                <a:path w="1541248" h="880154">
                  <a:moveTo>
                    <a:pt x="52919" y="0"/>
                  </a:moveTo>
                  <a:lnTo>
                    <a:pt x="1488329" y="0"/>
                  </a:lnTo>
                  <a:cubicBezTo>
                    <a:pt x="1517555" y="0"/>
                    <a:pt x="1541248" y="23693"/>
                    <a:pt x="1541248" y="52919"/>
                  </a:cubicBezTo>
                  <a:lnTo>
                    <a:pt x="1541248" y="827235"/>
                  </a:lnTo>
                  <a:cubicBezTo>
                    <a:pt x="1541248" y="841270"/>
                    <a:pt x="1535672" y="854730"/>
                    <a:pt x="1525748" y="864654"/>
                  </a:cubicBezTo>
                  <a:cubicBezTo>
                    <a:pt x="1515824" y="874578"/>
                    <a:pt x="1502364" y="880154"/>
                    <a:pt x="1488329" y="880154"/>
                  </a:cubicBezTo>
                  <a:lnTo>
                    <a:pt x="52919" y="880154"/>
                  </a:lnTo>
                  <a:cubicBezTo>
                    <a:pt x="23693" y="880154"/>
                    <a:pt x="0" y="856461"/>
                    <a:pt x="0" y="827235"/>
                  </a:cubicBezTo>
                  <a:lnTo>
                    <a:pt x="0" y="52919"/>
                  </a:lnTo>
                  <a:cubicBezTo>
                    <a:pt x="0" y="23693"/>
                    <a:pt x="23693" y="0"/>
                    <a:pt x="52919" y="0"/>
                  </a:cubicBezTo>
                  <a:close/>
                </a:path>
              </a:pathLst>
            </a:custGeom>
            <a:blipFill>
              <a:blip r:embed="rId2"/>
              <a:stretch>
                <a:fillRect l="-93" r="-93"/>
              </a:stretch>
            </a:blipFill>
          </p:spPr>
          <p:txBody>
            <a:bodyPr/>
            <a:lstStyle/>
            <a:p>
              <a:endParaRPr lang="en-US"/>
            </a:p>
          </p:txBody>
        </p:sp>
      </p:grpSp>
      <p:grpSp>
        <p:nvGrpSpPr>
          <p:cNvPr id="8" name="Group 8"/>
          <p:cNvGrpSpPr/>
          <p:nvPr/>
        </p:nvGrpSpPr>
        <p:grpSpPr>
          <a:xfrm>
            <a:off x="9807708" y="4651626"/>
            <a:ext cx="6686073" cy="988358"/>
            <a:chOff x="0" y="0"/>
            <a:chExt cx="2749226" cy="406400"/>
          </a:xfrm>
        </p:grpSpPr>
        <p:sp>
          <p:nvSpPr>
            <p:cNvPr id="9" name="Freeform 9"/>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0" name="TextBox 10"/>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9807708" y="3456389"/>
            <a:ext cx="6686073" cy="988358"/>
            <a:chOff x="0" y="0"/>
            <a:chExt cx="2749226" cy="406400"/>
          </a:xfrm>
        </p:grpSpPr>
        <p:sp>
          <p:nvSpPr>
            <p:cNvPr id="12" name="Freeform 12"/>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3" name="TextBox 13"/>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9807708" y="2261152"/>
            <a:ext cx="6686073" cy="988358"/>
            <a:chOff x="0" y="0"/>
            <a:chExt cx="2749226" cy="406400"/>
          </a:xfrm>
        </p:grpSpPr>
        <p:sp>
          <p:nvSpPr>
            <p:cNvPr id="15" name="Freeform 15"/>
            <p:cNvSpPr/>
            <p:nvPr/>
          </p:nvSpPr>
          <p:spPr>
            <a:xfrm>
              <a:off x="0" y="0"/>
              <a:ext cx="2749226" cy="406400"/>
            </a:xfrm>
            <a:custGeom>
              <a:avLst/>
              <a:gdLst/>
              <a:ahLst/>
              <a:cxnLst/>
              <a:rect l="l" t="t" r="r" b="b"/>
              <a:pathLst>
                <a:path w="2749226" h="406400">
                  <a:moveTo>
                    <a:pt x="2546026" y="0"/>
                  </a:moveTo>
                  <a:cubicBezTo>
                    <a:pt x="2658250" y="0"/>
                    <a:pt x="2749226" y="90976"/>
                    <a:pt x="2749226" y="203200"/>
                  </a:cubicBezTo>
                  <a:cubicBezTo>
                    <a:pt x="2749226" y="315424"/>
                    <a:pt x="2658250" y="406400"/>
                    <a:pt x="2546026"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6" name="TextBox 16"/>
            <p:cNvSpPr txBox="1"/>
            <p:nvPr/>
          </p:nvSpPr>
          <p:spPr>
            <a:xfrm>
              <a:off x="0" y="-28575"/>
              <a:ext cx="2749226" cy="434975"/>
            </a:xfrm>
            <a:prstGeom prst="rect">
              <a:avLst/>
            </a:prstGeom>
          </p:spPr>
          <p:txBody>
            <a:bodyPr lIns="50800" tIns="50800" rIns="50800" bIns="50800" rtlCol="0" anchor="ctr"/>
            <a:lstStyle/>
            <a:p>
              <a:pPr marL="0" lvl="0" indent="0" algn="ctr">
                <a:lnSpc>
                  <a:spcPts val="2466"/>
                </a:lnSpc>
              </a:pPr>
              <a:endParaRPr/>
            </a:p>
          </p:txBody>
        </p:sp>
      </p:grpSp>
      <p:grpSp>
        <p:nvGrpSpPr>
          <p:cNvPr id="17" name="Group 17"/>
          <p:cNvGrpSpPr/>
          <p:nvPr/>
        </p:nvGrpSpPr>
        <p:grpSpPr>
          <a:xfrm>
            <a:off x="4430342" y="8282600"/>
            <a:ext cx="5497887" cy="549788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9" name="TextBox 19"/>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20" name="Freeform 20"/>
          <p:cNvSpPr/>
          <p:nvPr/>
        </p:nvSpPr>
        <p:spPr>
          <a:xfrm>
            <a:off x="5173270"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Freeform 21"/>
          <p:cNvSpPr/>
          <p:nvPr/>
        </p:nvSpPr>
        <p:spPr>
          <a:xfrm>
            <a:off x="10310416" y="2587270"/>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Freeform 22"/>
          <p:cNvSpPr/>
          <p:nvPr/>
        </p:nvSpPr>
        <p:spPr>
          <a:xfrm>
            <a:off x="10310416" y="3782507"/>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TextBox 23"/>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24" name="TextBox 24"/>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23 December, 2027</a:t>
            </a:r>
          </a:p>
        </p:txBody>
      </p:sp>
      <p:sp>
        <p:nvSpPr>
          <p:cNvPr id="25" name="TextBox 25"/>
          <p:cNvSpPr txBox="1"/>
          <p:nvPr/>
        </p:nvSpPr>
        <p:spPr>
          <a:xfrm>
            <a:off x="1481060" y="1743740"/>
            <a:ext cx="5698225" cy="1301184"/>
          </a:xfrm>
          <a:prstGeom prst="rect">
            <a:avLst/>
          </a:prstGeom>
        </p:spPr>
        <p:txBody>
          <a:bodyPr lIns="0" tIns="0" rIns="0" bIns="0" rtlCol="0" anchor="t">
            <a:spAutoFit/>
          </a:bodyPr>
          <a:lstStyle/>
          <a:p>
            <a:pPr marL="0" lvl="0" indent="0" algn="l">
              <a:lnSpc>
                <a:spcPts val="10685"/>
              </a:lnSpc>
              <a:spcBef>
                <a:spcPct val="0"/>
              </a:spcBef>
            </a:pPr>
            <a:r>
              <a:rPr lang="en-US" sz="7632" b="1">
                <a:solidFill>
                  <a:srgbClr val="000000"/>
                </a:solidFill>
                <a:latin typeface="Aileron Bold"/>
                <a:ea typeface="Aileron Bold"/>
                <a:cs typeface="Aileron Bold"/>
                <a:sym typeface="Aileron Bold"/>
              </a:rPr>
              <a:t>Competitive</a:t>
            </a:r>
          </a:p>
        </p:txBody>
      </p:sp>
      <p:sp>
        <p:nvSpPr>
          <p:cNvPr id="26" name="TextBox 26"/>
          <p:cNvSpPr txBox="1"/>
          <p:nvPr/>
        </p:nvSpPr>
        <p:spPr>
          <a:xfrm>
            <a:off x="1481060" y="2975257"/>
            <a:ext cx="5698225" cy="1301184"/>
          </a:xfrm>
          <a:prstGeom prst="rect">
            <a:avLst/>
          </a:prstGeom>
        </p:spPr>
        <p:txBody>
          <a:bodyPr lIns="0" tIns="0" rIns="0" bIns="0" rtlCol="0" anchor="t">
            <a:spAutoFit/>
          </a:bodyPr>
          <a:lstStyle/>
          <a:p>
            <a:pPr marL="0" lvl="0" indent="0" algn="l">
              <a:lnSpc>
                <a:spcPts val="10685"/>
              </a:lnSpc>
              <a:spcBef>
                <a:spcPct val="0"/>
              </a:spcBef>
            </a:pPr>
            <a:r>
              <a:rPr lang="en-US" sz="7632" b="1">
                <a:solidFill>
                  <a:srgbClr val="000000"/>
                </a:solidFill>
                <a:latin typeface="Aileron Bold"/>
                <a:ea typeface="Aileron Bold"/>
                <a:cs typeface="Aileron Bold"/>
                <a:sym typeface="Aileron Bold"/>
              </a:rPr>
              <a:t>Advantage</a:t>
            </a:r>
          </a:p>
        </p:txBody>
      </p:sp>
      <p:sp>
        <p:nvSpPr>
          <p:cNvPr id="27" name="TextBox 27"/>
          <p:cNvSpPr txBox="1"/>
          <p:nvPr/>
        </p:nvSpPr>
        <p:spPr>
          <a:xfrm>
            <a:off x="10930402" y="4873403"/>
            <a:ext cx="5563379" cy="456701"/>
          </a:xfrm>
          <a:prstGeom prst="rect">
            <a:avLst/>
          </a:prstGeom>
        </p:spPr>
        <p:txBody>
          <a:bodyPr lIns="0" tIns="0" rIns="0" bIns="0" rtlCol="0" anchor="t">
            <a:spAutoFit/>
          </a:bodyPr>
          <a:lstStyle/>
          <a:p>
            <a:pPr marL="0" lvl="0" indent="0" algn="l">
              <a:lnSpc>
                <a:spcPts val="3702"/>
              </a:lnSpc>
              <a:spcBef>
                <a:spcPct val="0"/>
              </a:spcBef>
            </a:pPr>
            <a:r>
              <a:rPr lang="en-US" sz="2644" b="1">
                <a:solidFill>
                  <a:srgbClr val="FFFFFF"/>
                </a:solidFill>
                <a:latin typeface="Aileron Bold"/>
                <a:ea typeface="Aileron Bold"/>
                <a:cs typeface="Aileron Bold"/>
                <a:sym typeface="Aileron Bold"/>
              </a:rPr>
              <a:t>Low-cost digital-native model</a:t>
            </a:r>
          </a:p>
        </p:txBody>
      </p:sp>
      <p:sp>
        <p:nvSpPr>
          <p:cNvPr id="28" name="TextBox 28"/>
          <p:cNvSpPr txBox="1"/>
          <p:nvPr/>
        </p:nvSpPr>
        <p:spPr>
          <a:xfrm>
            <a:off x="10930402" y="3678166"/>
            <a:ext cx="5563379" cy="456701"/>
          </a:xfrm>
          <a:prstGeom prst="rect">
            <a:avLst/>
          </a:prstGeom>
        </p:spPr>
        <p:txBody>
          <a:bodyPr lIns="0" tIns="0" rIns="0" bIns="0" rtlCol="0" anchor="t">
            <a:spAutoFit/>
          </a:bodyPr>
          <a:lstStyle/>
          <a:p>
            <a:pPr marL="0" lvl="0" indent="0" algn="l">
              <a:lnSpc>
                <a:spcPts val="3702"/>
              </a:lnSpc>
              <a:spcBef>
                <a:spcPct val="0"/>
              </a:spcBef>
            </a:pPr>
            <a:r>
              <a:rPr lang="en-US" sz="2644" b="1">
                <a:solidFill>
                  <a:srgbClr val="FFFFFF"/>
                </a:solidFill>
                <a:latin typeface="Aileron Bold"/>
                <a:ea typeface="Aileron Bold"/>
                <a:cs typeface="Aileron Bold"/>
                <a:sym typeface="Aileron Bold"/>
              </a:rPr>
              <a:t>Strategic NGO &amp; MNO partnerships</a:t>
            </a:r>
          </a:p>
        </p:txBody>
      </p:sp>
      <p:sp>
        <p:nvSpPr>
          <p:cNvPr id="29" name="TextBox 29"/>
          <p:cNvSpPr txBox="1"/>
          <p:nvPr/>
        </p:nvSpPr>
        <p:spPr>
          <a:xfrm>
            <a:off x="10930402" y="2482929"/>
            <a:ext cx="5563379" cy="456701"/>
          </a:xfrm>
          <a:prstGeom prst="rect">
            <a:avLst/>
          </a:prstGeom>
        </p:spPr>
        <p:txBody>
          <a:bodyPr lIns="0" tIns="0" rIns="0" bIns="0" rtlCol="0" anchor="t">
            <a:spAutoFit/>
          </a:bodyPr>
          <a:lstStyle/>
          <a:p>
            <a:pPr marL="0" lvl="0" indent="0" algn="l">
              <a:lnSpc>
                <a:spcPts val="3702"/>
              </a:lnSpc>
              <a:spcBef>
                <a:spcPct val="0"/>
              </a:spcBef>
            </a:pPr>
            <a:r>
              <a:rPr lang="en-US" sz="2644" b="1">
                <a:solidFill>
                  <a:srgbClr val="FFFFFF"/>
                </a:solidFill>
                <a:latin typeface="Aileron Bold"/>
                <a:ea typeface="Aileron Bold"/>
                <a:cs typeface="Aileron Bold"/>
                <a:sym typeface="Aileron Bold"/>
              </a:rPr>
              <a:t>Community-first positioning</a:t>
            </a:r>
          </a:p>
        </p:txBody>
      </p:sp>
      <p:sp>
        <p:nvSpPr>
          <p:cNvPr id="30" name="Freeform 30"/>
          <p:cNvSpPr/>
          <p:nvPr/>
        </p:nvSpPr>
        <p:spPr>
          <a:xfrm>
            <a:off x="10310416" y="4977744"/>
            <a:ext cx="327737" cy="338309"/>
          </a:xfrm>
          <a:custGeom>
            <a:avLst/>
            <a:gdLst/>
            <a:ahLst/>
            <a:cxnLst/>
            <a:rect l="l" t="t" r="r" b="b"/>
            <a:pathLst>
              <a:path w="327737" h="338309">
                <a:moveTo>
                  <a:pt x="0" y="0"/>
                </a:moveTo>
                <a:lnTo>
                  <a:pt x="327737" y="0"/>
                </a:lnTo>
                <a:lnTo>
                  <a:pt x="327737" y="338310"/>
                </a:lnTo>
                <a:lnTo>
                  <a:pt x="0" y="3383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31" name="Picture 30" descr="A logo for a mobile device&#10;&#10;AI-generated content may be incorrect.">
            <a:extLst>
              <a:ext uri="{FF2B5EF4-FFF2-40B4-BE49-F238E27FC236}">
                <a16:creationId xmlns:a16="http://schemas.microsoft.com/office/drawing/2014/main" id="{291783D8-4DBC-392D-B8F6-A40B9735CC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8700" y="317771"/>
            <a:ext cx="1504422" cy="11618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9455B"/>
        </a:solidFill>
        <a:effectLst/>
      </p:bgPr>
    </p:bg>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028700" y="6080211"/>
            <a:ext cx="16230600" cy="5219337"/>
            <a:chOff x="0" y="0"/>
            <a:chExt cx="2514545" cy="808612"/>
          </a:xfrm>
        </p:grpSpPr>
        <p:sp>
          <p:nvSpPr>
            <p:cNvPr id="6" name="Freeform 6"/>
            <p:cNvSpPr/>
            <p:nvPr/>
          </p:nvSpPr>
          <p:spPr>
            <a:xfrm>
              <a:off x="0" y="0"/>
              <a:ext cx="2514545" cy="808612"/>
            </a:xfrm>
            <a:custGeom>
              <a:avLst/>
              <a:gdLst/>
              <a:ahLst/>
              <a:cxnLst/>
              <a:rect l="l" t="t" r="r" b="b"/>
              <a:pathLst>
                <a:path w="2514545" h="808612">
                  <a:moveTo>
                    <a:pt x="32436" y="0"/>
                  </a:moveTo>
                  <a:lnTo>
                    <a:pt x="2482109" y="0"/>
                  </a:lnTo>
                  <a:cubicBezTo>
                    <a:pt x="2490711" y="0"/>
                    <a:pt x="2498962" y="3417"/>
                    <a:pt x="2505044" y="9500"/>
                  </a:cubicBezTo>
                  <a:cubicBezTo>
                    <a:pt x="2511127" y="15583"/>
                    <a:pt x="2514545" y="23833"/>
                    <a:pt x="2514545" y="32436"/>
                  </a:cubicBezTo>
                  <a:lnTo>
                    <a:pt x="2514545" y="776176"/>
                  </a:lnTo>
                  <a:cubicBezTo>
                    <a:pt x="2514545" y="784779"/>
                    <a:pt x="2511127" y="793029"/>
                    <a:pt x="2505044" y="799112"/>
                  </a:cubicBezTo>
                  <a:cubicBezTo>
                    <a:pt x="2498962" y="805195"/>
                    <a:pt x="2490711" y="808612"/>
                    <a:pt x="2482109" y="808612"/>
                  </a:cubicBezTo>
                  <a:lnTo>
                    <a:pt x="32436" y="808612"/>
                  </a:lnTo>
                  <a:cubicBezTo>
                    <a:pt x="14522" y="808612"/>
                    <a:pt x="0" y="794090"/>
                    <a:pt x="0" y="776176"/>
                  </a:cubicBezTo>
                  <a:lnTo>
                    <a:pt x="0" y="32436"/>
                  </a:lnTo>
                  <a:cubicBezTo>
                    <a:pt x="0" y="23833"/>
                    <a:pt x="3417" y="15583"/>
                    <a:pt x="9500" y="9500"/>
                  </a:cubicBezTo>
                  <a:cubicBezTo>
                    <a:pt x="15583" y="3417"/>
                    <a:pt x="23833" y="0"/>
                    <a:pt x="32436" y="0"/>
                  </a:cubicBezTo>
                  <a:close/>
                </a:path>
              </a:pathLst>
            </a:custGeom>
            <a:blipFill>
              <a:blip r:embed="rId2"/>
              <a:stretch>
                <a:fillRect t="-38626" b="-38626"/>
              </a:stretch>
            </a:blipFill>
          </p:spPr>
          <p:txBody>
            <a:bodyPr/>
            <a:lstStyle/>
            <a:p>
              <a:endParaRPr lang="en-US"/>
            </a:p>
          </p:txBody>
        </p:sp>
      </p:grpSp>
      <p:grpSp>
        <p:nvGrpSpPr>
          <p:cNvPr id="7" name="Group 7"/>
          <p:cNvGrpSpPr/>
          <p:nvPr/>
        </p:nvGrpSpPr>
        <p:grpSpPr>
          <a:xfrm>
            <a:off x="3157458" y="4376797"/>
            <a:ext cx="3406828" cy="340682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9" name="TextBox 9"/>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0" name="Group 10"/>
          <p:cNvGrpSpPr/>
          <p:nvPr/>
        </p:nvGrpSpPr>
        <p:grpSpPr>
          <a:xfrm>
            <a:off x="7440586" y="4376797"/>
            <a:ext cx="3406828" cy="340682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2" name="TextBox 12"/>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3" name="Group 13"/>
          <p:cNvGrpSpPr/>
          <p:nvPr/>
        </p:nvGrpSpPr>
        <p:grpSpPr>
          <a:xfrm>
            <a:off x="11728347" y="4376797"/>
            <a:ext cx="3406828" cy="340682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5" name="TextBox 15"/>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6" name="Group 16"/>
          <p:cNvGrpSpPr/>
          <p:nvPr/>
        </p:nvGrpSpPr>
        <p:grpSpPr>
          <a:xfrm>
            <a:off x="-2396459" y="9203048"/>
            <a:ext cx="5497887" cy="549788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8" name="TextBox 18"/>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9" name="Freeform 19"/>
          <p:cNvSpPr/>
          <p:nvPr/>
        </p:nvSpPr>
        <p:spPr>
          <a:xfrm>
            <a:off x="-136173" y="8769643"/>
            <a:ext cx="977315" cy="977315"/>
          </a:xfrm>
          <a:custGeom>
            <a:avLst/>
            <a:gdLst/>
            <a:ahLst/>
            <a:cxnLst/>
            <a:rect l="l" t="t" r="r" b="b"/>
            <a:pathLst>
              <a:path w="977315" h="977315">
                <a:moveTo>
                  <a:pt x="0" y="0"/>
                </a:moveTo>
                <a:lnTo>
                  <a:pt x="977315" y="0"/>
                </a:lnTo>
                <a:lnTo>
                  <a:pt x="977315" y="977314"/>
                </a:lnTo>
                <a:lnTo>
                  <a:pt x="0" y="9773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TextBox 20"/>
          <p:cNvSpPr txBox="1"/>
          <p:nvPr/>
        </p:nvSpPr>
        <p:spPr>
          <a:xfrm>
            <a:off x="3522758" y="1977543"/>
            <a:ext cx="11242483" cy="1218773"/>
          </a:xfrm>
          <a:prstGeom prst="rect">
            <a:avLst/>
          </a:prstGeom>
        </p:spPr>
        <p:txBody>
          <a:bodyPr lIns="0" tIns="0" rIns="0" bIns="0" rtlCol="0" anchor="t">
            <a:spAutoFit/>
          </a:bodyPr>
          <a:lstStyle/>
          <a:p>
            <a:pPr marL="0" lvl="0" indent="0" algn="ctr">
              <a:lnSpc>
                <a:spcPts val="9998"/>
              </a:lnSpc>
              <a:spcBef>
                <a:spcPct val="0"/>
              </a:spcBef>
            </a:pPr>
            <a:r>
              <a:rPr lang="en-US" sz="7141" b="1">
                <a:solidFill>
                  <a:srgbClr val="FFFFFF"/>
                </a:solidFill>
                <a:latin typeface="Aileron Bold"/>
                <a:ea typeface="Aileron Bold"/>
                <a:cs typeface="Aileron Bold"/>
                <a:sym typeface="Aileron Bold"/>
              </a:rPr>
              <a:t>Partnership Opportunities</a:t>
            </a:r>
          </a:p>
        </p:txBody>
      </p:sp>
      <p:sp>
        <p:nvSpPr>
          <p:cNvPr id="21" name="TextBox 21"/>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FFFFFF"/>
                </a:solidFill>
                <a:latin typeface="Open Sans Light"/>
                <a:ea typeface="Open Sans Light"/>
                <a:cs typeface="Open Sans Light"/>
                <a:sym typeface="Open Sans Light"/>
              </a:rPr>
              <a:t>Touch Mobile</a:t>
            </a:r>
          </a:p>
        </p:txBody>
      </p:sp>
      <p:sp>
        <p:nvSpPr>
          <p:cNvPr id="22" name="TextBox 22"/>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23 December, 2027</a:t>
            </a:r>
          </a:p>
        </p:txBody>
      </p:sp>
      <p:sp>
        <p:nvSpPr>
          <p:cNvPr id="23" name="TextBox 23"/>
          <p:cNvSpPr txBox="1"/>
          <p:nvPr/>
        </p:nvSpPr>
        <p:spPr>
          <a:xfrm>
            <a:off x="3680000" y="5563828"/>
            <a:ext cx="2361744" cy="771695"/>
          </a:xfrm>
          <a:prstGeom prst="rect">
            <a:avLst/>
          </a:prstGeom>
        </p:spPr>
        <p:txBody>
          <a:bodyPr lIns="0" tIns="0" rIns="0" bIns="0" rtlCol="0" anchor="t">
            <a:spAutoFit/>
          </a:bodyPr>
          <a:lstStyle/>
          <a:p>
            <a:pPr marL="0" lvl="0" indent="0" algn="ctr">
              <a:lnSpc>
                <a:spcPts val="3140"/>
              </a:lnSpc>
              <a:spcBef>
                <a:spcPct val="0"/>
              </a:spcBef>
            </a:pPr>
            <a:r>
              <a:rPr lang="en-US" sz="2243" b="1">
                <a:solidFill>
                  <a:srgbClr val="FFFFFF"/>
                </a:solidFill>
                <a:latin typeface="Aileron Bold"/>
                <a:ea typeface="Aileron Bold"/>
                <a:cs typeface="Aileron Bold"/>
                <a:sym typeface="Aileron Bold"/>
              </a:rPr>
              <a:t>Network Partners &amp; MNOs</a:t>
            </a:r>
          </a:p>
        </p:txBody>
      </p:sp>
      <p:sp>
        <p:nvSpPr>
          <p:cNvPr id="24" name="TextBox 24"/>
          <p:cNvSpPr txBox="1"/>
          <p:nvPr/>
        </p:nvSpPr>
        <p:spPr>
          <a:xfrm>
            <a:off x="7825453" y="5563828"/>
            <a:ext cx="2637093" cy="771695"/>
          </a:xfrm>
          <a:prstGeom prst="rect">
            <a:avLst/>
          </a:prstGeom>
        </p:spPr>
        <p:txBody>
          <a:bodyPr lIns="0" tIns="0" rIns="0" bIns="0" rtlCol="0" anchor="t">
            <a:spAutoFit/>
          </a:bodyPr>
          <a:lstStyle/>
          <a:p>
            <a:pPr marL="0" lvl="0" indent="0" algn="ctr">
              <a:lnSpc>
                <a:spcPts val="3140"/>
              </a:lnSpc>
              <a:spcBef>
                <a:spcPct val="0"/>
              </a:spcBef>
            </a:pPr>
            <a:r>
              <a:rPr lang="en-US" sz="2243" b="1">
                <a:solidFill>
                  <a:srgbClr val="FFFFFF"/>
                </a:solidFill>
                <a:latin typeface="Aileron Bold"/>
                <a:ea typeface="Aileron Bold"/>
                <a:cs typeface="Aileron Bold"/>
                <a:sym typeface="Aileron Bold"/>
              </a:rPr>
              <a:t>NGOs &amp; Community Groups</a:t>
            </a:r>
          </a:p>
        </p:txBody>
      </p:sp>
      <p:sp>
        <p:nvSpPr>
          <p:cNvPr id="25" name="TextBox 25"/>
          <p:cNvSpPr txBox="1"/>
          <p:nvPr/>
        </p:nvSpPr>
        <p:spPr>
          <a:xfrm>
            <a:off x="12034543" y="5563828"/>
            <a:ext cx="2794436" cy="771695"/>
          </a:xfrm>
          <a:prstGeom prst="rect">
            <a:avLst/>
          </a:prstGeom>
        </p:spPr>
        <p:txBody>
          <a:bodyPr lIns="0" tIns="0" rIns="0" bIns="0" rtlCol="0" anchor="t">
            <a:spAutoFit/>
          </a:bodyPr>
          <a:lstStyle/>
          <a:p>
            <a:pPr marL="0" lvl="0" indent="0" algn="ctr">
              <a:lnSpc>
                <a:spcPts val="3140"/>
              </a:lnSpc>
              <a:spcBef>
                <a:spcPct val="0"/>
              </a:spcBef>
            </a:pPr>
            <a:r>
              <a:rPr lang="en-US" sz="2243" b="1">
                <a:solidFill>
                  <a:srgbClr val="FFFFFF"/>
                </a:solidFill>
                <a:latin typeface="Aileron Bold"/>
                <a:ea typeface="Aileron Bold"/>
                <a:cs typeface="Aileron Bold"/>
                <a:sym typeface="Aileron Bold"/>
              </a:rPr>
              <a:t>Government &amp; Regulatory Bodies</a:t>
            </a:r>
          </a:p>
        </p:txBody>
      </p:sp>
      <p:pic>
        <p:nvPicPr>
          <p:cNvPr id="26" name="Picture 25" descr="A logo for a mobile device&#10;&#10;AI-generated content may be incorrect.">
            <a:extLst>
              <a:ext uri="{FF2B5EF4-FFF2-40B4-BE49-F238E27FC236}">
                <a16:creationId xmlns:a16="http://schemas.microsoft.com/office/drawing/2014/main" id="{8FAE9916-BA2C-37B4-A6B0-9729FE4845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53" y="224364"/>
            <a:ext cx="1504422" cy="11618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481060" y="4565429"/>
            <a:ext cx="1390876" cy="1390876"/>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8" name="Group 8"/>
          <p:cNvGrpSpPr/>
          <p:nvPr/>
        </p:nvGrpSpPr>
        <p:grpSpPr>
          <a:xfrm>
            <a:off x="5483441" y="4565429"/>
            <a:ext cx="1390876" cy="139087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1" name="Group 11"/>
          <p:cNvGrpSpPr/>
          <p:nvPr/>
        </p:nvGrpSpPr>
        <p:grpSpPr>
          <a:xfrm>
            <a:off x="9485823" y="4565429"/>
            <a:ext cx="1390876" cy="139087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grpSp>
        <p:nvGrpSpPr>
          <p:cNvPr id="14" name="Group 14"/>
          <p:cNvGrpSpPr/>
          <p:nvPr/>
        </p:nvGrpSpPr>
        <p:grpSpPr>
          <a:xfrm>
            <a:off x="13535256" y="4565429"/>
            <a:ext cx="5381424" cy="6230100"/>
            <a:chOff x="0" y="0"/>
            <a:chExt cx="833723" cy="965206"/>
          </a:xfrm>
        </p:grpSpPr>
        <p:sp>
          <p:nvSpPr>
            <p:cNvPr id="15" name="Freeform 15"/>
            <p:cNvSpPr/>
            <p:nvPr/>
          </p:nvSpPr>
          <p:spPr>
            <a:xfrm>
              <a:off x="0" y="0"/>
              <a:ext cx="833723" cy="965206"/>
            </a:xfrm>
            <a:custGeom>
              <a:avLst/>
              <a:gdLst/>
              <a:ahLst/>
              <a:cxnLst/>
              <a:rect l="l" t="t" r="r" b="b"/>
              <a:pathLst>
                <a:path w="833723" h="965206">
                  <a:moveTo>
                    <a:pt x="97827" y="0"/>
                  </a:moveTo>
                  <a:lnTo>
                    <a:pt x="735896" y="0"/>
                  </a:lnTo>
                  <a:cubicBezTo>
                    <a:pt x="789925" y="0"/>
                    <a:pt x="833723" y="43799"/>
                    <a:pt x="833723" y="97827"/>
                  </a:cubicBezTo>
                  <a:lnTo>
                    <a:pt x="833723" y="867378"/>
                  </a:lnTo>
                  <a:cubicBezTo>
                    <a:pt x="833723" y="921407"/>
                    <a:pt x="789925" y="965206"/>
                    <a:pt x="735896" y="965206"/>
                  </a:cubicBezTo>
                  <a:lnTo>
                    <a:pt x="97827" y="965206"/>
                  </a:lnTo>
                  <a:cubicBezTo>
                    <a:pt x="43799" y="965206"/>
                    <a:pt x="0" y="921407"/>
                    <a:pt x="0" y="867378"/>
                  </a:cubicBezTo>
                  <a:lnTo>
                    <a:pt x="0" y="97827"/>
                  </a:lnTo>
                  <a:cubicBezTo>
                    <a:pt x="0" y="43799"/>
                    <a:pt x="43799" y="0"/>
                    <a:pt x="97827" y="0"/>
                  </a:cubicBezTo>
                  <a:close/>
                </a:path>
              </a:pathLst>
            </a:custGeom>
            <a:blipFill>
              <a:blip r:embed="rId2"/>
              <a:stretch>
                <a:fillRect t="-3402" b="-3402"/>
              </a:stretch>
            </a:blipFill>
          </p:spPr>
          <p:txBody>
            <a:bodyPr/>
            <a:lstStyle/>
            <a:p>
              <a:endParaRPr lang="en-US"/>
            </a:p>
          </p:txBody>
        </p:sp>
      </p:grpSp>
      <p:grpSp>
        <p:nvGrpSpPr>
          <p:cNvPr id="16" name="Group 16"/>
          <p:cNvGrpSpPr/>
          <p:nvPr/>
        </p:nvGrpSpPr>
        <p:grpSpPr>
          <a:xfrm>
            <a:off x="15539057" y="8282600"/>
            <a:ext cx="5497887" cy="549788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8" name="TextBox 18"/>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9" name="Freeform 19"/>
          <p:cNvSpPr/>
          <p:nvPr/>
        </p:nvSpPr>
        <p:spPr>
          <a:xfrm>
            <a:off x="16281985"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Freeform 20"/>
          <p:cNvSpPr/>
          <p:nvPr/>
        </p:nvSpPr>
        <p:spPr>
          <a:xfrm>
            <a:off x="1901494"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p:cNvSpPr/>
          <p:nvPr/>
        </p:nvSpPr>
        <p:spPr>
          <a:xfrm>
            <a:off x="5903876"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TextBox 22"/>
          <p:cNvSpPr txBox="1"/>
          <p:nvPr/>
        </p:nvSpPr>
        <p:spPr>
          <a:xfrm>
            <a:off x="1028700" y="740074"/>
            <a:ext cx="2236617" cy="289360"/>
          </a:xfrm>
          <a:prstGeom prst="rect">
            <a:avLst/>
          </a:prstGeom>
        </p:spPr>
        <p:txBody>
          <a:bodyPr lIns="0" tIns="0" rIns="0" bIns="0" rtlCol="0" anchor="t">
            <a:spAutoFit/>
          </a:bodyPr>
          <a:lstStyle/>
          <a:p>
            <a:pPr marL="0" lvl="0" indent="0" algn="l">
              <a:lnSpc>
                <a:spcPts val="2426"/>
              </a:lnSpc>
              <a:spcBef>
                <a:spcPct val="0"/>
              </a:spcBef>
            </a:pPr>
            <a:r>
              <a:rPr lang="en-US" sz="1732" dirty="0">
                <a:solidFill>
                  <a:srgbClr val="000000"/>
                </a:solidFill>
                <a:latin typeface="Open Sans Light"/>
                <a:ea typeface="Open Sans Light"/>
                <a:cs typeface="Open Sans Light"/>
                <a:sym typeface="Open Sans Light"/>
              </a:rPr>
              <a:t>Touch Mobile</a:t>
            </a:r>
          </a:p>
        </p:txBody>
      </p:sp>
      <p:sp>
        <p:nvSpPr>
          <p:cNvPr id="23" name="TextBox 23"/>
          <p:cNvSpPr txBox="1"/>
          <p:nvPr/>
        </p:nvSpPr>
        <p:spPr>
          <a:xfrm>
            <a:off x="13894021" y="740074"/>
            <a:ext cx="3365279" cy="289360"/>
          </a:xfrm>
          <a:prstGeom prst="rect">
            <a:avLst/>
          </a:prstGeom>
        </p:spPr>
        <p:txBody>
          <a:bodyPr lIns="0" tIns="0" rIns="0" bIns="0" rtlCol="0" anchor="t">
            <a:spAutoFit/>
          </a:bodyPr>
          <a:lstStyle/>
          <a:p>
            <a:pPr marL="0" lvl="0" indent="0" algn="ctr">
              <a:lnSpc>
                <a:spcPts val="2426"/>
              </a:lnSpc>
              <a:spcBef>
                <a:spcPct val="0"/>
              </a:spcBef>
            </a:pPr>
            <a:r>
              <a:rPr lang="en-US" sz="1732">
                <a:solidFill>
                  <a:srgbClr val="FFFFFF"/>
                </a:solidFill>
                <a:latin typeface="Open Sans Light"/>
                <a:ea typeface="Open Sans Light"/>
                <a:cs typeface="Open Sans Light"/>
                <a:sym typeface="Open Sans Light"/>
              </a:rPr>
              <a:t>13 December, 2027</a:t>
            </a:r>
          </a:p>
        </p:txBody>
      </p:sp>
      <p:sp>
        <p:nvSpPr>
          <p:cNvPr id="24" name="TextBox 24"/>
          <p:cNvSpPr txBox="1"/>
          <p:nvPr/>
        </p:nvSpPr>
        <p:spPr>
          <a:xfrm>
            <a:off x="11022339" y="1975780"/>
            <a:ext cx="5743363" cy="2045533"/>
          </a:xfrm>
          <a:prstGeom prst="rect">
            <a:avLst/>
          </a:prstGeom>
        </p:spPr>
        <p:txBody>
          <a:bodyPr lIns="0" tIns="0" rIns="0" bIns="0" rtlCol="0" anchor="t">
            <a:spAutoFit/>
          </a:bodyPr>
          <a:lstStyle/>
          <a:p>
            <a:pPr marL="0" lvl="0" indent="0" algn="l">
              <a:lnSpc>
                <a:spcPts val="2754"/>
              </a:lnSpc>
              <a:spcBef>
                <a:spcPct val="0"/>
              </a:spcBef>
            </a:pPr>
            <a:r>
              <a:rPr lang="en-US" sz="1967">
                <a:solidFill>
                  <a:srgbClr val="000000"/>
                </a:solidFill>
                <a:latin typeface="Open Sans Light"/>
                <a:ea typeface="Open Sans Light"/>
                <a:cs typeface="Open Sans Light"/>
                <a:sym typeface="Open Sans Light"/>
              </a:rPr>
              <a:t>Touch Mobile is positioned for strong, sustainable growth. Our financial projections reflect disciplined subscriber acquisition, diversified revenue streams, and a clear path to profitability — underpinned by South Africa's vast underserved connectivity market.</a:t>
            </a:r>
          </a:p>
        </p:txBody>
      </p:sp>
      <p:sp>
        <p:nvSpPr>
          <p:cNvPr id="25" name="TextBox 25"/>
          <p:cNvSpPr txBox="1"/>
          <p:nvPr/>
        </p:nvSpPr>
        <p:spPr>
          <a:xfrm>
            <a:off x="1481060" y="2029620"/>
            <a:ext cx="8423723" cy="1359759"/>
          </a:xfrm>
          <a:prstGeom prst="rect">
            <a:avLst/>
          </a:prstGeom>
        </p:spPr>
        <p:txBody>
          <a:bodyPr lIns="0" tIns="0" rIns="0" bIns="0" rtlCol="0" anchor="t">
            <a:spAutoFit/>
          </a:bodyPr>
          <a:lstStyle/>
          <a:p>
            <a:pPr marL="0" lvl="0" indent="0" algn="l">
              <a:lnSpc>
                <a:spcPts val="11124"/>
              </a:lnSpc>
              <a:spcBef>
                <a:spcPct val="0"/>
              </a:spcBef>
            </a:pPr>
            <a:r>
              <a:rPr lang="en-US" sz="7946" b="1">
                <a:solidFill>
                  <a:srgbClr val="000000"/>
                </a:solidFill>
                <a:latin typeface="Aileron Bold"/>
                <a:ea typeface="Aileron Bold"/>
                <a:cs typeface="Aileron Bold"/>
                <a:sym typeface="Aileron Bold"/>
              </a:rPr>
              <a:t>Financial Outlook</a:t>
            </a:r>
          </a:p>
        </p:txBody>
      </p:sp>
      <p:sp>
        <p:nvSpPr>
          <p:cNvPr id="26" name="TextBox 26"/>
          <p:cNvSpPr txBox="1"/>
          <p:nvPr/>
        </p:nvSpPr>
        <p:spPr>
          <a:xfrm>
            <a:off x="1525500" y="6232531"/>
            <a:ext cx="2350573" cy="975667"/>
          </a:xfrm>
          <a:prstGeom prst="rect">
            <a:avLst/>
          </a:prstGeom>
        </p:spPr>
        <p:txBody>
          <a:bodyPr lIns="0" tIns="0" rIns="0" bIns="0" rtlCol="0" anchor="t">
            <a:spAutoFit/>
          </a:bodyPr>
          <a:lstStyle/>
          <a:p>
            <a:pPr marL="0" lvl="0" indent="0" algn="l">
              <a:lnSpc>
                <a:spcPts val="3973"/>
              </a:lnSpc>
              <a:spcBef>
                <a:spcPct val="0"/>
              </a:spcBef>
            </a:pPr>
            <a:r>
              <a:rPr lang="en-US" sz="2837" b="1">
                <a:solidFill>
                  <a:srgbClr val="000000"/>
                </a:solidFill>
                <a:latin typeface="Aileron Bold"/>
                <a:ea typeface="Aileron Bold"/>
                <a:cs typeface="Aileron Bold"/>
                <a:sym typeface="Aileron Bold"/>
              </a:rPr>
              <a:t>Subscriber Growth</a:t>
            </a:r>
          </a:p>
        </p:txBody>
      </p:sp>
      <p:sp>
        <p:nvSpPr>
          <p:cNvPr id="27" name="TextBox 27"/>
          <p:cNvSpPr txBox="1"/>
          <p:nvPr/>
        </p:nvSpPr>
        <p:spPr>
          <a:xfrm>
            <a:off x="5527882" y="6232531"/>
            <a:ext cx="2350573" cy="975667"/>
          </a:xfrm>
          <a:prstGeom prst="rect">
            <a:avLst/>
          </a:prstGeom>
        </p:spPr>
        <p:txBody>
          <a:bodyPr lIns="0" tIns="0" rIns="0" bIns="0" rtlCol="0" anchor="t">
            <a:spAutoFit/>
          </a:bodyPr>
          <a:lstStyle/>
          <a:p>
            <a:pPr marL="0" lvl="0" indent="0" algn="l">
              <a:lnSpc>
                <a:spcPts val="3973"/>
              </a:lnSpc>
              <a:spcBef>
                <a:spcPct val="0"/>
              </a:spcBef>
            </a:pPr>
            <a:r>
              <a:rPr lang="en-US" sz="2837" b="1">
                <a:solidFill>
                  <a:srgbClr val="000000"/>
                </a:solidFill>
                <a:latin typeface="Aileron Bold"/>
                <a:ea typeface="Aileron Bold"/>
                <a:cs typeface="Aileron Bold"/>
                <a:sym typeface="Aileron Bold"/>
              </a:rPr>
              <a:t>Revenue Milestones</a:t>
            </a:r>
          </a:p>
        </p:txBody>
      </p:sp>
      <p:sp>
        <p:nvSpPr>
          <p:cNvPr id="28" name="TextBox 28"/>
          <p:cNvSpPr txBox="1"/>
          <p:nvPr/>
        </p:nvSpPr>
        <p:spPr>
          <a:xfrm>
            <a:off x="1481060" y="7520273"/>
            <a:ext cx="3316008" cy="1655476"/>
          </a:xfrm>
          <a:prstGeom prst="rect">
            <a:avLst/>
          </a:prstGeom>
        </p:spPr>
        <p:txBody>
          <a:bodyPr lIns="0" tIns="0" rIns="0" bIns="0" rtlCol="0" anchor="t">
            <a:spAutoFit/>
          </a:bodyPr>
          <a:lstStyle/>
          <a:p>
            <a:pPr marL="0" lvl="0" indent="0" algn="l">
              <a:lnSpc>
                <a:spcPts val="2203"/>
              </a:lnSpc>
              <a:spcBef>
                <a:spcPct val="0"/>
              </a:spcBef>
            </a:pPr>
            <a:r>
              <a:rPr lang="en-US" sz="1573">
                <a:solidFill>
                  <a:srgbClr val="000000"/>
                </a:solidFill>
                <a:latin typeface="Open Sans Light"/>
                <a:ea typeface="Open Sans Light"/>
                <a:cs typeface="Open Sans Light"/>
                <a:sym typeface="Open Sans Light"/>
              </a:rPr>
              <a:t>50,000+ subscribers in Year 1, scaling to 300,000+ by Year 3. Targeting NSFAS students, rural communities, and underserved urban segments as primary growth drivers.</a:t>
            </a:r>
          </a:p>
        </p:txBody>
      </p:sp>
      <p:sp>
        <p:nvSpPr>
          <p:cNvPr id="29" name="TextBox 29"/>
          <p:cNvSpPr txBox="1"/>
          <p:nvPr/>
        </p:nvSpPr>
        <p:spPr>
          <a:xfrm>
            <a:off x="5483441" y="7520273"/>
            <a:ext cx="3316008" cy="1379251"/>
          </a:xfrm>
          <a:prstGeom prst="rect">
            <a:avLst/>
          </a:prstGeom>
        </p:spPr>
        <p:txBody>
          <a:bodyPr lIns="0" tIns="0" rIns="0" bIns="0" rtlCol="0" anchor="t">
            <a:spAutoFit/>
          </a:bodyPr>
          <a:lstStyle/>
          <a:p>
            <a:pPr marL="0" lvl="0" indent="0" algn="l">
              <a:lnSpc>
                <a:spcPts val="2203"/>
              </a:lnSpc>
              <a:spcBef>
                <a:spcPct val="0"/>
              </a:spcBef>
            </a:pPr>
            <a:r>
              <a:rPr lang="en-US" sz="1573">
                <a:solidFill>
                  <a:srgbClr val="000000"/>
                </a:solidFill>
                <a:latin typeface="Open Sans Light"/>
                <a:ea typeface="Open Sans Light"/>
                <a:cs typeface="Open Sans Light"/>
                <a:sym typeface="Open Sans Light"/>
              </a:rPr>
              <a:t>R110m+ cumulative revenue over 3 years. Multiple streams including data bundles, voice, SMS, and value-added digital services driving ARPU of 2.5% growth annually.</a:t>
            </a:r>
          </a:p>
        </p:txBody>
      </p:sp>
      <p:sp>
        <p:nvSpPr>
          <p:cNvPr id="30" name="TextBox 30"/>
          <p:cNvSpPr txBox="1"/>
          <p:nvPr/>
        </p:nvSpPr>
        <p:spPr>
          <a:xfrm>
            <a:off x="9530263" y="6232531"/>
            <a:ext cx="2606255" cy="975667"/>
          </a:xfrm>
          <a:prstGeom prst="rect">
            <a:avLst/>
          </a:prstGeom>
        </p:spPr>
        <p:txBody>
          <a:bodyPr lIns="0" tIns="0" rIns="0" bIns="0" rtlCol="0" anchor="t">
            <a:spAutoFit/>
          </a:bodyPr>
          <a:lstStyle/>
          <a:p>
            <a:pPr marL="0" lvl="0" indent="0" algn="l">
              <a:lnSpc>
                <a:spcPts val="3973"/>
              </a:lnSpc>
              <a:spcBef>
                <a:spcPct val="0"/>
              </a:spcBef>
            </a:pPr>
            <a:r>
              <a:rPr lang="en-US" sz="2837" b="1">
                <a:solidFill>
                  <a:srgbClr val="000000"/>
                </a:solidFill>
                <a:latin typeface="Aileron Bold"/>
                <a:ea typeface="Aileron Bold"/>
                <a:cs typeface="Aileron Bold"/>
                <a:sym typeface="Aileron Bold"/>
              </a:rPr>
              <a:t>Profitability Timeline</a:t>
            </a:r>
          </a:p>
        </p:txBody>
      </p:sp>
      <p:sp>
        <p:nvSpPr>
          <p:cNvPr id="31" name="TextBox 31"/>
          <p:cNvSpPr txBox="1"/>
          <p:nvPr/>
        </p:nvSpPr>
        <p:spPr>
          <a:xfrm>
            <a:off x="9485823" y="7520273"/>
            <a:ext cx="3316008" cy="1655476"/>
          </a:xfrm>
          <a:prstGeom prst="rect">
            <a:avLst/>
          </a:prstGeom>
        </p:spPr>
        <p:txBody>
          <a:bodyPr lIns="0" tIns="0" rIns="0" bIns="0" rtlCol="0" anchor="t">
            <a:spAutoFit/>
          </a:bodyPr>
          <a:lstStyle/>
          <a:p>
            <a:pPr marL="0" lvl="0" indent="0" algn="l">
              <a:lnSpc>
                <a:spcPts val="2203"/>
              </a:lnSpc>
              <a:spcBef>
                <a:spcPct val="0"/>
              </a:spcBef>
            </a:pPr>
            <a:r>
              <a:rPr lang="en-US" sz="1573">
                <a:solidFill>
                  <a:srgbClr val="000000"/>
                </a:solidFill>
                <a:latin typeface="Open Sans Light"/>
                <a:ea typeface="Open Sans Light"/>
                <a:cs typeface="Open Sans Light"/>
                <a:sym typeface="Open Sans Light"/>
              </a:rPr>
              <a:t>Break-even projected in Year 2 with full profitability by Year 3. Key KPIs: churn below 8%, ARPU growth 2.5%, NPS above 60, and operational cost efficiency through digital-native infrastructure.</a:t>
            </a:r>
          </a:p>
        </p:txBody>
      </p:sp>
      <p:sp>
        <p:nvSpPr>
          <p:cNvPr id="32" name="Freeform 32"/>
          <p:cNvSpPr/>
          <p:nvPr/>
        </p:nvSpPr>
        <p:spPr>
          <a:xfrm>
            <a:off x="9906257" y="4985863"/>
            <a:ext cx="550008" cy="550008"/>
          </a:xfrm>
          <a:custGeom>
            <a:avLst/>
            <a:gdLst/>
            <a:ahLst/>
            <a:cxnLst/>
            <a:rect l="l" t="t" r="r" b="b"/>
            <a:pathLst>
              <a:path w="550008" h="550008">
                <a:moveTo>
                  <a:pt x="0" y="0"/>
                </a:moveTo>
                <a:lnTo>
                  <a:pt x="550008" y="0"/>
                </a:lnTo>
                <a:lnTo>
                  <a:pt x="550008" y="550008"/>
                </a:lnTo>
                <a:lnTo>
                  <a:pt x="0" y="5500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33" name="Picture 32" descr="A logo for a mobile device&#10;&#10;AI-generated content may be incorrect.">
            <a:extLst>
              <a:ext uri="{FF2B5EF4-FFF2-40B4-BE49-F238E27FC236}">
                <a16:creationId xmlns:a16="http://schemas.microsoft.com/office/drawing/2014/main" id="{1B55DE82-994A-542A-D55D-A9D5D2D840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244" y="295618"/>
            <a:ext cx="1504422" cy="11618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sp>
        <p:nvSpPr>
          <p:cNvPr id="5" name="TextBox 5"/>
          <p:cNvSpPr txBox="1"/>
          <p:nvPr/>
        </p:nvSpPr>
        <p:spPr>
          <a:xfrm>
            <a:off x="1481060" y="2525117"/>
            <a:ext cx="7662940" cy="1110368"/>
          </a:xfrm>
          <a:prstGeom prst="rect">
            <a:avLst/>
          </a:prstGeom>
        </p:spPr>
        <p:txBody>
          <a:bodyPr lIns="0" tIns="0" rIns="0" bIns="0" rtlCol="0" anchor="t">
            <a:spAutoFit/>
          </a:bodyPr>
          <a:lstStyle/>
          <a:p>
            <a:pPr marL="0" lvl="0" indent="0" algn="l">
              <a:lnSpc>
                <a:spcPts val="9004"/>
              </a:lnSpc>
              <a:spcBef>
                <a:spcPct val="0"/>
              </a:spcBef>
            </a:pPr>
            <a:r>
              <a:rPr lang="en-US" sz="6431" b="1">
                <a:solidFill>
                  <a:srgbClr val="000000"/>
                </a:solidFill>
                <a:latin typeface="Aileron Bold"/>
                <a:ea typeface="Aileron Bold"/>
                <a:cs typeface="Aileron Bold"/>
                <a:sym typeface="Aileron Bold"/>
              </a:rPr>
              <a:t>Community</a:t>
            </a:r>
          </a:p>
        </p:txBody>
      </p:sp>
      <p:sp>
        <p:nvSpPr>
          <p:cNvPr id="6" name="TextBox 6"/>
          <p:cNvSpPr txBox="1"/>
          <p:nvPr/>
        </p:nvSpPr>
        <p:spPr>
          <a:xfrm>
            <a:off x="1481060" y="3756634"/>
            <a:ext cx="7662940" cy="1110368"/>
          </a:xfrm>
          <a:prstGeom prst="rect">
            <a:avLst/>
          </a:prstGeom>
        </p:spPr>
        <p:txBody>
          <a:bodyPr lIns="0" tIns="0" rIns="0" bIns="0" rtlCol="0" anchor="t">
            <a:spAutoFit/>
          </a:bodyPr>
          <a:lstStyle/>
          <a:p>
            <a:pPr marL="0" lvl="0" indent="0" algn="l">
              <a:lnSpc>
                <a:spcPts val="9004"/>
              </a:lnSpc>
              <a:spcBef>
                <a:spcPct val="0"/>
              </a:spcBef>
            </a:pPr>
            <a:r>
              <a:rPr lang="en-US" sz="6431" b="1">
                <a:solidFill>
                  <a:srgbClr val="000000"/>
                </a:solidFill>
                <a:latin typeface="Aileron Bold"/>
                <a:ea typeface="Aileron Bold"/>
                <a:cs typeface="Aileron Bold"/>
                <a:sym typeface="Aileron Bold"/>
              </a:rPr>
              <a:t>Connectivity Model</a:t>
            </a:r>
          </a:p>
        </p:txBody>
      </p:sp>
      <p:grpSp>
        <p:nvGrpSpPr>
          <p:cNvPr id="7" name="Group 7"/>
          <p:cNvGrpSpPr/>
          <p:nvPr/>
        </p:nvGrpSpPr>
        <p:grpSpPr>
          <a:xfrm>
            <a:off x="8391322" y="1733602"/>
            <a:ext cx="4771551" cy="5584266"/>
            <a:chOff x="0" y="0"/>
            <a:chExt cx="739238" cy="865149"/>
          </a:xfrm>
        </p:grpSpPr>
        <p:sp>
          <p:nvSpPr>
            <p:cNvPr id="8" name="Freeform 8"/>
            <p:cNvSpPr/>
            <p:nvPr/>
          </p:nvSpPr>
          <p:spPr>
            <a:xfrm>
              <a:off x="0" y="0"/>
              <a:ext cx="739238" cy="865149"/>
            </a:xfrm>
            <a:custGeom>
              <a:avLst/>
              <a:gdLst/>
              <a:ahLst/>
              <a:cxnLst/>
              <a:rect l="l" t="t" r="r" b="b"/>
              <a:pathLst>
                <a:path w="739238" h="865149">
                  <a:moveTo>
                    <a:pt x="110331" y="0"/>
                  </a:moveTo>
                  <a:lnTo>
                    <a:pt x="628907" y="0"/>
                  </a:lnTo>
                  <a:cubicBezTo>
                    <a:pt x="689841" y="0"/>
                    <a:pt x="739238" y="49397"/>
                    <a:pt x="739238" y="110331"/>
                  </a:cubicBezTo>
                  <a:lnTo>
                    <a:pt x="739238" y="754818"/>
                  </a:lnTo>
                  <a:cubicBezTo>
                    <a:pt x="739238" y="815752"/>
                    <a:pt x="689841" y="865149"/>
                    <a:pt x="628907" y="865149"/>
                  </a:cubicBezTo>
                  <a:lnTo>
                    <a:pt x="110331" y="865149"/>
                  </a:lnTo>
                  <a:cubicBezTo>
                    <a:pt x="81069" y="865149"/>
                    <a:pt x="53006" y="853525"/>
                    <a:pt x="32315" y="832834"/>
                  </a:cubicBezTo>
                  <a:cubicBezTo>
                    <a:pt x="11624" y="812143"/>
                    <a:pt x="0" y="784079"/>
                    <a:pt x="0" y="754818"/>
                  </a:cubicBezTo>
                  <a:lnTo>
                    <a:pt x="0" y="110331"/>
                  </a:lnTo>
                  <a:cubicBezTo>
                    <a:pt x="0" y="49397"/>
                    <a:pt x="49397" y="0"/>
                    <a:pt x="110331" y="0"/>
                  </a:cubicBezTo>
                  <a:close/>
                </a:path>
              </a:pathLst>
            </a:custGeom>
            <a:blipFill>
              <a:blip r:embed="rId2"/>
              <a:stretch>
                <a:fillRect t="-2826" b="-2826"/>
              </a:stretch>
            </a:blipFill>
          </p:spPr>
          <p:txBody>
            <a:bodyPr/>
            <a:lstStyle/>
            <a:p>
              <a:endParaRPr lang="en-US"/>
            </a:p>
          </p:txBody>
        </p:sp>
      </p:grpSp>
      <p:grpSp>
        <p:nvGrpSpPr>
          <p:cNvPr id="9" name="Group 9"/>
          <p:cNvGrpSpPr/>
          <p:nvPr/>
        </p:nvGrpSpPr>
        <p:grpSpPr>
          <a:xfrm>
            <a:off x="13516449" y="3525861"/>
            <a:ext cx="5310582" cy="7584014"/>
            <a:chOff x="0" y="0"/>
            <a:chExt cx="739238" cy="1055702"/>
          </a:xfrm>
        </p:grpSpPr>
        <p:sp>
          <p:nvSpPr>
            <p:cNvPr id="10" name="Freeform 10"/>
            <p:cNvSpPr/>
            <p:nvPr/>
          </p:nvSpPr>
          <p:spPr>
            <a:xfrm>
              <a:off x="0" y="0"/>
              <a:ext cx="739238" cy="1055702"/>
            </a:xfrm>
            <a:custGeom>
              <a:avLst/>
              <a:gdLst/>
              <a:ahLst/>
              <a:cxnLst/>
              <a:rect l="l" t="t" r="r" b="b"/>
              <a:pathLst>
                <a:path w="739238" h="1055702">
                  <a:moveTo>
                    <a:pt x="99132" y="0"/>
                  </a:moveTo>
                  <a:lnTo>
                    <a:pt x="640106" y="0"/>
                  </a:lnTo>
                  <a:cubicBezTo>
                    <a:pt x="694855" y="0"/>
                    <a:pt x="739238" y="44383"/>
                    <a:pt x="739238" y="99132"/>
                  </a:cubicBezTo>
                  <a:lnTo>
                    <a:pt x="739238" y="956570"/>
                  </a:lnTo>
                  <a:cubicBezTo>
                    <a:pt x="739238" y="1011319"/>
                    <a:pt x="694855" y="1055702"/>
                    <a:pt x="640106" y="1055702"/>
                  </a:cubicBezTo>
                  <a:lnTo>
                    <a:pt x="99132" y="1055702"/>
                  </a:lnTo>
                  <a:cubicBezTo>
                    <a:pt x="44383" y="1055702"/>
                    <a:pt x="0" y="1011319"/>
                    <a:pt x="0" y="956570"/>
                  </a:cubicBezTo>
                  <a:lnTo>
                    <a:pt x="0" y="99132"/>
                  </a:lnTo>
                  <a:cubicBezTo>
                    <a:pt x="0" y="44383"/>
                    <a:pt x="44383" y="0"/>
                    <a:pt x="99132" y="0"/>
                  </a:cubicBezTo>
                  <a:close/>
                </a:path>
              </a:pathLst>
            </a:custGeom>
            <a:blipFill>
              <a:blip r:embed="rId3"/>
              <a:stretch>
                <a:fillRect t="-1965" b="-1965"/>
              </a:stretch>
            </a:blipFill>
          </p:spPr>
          <p:txBody>
            <a:bodyPr/>
            <a:lstStyle/>
            <a:p>
              <a:endParaRPr lang="en-US"/>
            </a:p>
          </p:txBody>
        </p:sp>
      </p:grpSp>
      <p:grpSp>
        <p:nvGrpSpPr>
          <p:cNvPr id="11" name="Group 11"/>
          <p:cNvGrpSpPr/>
          <p:nvPr/>
        </p:nvGrpSpPr>
        <p:grpSpPr>
          <a:xfrm>
            <a:off x="10767506" y="8282600"/>
            <a:ext cx="5497887" cy="549788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4" name="Freeform 14"/>
          <p:cNvSpPr/>
          <p:nvPr/>
        </p:nvSpPr>
        <p:spPr>
          <a:xfrm>
            <a:off x="11510434"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TextBox 15"/>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16" name="TextBox 16"/>
          <p:cNvSpPr txBox="1"/>
          <p:nvPr/>
        </p:nvSpPr>
        <p:spPr>
          <a:xfrm>
            <a:off x="1481060" y="5841368"/>
            <a:ext cx="5727105" cy="3159161"/>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People-first infrastructure bridges the digital divide by bringing connectivity directly to underserved communities. Touch Mobile establishes community hubs and local support centers that foster grassroots engagement, digital literacy, and empowerment. Through education initiatives and accessible self-service tools, we equip South Africans with the skills and connectivity needed to thrive in a digital economy.</a:t>
            </a:r>
          </a:p>
        </p:txBody>
      </p:sp>
      <p:sp>
        <p:nvSpPr>
          <p:cNvPr id="17" name="TextBox 17"/>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14 / 16</a:t>
            </a:r>
          </a:p>
        </p:txBody>
      </p:sp>
      <p:pic>
        <p:nvPicPr>
          <p:cNvPr id="18" name="Picture 17" descr="A logo for a mobile device&#10;&#10;AI-generated content may be incorrect.">
            <a:extLst>
              <a:ext uri="{FF2B5EF4-FFF2-40B4-BE49-F238E27FC236}">
                <a16:creationId xmlns:a16="http://schemas.microsoft.com/office/drawing/2014/main" id="{9629C37D-60CA-1B61-64B8-41DAE4799D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700" y="447828"/>
            <a:ext cx="1504422" cy="116180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94021" y="583619"/>
            <a:ext cx="3365279" cy="630110"/>
            <a:chOff x="0" y="0"/>
            <a:chExt cx="2170493" cy="406400"/>
          </a:xfrm>
        </p:grpSpPr>
        <p:sp>
          <p:nvSpPr>
            <p:cNvPr id="3" name="Freeform 3"/>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4" name="TextBox 4"/>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5" name="Group 5"/>
          <p:cNvGrpSpPr/>
          <p:nvPr/>
        </p:nvGrpSpPr>
        <p:grpSpPr>
          <a:xfrm>
            <a:off x="-1058020" y="1733602"/>
            <a:ext cx="8194063" cy="9297941"/>
            <a:chOff x="0" y="0"/>
            <a:chExt cx="1269475" cy="1440494"/>
          </a:xfrm>
        </p:grpSpPr>
        <p:sp>
          <p:nvSpPr>
            <p:cNvPr id="6" name="Freeform 6"/>
            <p:cNvSpPr/>
            <p:nvPr/>
          </p:nvSpPr>
          <p:spPr>
            <a:xfrm>
              <a:off x="0" y="0"/>
              <a:ext cx="1269475" cy="1440494"/>
            </a:xfrm>
            <a:custGeom>
              <a:avLst/>
              <a:gdLst/>
              <a:ahLst/>
              <a:cxnLst/>
              <a:rect l="l" t="t" r="r" b="b"/>
              <a:pathLst>
                <a:path w="1269475" h="1440494">
                  <a:moveTo>
                    <a:pt x="64248" y="0"/>
                  </a:moveTo>
                  <a:lnTo>
                    <a:pt x="1205227" y="0"/>
                  </a:lnTo>
                  <a:cubicBezTo>
                    <a:pt x="1240710" y="0"/>
                    <a:pt x="1269475" y="28765"/>
                    <a:pt x="1269475" y="64248"/>
                  </a:cubicBezTo>
                  <a:lnTo>
                    <a:pt x="1269475" y="1376247"/>
                  </a:lnTo>
                  <a:cubicBezTo>
                    <a:pt x="1269475" y="1411730"/>
                    <a:pt x="1240710" y="1440494"/>
                    <a:pt x="1205227" y="1440494"/>
                  </a:cubicBezTo>
                  <a:lnTo>
                    <a:pt x="64248" y="1440494"/>
                  </a:lnTo>
                  <a:cubicBezTo>
                    <a:pt x="47208" y="1440494"/>
                    <a:pt x="30867" y="1433725"/>
                    <a:pt x="18818" y="1421677"/>
                  </a:cubicBezTo>
                  <a:cubicBezTo>
                    <a:pt x="6769" y="1409628"/>
                    <a:pt x="0" y="1393286"/>
                    <a:pt x="0" y="1376247"/>
                  </a:cubicBezTo>
                  <a:lnTo>
                    <a:pt x="0" y="64248"/>
                  </a:lnTo>
                  <a:cubicBezTo>
                    <a:pt x="0" y="28765"/>
                    <a:pt x="28765" y="0"/>
                    <a:pt x="64248" y="0"/>
                  </a:cubicBezTo>
                  <a:close/>
                </a:path>
              </a:pathLst>
            </a:custGeom>
            <a:blipFill>
              <a:blip r:embed="rId2"/>
              <a:stretch>
                <a:fillRect t="-4483" b="-4483"/>
              </a:stretch>
            </a:blipFill>
          </p:spPr>
          <p:txBody>
            <a:bodyPr/>
            <a:lstStyle/>
            <a:p>
              <a:endParaRPr lang="en-US"/>
            </a:p>
          </p:txBody>
        </p:sp>
      </p:grpSp>
      <p:grpSp>
        <p:nvGrpSpPr>
          <p:cNvPr id="7" name="Group 7"/>
          <p:cNvGrpSpPr/>
          <p:nvPr/>
        </p:nvGrpSpPr>
        <p:grpSpPr>
          <a:xfrm>
            <a:off x="2736076" y="2951412"/>
            <a:ext cx="5696147" cy="5343165"/>
            <a:chOff x="0" y="0"/>
            <a:chExt cx="1500220" cy="1407253"/>
          </a:xfrm>
        </p:grpSpPr>
        <p:sp>
          <p:nvSpPr>
            <p:cNvPr id="8" name="Freeform 8"/>
            <p:cNvSpPr/>
            <p:nvPr/>
          </p:nvSpPr>
          <p:spPr>
            <a:xfrm>
              <a:off x="0" y="0"/>
              <a:ext cx="1500220" cy="1407253"/>
            </a:xfrm>
            <a:custGeom>
              <a:avLst/>
              <a:gdLst/>
              <a:ahLst/>
              <a:cxnLst/>
              <a:rect l="l" t="t" r="r" b="b"/>
              <a:pathLst>
                <a:path w="1500220" h="1407253">
                  <a:moveTo>
                    <a:pt x="57084" y="0"/>
                  </a:moveTo>
                  <a:lnTo>
                    <a:pt x="1443135" y="0"/>
                  </a:lnTo>
                  <a:cubicBezTo>
                    <a:pt x="1458275" y="0"/>
                    <a:pt x="1472795" y="6014"/>
                    <a:pt x="1483500" y="16720"/>
                  </a:cubicBezTo>
                  <a:cubicBezTo>
                    <a:pt x="1494206" y="27425"/>
                    <a:pt x="1500220" y="41945"/>
                    <a:pt x="1500220" y="57084"/>
                  </a:cubicBezTo>
                  <a:lnTo>
                    <a:pt x="1500220" y="1350169"/>
                  </a:lnTo>
                  <a:cubicBezTo>
                    <a:pt x="1500220" y="1365309"/>
                    <a:pt x="1494206" y="1379828"/>
                    <a:pt x="1483500" y="1390534"/>
                  </a:cubicBezTo>
                  <a:cubicBezTo>
                    <a:pt x="1472795" y="1401239"/>
                    <a:pt x="1458275" y="1407253"/>
                    <a:pt x="1443135" y="1407253"/>
                  </a:cubicBezTo>
                  <a:lnTo>
                    <a:pt x="57084" y="1407253"/>
                  </a:lnTo>
                  <a:cubicBezTo>
                    <a:pt x="41945" y="1407253"/>
                    <a:pt x="27425" y="1401239"/>
                    <a:pt x="16720" y="1390534"/>
                  </a:cubicBezTo>
                  <a:cubicBezTo>
                    <a:pt x="6014" y="1379828"/>
                    <a:pt x="0" y="1365309"/>
                    <a:pt x="0" y="1350169"/>
                  </a:cubicBezTo>
                  <a:lnTo>
                    <a:pt x="0" y="57084"/>
                  </a:lnTo>
                  <a:cubicBezTo>
                    <a:pt x="0" y="41945"/>
                    <a:pt x="6014" y="27425"/>
                    <a:pt x="16720" y="16720"/>
                  </a:cubicBezTo>
                  <a:cubicBezTo>
                    <a:pt x="27425" y="6014"/>
                    <a:pt x="41945" y="0"/>
                    <a:pt x="57084" y="0"/>
                  </a:cubicBezTo>
                  <a:close/>
                </a:path>
              </a:pathLst>
            </a:custGeom>
            <a:solidFill>
              <a:srgbClr val="059678"/>
            </a:solidFill>
          </p:spPr>
          <p:txBody>
            <a:bodyPr/>
            <a:lstStyle/>
            <a:p>
              <a:endParaRPr lang="en-US"/>
            </a:p>
          </p:txBody>
        </p:sp>
        <p:sp>
          <p:nvSpPr>
            <p:cNvPr id="9" name="TextBox 9"/>
            <p:cNvSpPr txBox="1"/>
            <p:nvPr/>
          </p:nvSpPr>
          <p:spPr>
            <a:xfrm>
              <a:off x="0" y="-28575"/>
              <a:ext cx="1500220" cy="1435828"/>
            </a:xfrm>
            <a:prstGeom prst="rect">
              <a:avLst/>
            </a:prstGeom>
          </p:spPr>
          <p:txBody>
            <a:bodyPr lIns="50800" tIns="50800" rIns="50800" bIns="50800" rtlCol="0" anchor="ctr"/>
            <a:lstStyle/>
            <a:p>
              <a:pPr marL="0" lvl="0" indent="0" algn="ctr">
                <a:lnSpc>
                  <a:spcPts val="2466"/>
                </a:lnSpc>
              </a:pPr>
              <a:endParaRPr/>
            </a:p>
          </p:txBody>
        </p:sp>
      </p:grpSp>
      <p:sp>
        <p:nvSpPr>
          <p:cNvPr id="10" name="TextBox 10"/>
          <p:cNvSpPr txBox="1"/>
          <p:nvPr/>
        </p:nvSpPr>
        <p:spPr>
          <a:xfrm>
            <a:off x="9596360" y="7250002"/>
            <a:ext cx="6686073" cy="692186"/>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Targeting R110m+ revenue over 3 years with 50,000+ initial subscribers and a clear profitability roadmap.</a:t>
            </a:r>
          </a:p>
        </p:txBody>
      </p:sp>
      <p:grpSp>
        <p:nvGrpSpPr>
          <p:cNvPr id="11" name="Group 11"/>
          <p:cNvGrpSpPr/>
          <p:nvPr/>
        </p:nvGrpSpPr>
        <p:grpSpPr>
          <a:xfrm>
            <a:off x="15539057" y="8282600"/>
            <a:ext cx="5497887" cy="549788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4" name="Freeform 14"/>
          <p:cNvSpPr/>
          <p:nvPr/>
        </p:nvSpPr>
        <p:spPr>
          <a:xfrm>
            <a:off x="16281985" y="8508498"/>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1028700" y="740074"/>
            <a:ext cx="2236617" cy="288657"/>
          </a:xfrm>
          <a:prstGeom prst="rect">
            <a:avLst/>
          </a:prstGeom>
        </p:spPr>
        <p:txBody>
          <a:bodyPr lIns="0" tIns="0" rIns="0" bIns="0" rtlCol="0" anchor="t">
            <a:spAutoFit/>
          </a:bodyPr>
          <a:lstStyle/>
          <a:p>
            <a:pPr marL="0" lvl="0" indent="0" algn="l">
              <a:lnSpc>
                <a:spcPts val="2464"/>
              </a:lnSpc>
              <a:spcBef>
                <a:spcPct val="0"/>
              </a:spcBef>
            </a:pPr>
            <a:r>
              <a:rPr lang="en-US" sz="1760" dirty="0">
                <a:solidFill>
                  <a:srgbClr val="000000"/>
                </a:solidFill>
                <a:latin typeface="Open Sans Light"/>
                <a:ea typeface="Open Sans Light"/>
                <a:cs typeface="Open Sans Light"/>
                <a:sym typeface="Open Sans Light"/>
              </a:rPr>
              <a:t>Touch Mobile</a:t>
            </a:r>
          </a:p>
        </p:txBody>
      </p:sp>
      <p:sp>
        <p:nvSpPr>
          <p:cNvPr id="16" name="TextBox 16"/>
          <p:cNvSpPr txBox="1"/>
          <p:nvPr/>
        </p:nvSpPr>
        <p:spPr>
          <a:xfrm>
            <a:off x="13894021" y="740074"/>
            <a:ext cx="3365279" cy="288657"/>
          </a:xfrm>
          <a:prstGeom prst="rect">
            <a:avLst/>
          </a:prstGeom>
        </p:spPr>
        <p:txBody>
          <a:bodyPr lIns="0" tIns="0" rIns="0" bIns="0" rtlCol="0" anchor="t">
            <a:spAutoFit/>
          </a:bodyPr>
          <a:lstStyle/>
          <a:p>
            <a:pPr marL="0" lvl="0" indent="0" algn="ctr">
              <a:lnSpc>
                <a:spcPts val="2464"/>
              </a:lnSpc>
              <a:spcBef>
                <a:spcPct val="0"/>
              </a:spcBef>
            </a:pPr>
            <a:r>
              <a:rPr lang="en-US" sz="1760">
                <a:solidFill>
                  <a:srgbClr val="FFFFFF"/>
                </a:solidFill>
                <a:latin typeface="Open Sans Light"/>
                <a:ea typeface="Open Sans Light"/>
                <a:cs typeface="Open Sans Light"/>
                <a:sym typeface="Open Sans Light"/>
              </a:rPr>
              <a:t>15 / 16</a:t>
            </a:r>
          </a:p>
        </p:txBody>
      </p:sp>
      <p:sp>
        <p:nvSpPr>
          <p:cNvPr id="17" name="TextBox 17"/>
          <p:cNvSpPr txBox="1"/>
          <p:nvPr/>
        </p:nvSpPr>
        <p:spPr>
          <a:xfrm>
            <a:off x="9596360" y="4682898"/>
            <a:ext cx="6686073" cy="2101886"/>
          </a:xfrm>
          <a:prstGeom prst="rect">
            <a:avLst/>
          </a:prstGeom>
        </p:spPr>
        <p:txBody>
          <a:bodyPr lIns="0" tIns="0" rIns="0" bIns="0" rtlCol="0" anchor="t">
            <a:spAutoFit/>
          </a:bodyPr>
          <a:lstStyle/>
          <a:p>
            <a:pPr marL="0" lvl="0" indent="0" algn="l">
              <a:lnSpc>
                <a:spcPts val="2798"/>
              </a:lnSpc>
              <a:spcBef>
                <a:spcPct val="0"/>
              </a:spcBef>
            </a:pPr>
            <a:r>
              <a:rPr lang="en-US" sz="1998">
                <a:solidFill>
                  <a:srgbClr val="000000"/>
                </a:solidFill>
                <a:latin typeface="Open Sans Light"/>
                <a:ea typeface="Open Sans Light"/>
                <a:cs typeface="Open Sans Light"/>
                <a:sym typeface="Open Sans Light"/>
              </a:rPr>
              <a:t>Touch Mobile addresses a 40M+ underserved market with a digital-first, community-driven model. Our scalable platform, strategic MNO and NGO partnerships, and social impact mission position us for sustainable growth — delivering both financial returns and measurable community transformation across South Africa.</a:t>
            </a:r>
          </a:p>
        </p:txBody>
      </p:sp>
      <p:sp>
        <p:nvSpPr>
          <p:cNvPr id="18" name="TextBox 18"/>
          <p:cNvSpPr txBox="1"/>
          <p:nvPr/>
        </p:nvSpPr>
        <p:spPr>
          <a:xfrm>
            <a:off x="9596360" y="2645790"/>
            <a:ext cx="7662940" cy="1553093"/>
          </a:xfrm>
          <a:prstGeom prst="rect">
            <a:avLst/>
          </a:prstGeom>
        </p:spPr>
        <p:txBody>
          <a:bodyPr lIns="0" tIns="0" rIns="0" bIns="0" rtlCol="0" anchor="t">
            <a:spAutoFit/>
          </a:bodyPr>
          <a:lstStyle/>
          <a:p>
            <a:pPr marL="0" lvl="0" indent="0" algn="l">
              <a:lnSpc>
                <a:spcPts val="6221"/>
              </a:lnSpc>
              <a:spcBef>
                <a:spcPct val="0"/>
              </a:spcBef>
            </a:pPr>
            <a:r>
              <a:rPr lang="en-US" sz="4444" b="1">
                <a:solidFill>
                  <a:srgbClr val="000000"/>
                </a:solidFill>
                <a:latin typeface="Aileron Bold"/>
                <a:ea typeface="Aileron Bold"/>
                <a:cs typeface="Aileron Bold"/>
                <a:sym typeface="Aileron Bold"/>
              </a:rPr>
              <a:t>Why Invest &amp; Partner with Us?</a:t>
            </a:r>
          </a:p>
        </p:txBody>
      </p:sp>
      <p:sp>
        <p:nvSpPr>
          <p:cNvPr id="19" name="TextBox 19"/>
          <p:cNvSpPr txBox="1"/>
          <p:nvPr/>
        </p:nvSpPr>
        <p:spPr>
          <a:xfrm>
            <a:off x="5029981" y="3525837"/>
            <a:ext cx="2696097" cy="926275"/>
          </a:xfrm>
          <a:prstGeom prst="rect">
            <a:avLst/>
          </a:prstGeom>
        </p:spPr>
        <p:txBody>
          <a:bodyPr lIns="0" tIns="0" rIns="0" bIns="0" rtlCol="0" anchor="t">
            <a:spAutoFit/>
          </a:bodyPr>
          <a:lstStyle/>
          <a:p>
            <a:pPr marL="0" lvl="0" indent="0" algn="l">
              <a:lnSpc>
                <a:spcPts val="2495"/>
              </a:lnSpc>
              <a:spcBef>
                <a:spcPct val="0"/>
              </a:spcBef>
            </a:pPr>
            <a:r>
              <a:rPr lang="en-US" sz="1782" b="1">
                <a:solidFill>
                  <a:srgbClr val="FFFFFF"/>
                </a:solidFill>
                <a:latin typeface="Aileron Bold"/>
                <a:ea typeface="Aileron Bold"/>
                <a:cs typeface="Aileron Bold"/>
                <a:sym typeface="Aileron Bold"/>
              </a:rPr>
              <a:t>Large, growing addressable market with unmet needs</a:t>
            </a:r>
          </a:p>
        </p:txBody>
      </p:sp>
      <p:sp>
        <p:nvSpPr>
          <p:cNvPr id="20" name="TextBox 20"/>
          <p:cNvSpPr txBox="1"/>
          <p:nvPr/>
        </p:nvSpPr>
        <p:spPr>
          <a:xfrm>
            <a:off x="3442221" y="3468687"/>
            <a:ext cx="1587760" cy="668678"/>
          </a:xfrm>
          <a:prstGeom prst="rect">
            <a:avLst/>
          </a:prstGeom>
        </p:spPr>
        <p:txBody>
          <a:bodyPr lIns="0" tIns="0" rIns="0" bIns="0" rtlCol="0" anchor="t">
            <a:spAutoFit/>
          </a:bodyPr>
          <a:lstStyle/>
          <a:p>
            <a:pPr marL="0" lvl="0" indent="0" algn="l">
              <a:lnSpc>
                <a:spcPts val="5406"/>
              </a:lnSpc>
              <a:spcBef>
                <a:spcPct val="0"/>
              </a:spcBef>
            </a:pPr>
            <a:r>
              <a:rPr lang="en-US" sz="3862" b="1">
                <a:solidFill>
                  <a:srgbClr val="FFFFFF"/>
                </a:solidFill>
                <a:latin typeface="Aileron Bold"/>
                <a:ea typeface="Aileron Bold"/>
                <a:cs typeface="Aileron Bold"/>
                <a:sym typeface="Aileron Bold"/>
              </a:rPr>
              <a:t>01</a:t>
            </a:r>
          </a:p>
        </p:txBody>
      </p:sp>
      <p:sp>
        <p:nvSpPr>
          <p:cNvPr id="21" name="TextBox 21"/>
          <p:cNvSpPr txBox="1"/>
          <p:nvPr/>
        </p:nvSpPr>
        <p:spPr>
          <a:xfrm>
            <a:off x="3442221" y="5068511"/>
            <a:ext cx="1587760" cy="668678"/>
          </a:xfrm>
          <a:prstGeom prst="rect">
            <a:avLst/>
          </a:prstGeom>
        </p:spPr>
        <p:txBody>
          <a:bodyPr lIns="0" tIns="0" rIns="0" bIns="0" rtlCol="0" anchor="t">
            <a:spAutoFit/>
          </a:bodyPr>
          <a:lstStyle/>
          <a:p>
            <a:pPr marL="0" lvl="0" indent="0" algn="l">
              <a:lnSpc>
                <a:spcPts val="5406"/>
              </a:lnSpc>
              <a:spcBef>
                <a:spcPct val="0"/>
              </a:spcBef>
            </a:pPr>
            <a:r>
              <a:rPr lang="en-US" sz="3862" b="1">
                <a:solidFill>
                  <a:srgbClr val="FFFFFF"/>
                </a:solidFill>
                <a:latin typeface="Aileron Bold"/>
                <a:ea typeface="Aileron Bold"/>
                <a:cs typeface="Aileron Bold"/>
                <a:sym typeface="Aileron Bold"/>
              </a:rPr>
              <a:t>02</a:t>
            </a:r>
          </a:p>
        </p:txBody>
      </p:sp>
      <p:sp>
        <p:nvSpPr>
          <p:cNvPr id="22" name="TextBox 22"/>
          <p:cNvSpPr txBox="1"/>
          <p:nvPr/>
        </p:nvSpPr>
        <p:spPr>
          <a:xfrm>
            <a:off x="5029981" y="5125661"/>
            <a:ext cx="2106062" cy="926275"/>
          </a:xfrm>
          <a:prstGeom prst="rect">
            <a:avLst/>
          </a:prstGeom>
        </p:spPr>
        <p:txBody>
          <a:bodyPr lIns="0" tIns="0" rIns="0" bIns="0" rtlCol="0" anchor="t">
            <a:spAutoFit/>
          </a:bodyPr>
          <a:lstStyle/>
          <a:p>
            <a:pPr marL="0" lvl="0" indent="0" algn="l">
              <a:lnSpc>
                <a:spcPts val="2495"/>
              </a:lnSpc>
              <a:spcBef>
                <a:spcPct val="0"/>
              </a:spcBef>
            </a:pPr>
            <a:r>
              <a:rPr lang="en-US" sz="1782" b="1">
                <a:solidFill>
                  <a:srgbClr val="FFFFFF"/>
                </a:solidFill>
                <a:latin typeface="Aileron Bold"/>
                <a:ea typeface="Aileron Bold"/>
                <a:cs typeface="Aileron Bold"/>
                <a:sym typeface="Aileron Bold"/>
              </a:rPr>
              <a:t>Proven community-first model &amp; scalable platform</a:t>
            </a:r>
          </a:p>
        </p:txBody>
      </p:sp>
      <p:sp>
        <p:nvSpPr>
          <p:cNvPr id="23" name="TextBox 23"/>
          <p:cNvSpPr txBox="1"/>
          <p:nvPr/>
        </p:nvSpPr>
        <p:spPr>
          <a:xfrm>
            <a:off x="5029981" y="6725486"/>
            <a:ext cx="2361744" cy="926275"/>
          </a:xfrm>
          <a:prstGeom prst="rect">
            <a:avLst/>
          </a:prstGeom>
        </p:spPr>
        <p:txBody>
          <a:bodyPr lIns="0" tIns="0" rIns="0" bIns="0" rtlCol="0" anchor="t">
            <a:spAutoFit/>
          </a:bodyPr>
          <a:lstStyle/>
          <a:p>
            <a:pPr marL="0" lvl="0" indent="0" algn="l">
              <a:lnSpc>
                <a:spcPts val="2495"/>
              </a:lnSpc>
              <a:spcBef>
                <a:spcPct val="0"/>
              </a:spcBef>
            </a:pPr>
            <a:r>
              <a:rPr lang="en-US" sz="1782" b="1">
                <a:solidFill>
                  <a:srgbClr val="FFFFFF"/>
                </a:solidFill>
                <a:latin typeface="Aileron Bold"/>
                <a:ea typeface="Aileron Bold"/>
                <a:cs typeface="Aileron Bold"/>
                <a:sym typeface="Aileron Bold"/>
              </a:rPr>
              <a:t>Strong partnerships, social impact &amp; sustainability</a:t>
            </a:r>
          </a:p>
        </p:txBody>
      </p:sp>
      <p:sp>
        <p:nvSpPr>
          <p:cNvPr id="24" name="TextBox 24"/>
          <p:cNvSpPr txBox="1"/>
          <p:nvPr/>
        </p:nvSpPr>
        <p:spPr>
          <a:xfrm>
            <a:off x="3442221" y="6668336"/>
            <a:ext cx="1587760" cy="668678"/>
          </a:xfrm>
          <a:prstGeom prst="rect">
            <a:avLst/>
          </a:prstGeom>
        </p:spPr>
        <p:txBody>
          <a:bodyPr lIns="0" tIns="0" rIns="0" bIns="0" rtlCol="0" anchor="t">
            <a:spAutoFit/>
          </a:bodyPr>
          <a:lstStyle/>
          <a:p>
            <a:pPr marL="0" lvl="0" indent="0" algn="l">
              <a:lnSpc>
                <a:spcPts val="5406"/>
              </a:lnSpc>
              <a:spcBef>
                <a:spcPct val="0"/>
              </a:spcBef>
            </a:pPr>
            <a:r>
              <a:rPr lang="en-US" sz="3862" b="1">
                <a:solidFill>
                  <a:srgbClr val="FFFFFF"/>
                </a:solidFill>
                <a:latin typeface="Aileron Bold"/>
                <a:ea typeface="Aileron Bold"/>
                <a:cs typeface="Aileron Bold"/>
                <a:sym typeface="Aileron Bold"/>
              </a:rPr>
              <a:t>03</a:t>
            </a:r>
          </a:p>
        </p:txBody>
      </p:sp>
      <p:pic>
        <p:nvPicPr>
          <p:cNvPr id="25" name="Picture 24" descr="A logo for a mobile device&#10;&#10;AI-generated content may be incorrect.">
            <a:extLst>
              <a:ext uri="{FF2B5EF4-FFF2-40B4-BE49-F238E27FC236}">
                <a16:creationId xmlns:a16="http://schemas.microsoft.com/office/drawing/2014/main" id="{028391A8-A95F-7DBF-E13C-347F3E3124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700" y="219361"/>
            <a:ext cx="1504422" cy="11618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66" b="-666"/>
            </a:stretch>
          </a:blipFill>
        </p:spPr>
        <p:txBody>
          <a:bodyPr/>
          <a:lstStyle/>
          <a:p>
            <a:endParaRPr lang="en-US"/>
          </a:p>
        </p:txBody>
      </p:sp>
      <p:grpSp>
        <p:nvGrpSpPr>
          <p:cNvPr id="3" name="Group 3"/>
          <p:cNvGrpSpPr/>
          <p:nvPr/>
        </p:nvGrpSpPr>
        <p:grpSpPr>
          <a:xfrm>
            <a:off x="-1704348" y="0"/>
            <a:ext cx="13435382" cy="10287000"/>
            <a:chOff x="0" y="0"/>
            <a:chExt cx="3538537" cy="2709333"/>
          </a:xfrm>
        </p:grpSpPr>
        <p:sp>
          <p:nvSpPr>
            <p:cNvPr id="4" name="Freeform 4"/>
            <p:cNvSpPr/>
            <p:nvPr/>
          </p:nvSpPr>
          <p:spPr>
            <a:xfrm>
              <a:off x="0" y="0"/>
              <a:ext cx="3538537" cy="2709333"/>
            </a:xfrm>
            <a:custGeom>
              <a:avLst/>
              <a:gdLst/>
              <a:ahLst/>
              <a:cxnLst/>
              <a:rect l="l" t="t" r="r" b="b"/>
              <a:pathLst>
                <a:path w="3538537" h="2709333">
                  <a:moveTo>
                    <a:pt x="0" y="0"/>
                  </a:moveTo>
                  <a:lnTo>
                    <a:pt x="3538537" y="0"/>
                  </a:lnTo>
                  <a:lnTo>
                    <a:pt x="3538537" y="2709333"/>
                  </a:lnTo>
                  <a:lnTo>
                    <a:pt x="0" y="2709333"/>
                  </a:lnTo>
                  <a:close/>
                </a:path>
              </a:pathLst>
            </a:custGeom>
            <a:gradFill rotWithShape="1">
              <a:gsLst>
                <a:gs pos="0">
                  <a:srgbClr val="19455B">
                    <a:alpha val="100000"/>
                  </a:srgbClr>
                </a:gs>
                <a:gs pos="50000">
                  <a:srgbClr val="19455B">
                    <a:alpha val="90500"/>
                  </a:srgbClr>
                </a:gs>
                <a:gs pos="100000">
                  <a:srgbClr val="9297BC">
                    <a:alpha val="0"/>
                  </a:srgbClr>
                </a:gs>
              </a:gsLst>
              <a:lin ang="0"/>
            </a:gradFill>
          </p:spPr>
          <p:txBody>
            <a:bodyPr/>
            <a:lstStyle/>
            <a:p>
              <a:endParaRPr lang="en-US"/>
            </a:p>
          </p:txBody>
        </p:sp>
        <p:sp>
          <p:nvSpPr>
            <p:cNvPr id="5" name="TextBox 5"/>
            <p:cNvSpPr txBox="1"/>
            <p:nvPr/>
          </p:nvSpPr>
          <p:spPr>
            <a:xfrm>
              <a:off x="0" y="-28575"/>
              <a:ext cx="3538537" cy="2737908"/>
            </a:xfrm>
            <a:prstGeom prst="rect">
              <a:avLst/>
            </a:prstGeom>
          </p:spPr>
          <p:txBody>
            <a:bodyPr lIns="50800" tIns="50800" rIns="50800" bIns="50800" rtlCol="0" anchor="ctr"/>
            <a:lstStyle/>
            <a:p>
              <a:pPr marL="0" lvl="0" indent="0" algn="ctr">
                <a:lnSpc>
                  <a:spcPts val="2466"/>
                </a:lnSpc>
              </a:pPr>
              <a:endParaRPr/>
            </a:p>
          </p:txBody>
        </p:sp>
      </p:grpSp>
      <p:grpSp>
        <p:nvGrpSpPr>
          <p:cNvPr id="6" name="Group 6"/>
          <p:cNvGrpSpPr/>
          <p:nvPr/>
        </p:nvGrpSpPr>
        <p:grpSpPr>
          <a:xfrm>
            <a:off x="13894021" y="583619"/>
            <a:ext cx="3365279" cy="630110"/>
            <a:chOff x="0" y="0"/>
            <a:chExt cx="2170493" cy="406400"/>
          </a:xfrm>
        </p:grpSpPr>
        <p:sp>
          <p:nvSpPr>
            <p:cNvPr id="7" name="Freeform 7"/>
            <p:cNvSpPr/>
            <p:nvPr/>
          </p:nvSpPr>
          <p:spPr>
            <a:xfrm>
              <a:off x="0" y="0"/>
              <a:ext cx="2170493" cy="406400"/>
            </a:xfrm>
            <a:custGeom>
              <a:avLst/>
              <a:gdLst/>
              <a:ahLst/>
              <a:cxnLst/>
              <a:rect l="l" t="t" r="r" b="b"/>
              <a:pathLst>
                <a:path w="2170493" h="406400">
                  <a:moveTo>
                    <a:pt x="1967293" y="0"/>
                  </a:moveTo>
                  <a:cubicBezTo>
                    <a:pt x="2079517" y="0"/>
                    <a:pt x="2170493" y="90976"/>
                    <a:pt x="2170493" y="203200"/>
                  </a:cubicBezTo>
                  <a:cubicBezTo>
                    <a:pt x="2170493" y="315424"/>
                    <a:pt x="2079517" y="406400"/>
                    <a:pt x="1967293" y="406400"/>
                  </a:cubicBezTo>
                  <a:lnTo>
                    <a:pt x="203200" y="406400"/>
                  </a:lnTo>
                  <a:cubicBezTo>
                    <a:pt x="90976" y="406400"/>
                    <a:pt x="0" y="315424"/>
                    <a:pt x="0" y="203200"/>
                  </a:cubicBezTo>
                  <a:cubicBezTo>
                    <a:pt x="0" y="90976"/>
                    <a:pt x="90976" y="0"/>
                    <a:pt x="203200" y="0"/>
                  </a:cubicBezTo>
                  <a:close/>
                </a:path>
              </a:pathLst>
            </a:custGeom>
            <a:solidFill>
              <a:srgbClr val="000000"/>
            </a:solidFill>
          </p:spPr>
          <p:txBody>
            <a:bodyPr/>
            <a:lstStyle/>
            <a:p>
              <a:endParaRPr lang="en-US"/>
            </a:p>
          </p:txBody>
        </p:sp>
        <p:sp>
          <p:nvSpPr>
            <p:cNvPr id="8" name="TextBox 8"/>
            <p:cNvSpPr txBox="1"/>
            <p:nvPr/>
          </p:nvSpPr>
          <p:spPr>
            <a:xfrm>
              <a:off x="0" y="-28575"/>
              <a:ext cx="2170493" cy="434975"/>
            </a:xfrm>
            <a:prstGeom prst="rect">
              <a:avLst/>
            </a:prstGeom>
          </p:spPr>
          <p:txBody>
            <a:bodyPr lIns="50800" tIns="50800" rIns="50800" bIns="50800" rtlCol="0" anchor="ctr"/>
            <a:lstStyle/>
            <a:p>
              <a:pPr marL="0" lvl="0" indent="0" algn="ctr">
                <a:lnSpc>
                  <a:spcPts val="2466"/>
                </a:lnSpc>
              </a:pPr>
              <a:endParaRPr/>
            </a:p>
          </p:txBody>
        </p:sp>
      </p:grpSp>
      <p:grpSp>
        <p:nvGrpSpPr>
          <p:cNvPr id="9" name="Group 9"/>
          <p:cNvGrpSpPr/>
          <p:nvPr/>
        </p:nvGrpSpPr>
        <p:grpSpPr>
          <a:xfrm>
            <a:off x="-252194" y="7983098"/>
            <a:ext cx="6366791" cy="758171"/>
            <a:chOff x="0" y="0"/>
            <a:chExt cx="3412771" cy="406400"/>
          </a:xfrm>
        </p:grpSpPr>
        <p:sp>
          <p:nvSpPr>
            <p:cNvPr id="10" name="Freeform 10"/>
            <p:cNvSpPr/>
            <p:nvPr/>
          </p:nvSpPr>
          <p:spPr>
            <a:xfrm>
              <a:off x="0" y="0"/>
              <a:ext cx="3412771" cy="406400"/>
            </a:xfrm>
            <a:custGeom>
              <a:avLst/>
              <a:gdLst/>
              <a:ahLst/>
              <a:cxnLst/>
              <a:rect l="l" t="t" r="r" b="b"/>
              <a:pathLst>
                <a:path w="3412771" h="406400">
                  <a:moveTo>
                    <a:pt x="3209571" y="0"/>
                  </a:moveTo>
                  <a:cubicBezTo>
                    <a:pt x="3321795" y="0"/>
                    <a:pt x="3412771" y="90976"/>
                    <a:pt x="3412771" y="203200"/>
                  </a:cubicBezTo>
                  <a:cubicBezTo>
                    <a:pt x="3412771" y="315424"/>
                    <a:pt x="3321795" y="406400"/>
                    <a:pt x="3209571"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1" name="TextBox 11"/>
            <p:cNvSpPr txBox="1"/>
            <p:nvPr/>
          </p:nvSpPr>
          <p:spPr>
            <a:xfrm>
              <a:off x="0" y="-28575"/>
              <a:ext cx="3412771" cy="434975"/>
            </a:xfrm>
            <a:prstGeom prst="rect">
              <a:avLst/>
            </a:prstGeom>
          </p:spPr>
          <p:txBody>
            <a:bodyPr lIns="50800" tIns="50800" rIns="50800" bIns="50800" rtlCol="0" anchor="ctr"/>
            <a:lstStyle/>
            <a:p>
              <a:pPr marL="0" lvl="0" indent="0" algn="ctr">
                <a:lnSpc>
                  <a:spcPts val="2466"/>
                </a:lnSpc>
              </a:pPr>
              <a:endParaRPr/>
            </a:p>
          </p:txBody>
        </p:sp>
      </p:grpSp>
      <p:grpSp>
        <p:nvGrpSpPr>
          <p:cNvPr id="12" name="Group 12"/>
          <p:cNvGrpSpPr/>
          <p:nvPr/>
        </p:nvGrpSpPr>
        <p:grpSpPr>
          <a:xfrm>
            <a:off x="-252194" y="7081983"/>
            <a:ext cx="6366791" cy="758171"/>
            <a:chOff x="0" y="0"/>
            <a:chExt cx="3412771" cy="406400"/>
          </a:xfrm>
        </p:grpSpPr>
        <p:sp>
          <p:nvSpPr>
            <p:cNvPr id="13" name="Freeform 13"/>
            <p:cNvSpPr/>
            <p:nvPr/>
          </p:nvSpPr>
          <p:spPr>
            <a:xfrm>
              <a:off x="0" y="0"/>
              <a:ext cx="3412771" cy="406400"/>
            </a:xfrm>
            <a:custGeom>
              <a:avLst/>
              <a:gdLst/>
              <a:ahLst/>
              <a:cxnLst/>
              <a:rect l="l" t="t" r="r" b="b"/>
              <a:pathLst>
                <a:path w="3412771" h="406400">
                  <a:moveTo>
                    <a:pt x="3209571" y="0"/>
                  </a:moveTo>
                  <a:cubicBezTo>
                    <a:pt x="3321795" y="0"/>
                    <a:pt x="3412771" y="90976"/>
                    <a:pt x="3412771" y="203200"/>
                  </a:cubicBezTo>
                  <a:cubicBezTo>
                    <a:pt x="3412771" y="315424"/>
                    <a:pt x="3321795" y="406400"/>
                    <a:pt x="3209571" y="406400"/>
                  </a:cubicBezTo>
                  <a:lnTo>
                    <a:pt x="203200" y="406400"/>
                  </a:lnTo>
                  <a:cubicBezTo>
                    <a:pt x="90976" y="406400"/>
                    <a:pt x="0" y="315424"/>
                    <a:pt x="0" y="203200"/>
                  </a:cubicBezTo>
                  <a:cubicBezTo>
                    <a:pt x="0" y="90976"/>
                    <a:pt x="90976" y="0"/>
                    <a:pt x="203200" y="0"/>
                  </a:cubicBezTo>
                  <a:close/>
                </a:path>
              </a:pathLst>
            </a:custGeom>
            <a:solidFill>
              <a:srgbClr val="059678"/>
            </a:solidFill>
          </p:spPr>
          <p:txBody>
            <a:bodyPr/>
            <a:lstStyle/>
            <a:p>
              <a:endParaRPr lang="en-US"/>
            </a:p>
          </p:txBody>
        </p:sp>
        <p:sp>
          <p:nvSpPr>
            <p:cNvPr id="14" name="TextBox 14"/>
            <p:cNvSpPr txBox="1"/>
            <p:nvPr/>
          </p:nvSpPr>
          <p:spPr>
            <a:xfrm>
              <a:off x="0" y="-28575"/>
              <a:ext cx="3412771" cy="434975"/>
            </a:xfrm>
            <a:prstGeom prst="rect">
              <a:avLst/>
            </a:prstGeom>
          </p:spPr>
          <p:txBody>
            <a:bodyPr lIns="50800" tIns="50800" rIns="50800" bIns="50800" rtlCol="0" anchor="ctr"/>
            <a:lstStyle/>
            <a:p>
              <a:pPr marL="0" lvl="0" indent="0" algn="ctr">
                <a:lnSpc>
                  <a:spcPts val="2466"/>
                </a:lnSpc>
              </a:pPr>
              <a:endParaRPr/>
            </a:p>
          </p:txBody>
        </p:sp>
      </p:grpSp>
      <p:grpSp>
        <p:nvGrpSpPr>
          <p:cNvPr id="15" name="Group 15"/>
          <p:cNvGrpSpPr/>
          <p:nvPr/>
        </p:nvGrpSpPr>
        <p:grpSpPr>
          <a:xfrm>
            <a:off x="15539057" y="7538057"/>
            <a:ext cx="5497887" cy="549788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678">
                <a:alpha val="65882"/>
              </a:srgbClr>
            </a:solidFill>
          </p:spPr>
          <p:txBody>
            <a:bodyPr/>
            <a:lstStyle/>
            <a:p>
              <a:endParaRPr lang="en-US"/>
            </a:p>
          </p:txBody>
        </p:sp>
        <p:sp>
          <p:nvSpPr>
            <p:cNvPr id="17" name="TextBox 17"/>
            <p:cNvSpPr txBox="1"/>
            <p:nvPr/>
          </p:nvSpPr>
          <p:spPr>
            <a:xfrm>
              <a:off x="76200" y="47625"/>
              <a:ext cx="660400" cy="688975"/>
            </a:xfrm>
            <a:prstGeom prst="rect">
              <a:avLst/>
            </a:prstGeom>
          </p:spPr>
          <p:txBody>
            <a:bodyPr lIns="50800" tIns="50800" rIns="50800" bIns="50800" rtlCol="0" anchor="ctr"/>
            <a:lstStyle/>
            <a:p>
              <a:pPr marL="0" lvl="0" indent="0" algn="ctr">
                <a:lnSpc>
                  <a:spcPts val="2466"/>
                </a:lnSpc>
              </a:pPr>
              <a:endParaRPr/>
            </a:p>
          </p:txBody>
        </p:sp>
      </p:grpSp>
      <p:sp>
        <p:nvSpPr>
          <p:cNvPr id="18" name="Freeform 18"/>
          <p:cNvSpPr/>
          <p:nvPr/>
        </p:nvSpPr>
        <p:spPr>
          <a:xfrm>
            <a:off x="16281985" y="7763954"/>
            <a:ext cx="977315" cy="977315"/>
          </a:xfrm>
          <a:custGeom>
            <a:avLst/>
            <a:gdLst/>
            <a:ahLst/>
            <a:cxnLst/>
            <a:rect l="l" t="t" r="r" b="b"/>
            <a:pathLst>
              <a:path w="977315" h="977315">
                <a:moveTo>
                  <a:pt x="0" y="0"/>
                </a:moveTo>
                <a:lnTo>
                  <a:pt x="977315" y="0"/>
                </a:lnTo>
                <a:lnTo>
                  <a:pt x="977315" y="977315"/>
                </a:lnTo>
                <a:lnTo>
                  <a:pt x="0" y="9773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TextBox 19"/>
          <p:cNvSpPr txBox="1"/>
          <p:nvPr/>
        </p:nvSpPr>
        <p:spPr>
          <a:xfrm>
            <a:off x="1481060" y="2412496"/>
            <a:ext cx="7810829" cy="1952425"/>
          </a:xfrm>
          <a:prstGeom prst="rect">
            <a:avLst/>
          </a:prstGeom>
        </p:spPr>
        <p:txBody>
          <a:bodyPr lIns="0" tIns="0" rIns="0" bIns="0" rtlCol="0" anchor="t">
            <a:spAutoFit/>
          </a:bodyPr>
          <a:lstStyle/>
          <a:p>
            <a:pPr marL="0" lvl="0" indent="0" algn="l">
              <a:lnSpc>
                <a:spcPts val="15942"/>
              </a:lnSpc>
              <a:spcBef>
                <a:spcPct val="0"/>
              </a:spcBef>
            </a:pPr>
            <a:r>
              <a:rPr lang="en-US" sz="11387" b="1">
                <a:solidFill>
                  <a:srgbClr val="FFFFFF"/>
                </a:solidFill>
                <a:latin typeface="Aileron Bold"/>
                <a:ea typeface="Aileron Bold"/>
                <a:cs typeface="Aileron Bold"/>
                <a:sym typeface="Aileron Bold"/>
              </a:rPr>
              <a:t>Thank You</a:t>
            </a:r>
          </a:p>
        </p:txBody>
      </p:sp>
      <p:sp>
        <p:nvSpPr>
          <p:cNvPr id="20" name="TextBox 20"/>
          <p:cNvSpPr txBox="1"/>
          <p:nvPr/>
        </p:nvSpPr>
        <p:spPr>
          <a:xfrm>
            <a:off x="1028700" y="740074"/>
            <a:ext cx="2236617" cy="280772"/>
          </a:xfrm>
          <a:prstGeom prst="rect">
            <a:avLst/>
          </a:prstGeom>
        </p:spPr>
        <p:txBody>
          <a:bodyPr lIns="0" tIns="0" rIns="0" bIns="0" rtlCol="0" anchor="t">
            <a:spAutoFit/>
          </a:bodyPr>
          <a:lstStyle/>
          <a:p>
            <a:pPr marL="0" lvl="0" indent="0" algn="l">
              <a:lnSpc>
                <a:spcPts val="2374"/>
              </a:lnSpc>
              <a:spcBef>
                <a:spcPct val="0"/>
              </a:spcBef>
            </a:pPr>
            <a:r>
              <a:rPr lang="en-US" sz="1695" dirty="0">
                <a:solidFill>
                  <a:srgbClr val="FFFFFF"/>
                </a:solidFill>
                <a:latin typeface="Open Sans Light"/>
                <a:ea typeface="Open Sans Light"/>
                <a:cs typeface="Open Sans Light"/>
                <a:sym typeface="Open Sans Light"/>
              </a:rPr>
              <a:t>Touch Mobile</a:t>
            </a:r>
          </a:p>
        </p:txBody>
      </p:sp>
      <p:sp>
        <p:nvSpPr>
          <p:cNvPr id="21" name="TextBox 21"/>
          <p:cNvSpPr txBox="1"/>
          <p:nvPr/>
        </p:nvSpPr>
        <p:spPr>
          <a:xfrm>
            <a:off x="2055090" y="8157667"/>
            <a:ext cx="3516140" cy="370974"/>
          </a:xfrm>
          <a:prstGeom prst="rect">
            <a:avLst/>
          </a:prstGeom>
        </p:spPr>
        <p:txBody>
          <a:bodyPr lIns="0" tIns="0" rIns="0" bIns="0" rtlCol="0" anchor="t">
            <a:spAutoFit/>
          </a:bodyPr>
          <a:lstStyle/>
          <a:p>
            <a:pPr marL="0" lvl="0" indent="0" algn="l">
              <a:lnSpc>
                <a:spcPts val="3154"/>
              </a:lnSpc>
              <a:spcBef>
                <a:spcPct val="0"/>
              </a:spcBef>
            </a:pPr>
            <a:r>
              <a:rPr lang="en-US" sz="2253">
                <a:solidFill>
                  <a:srgbClr val="FFFFFF"/>
                </a:solidFill>
                <a:latin typeface="Open Sans Light"/>
                <a:ea typeface="Open Sans Light"/>
                <a:cs typeface="Open Sans Light"/>
                <a:sym typeface="Open Sans Light"/>
              </a:rPr>
              <a:t>www.touchmobile.co.za</a:t>
            </a:r>
          </a:p>
        </p:txBody>
      </p:sp>
      <p:sp>
        <p:nvSpPr>
          <p:cNvPr id="22" name="TextBox 22"/>
          <p:cNvSpPr txBox="1"/>
          <p:nvPr/>
        </p:nvSpPr>
        <p:spPr>
          <a:xfrm>
            <a:off x="2055090" y="7256552"/>
            <a:ext cx="3516140" cy="370974"/>
          </a:xfrm>
          <a:prstGeom prst="rect">
            <a:avLst/>
          </a:prstGeom>
        </p:spPr>
        <p:txBody>
          <a:bodyPr lIns="0" tIns="0" rIns="0" bIns="0" rtlCol="0" anchor="t">
            <a:spAutoFit/>
          </a:bodyPr>
          <a:lstStyle/>
          <a:p>
            <a:pPr marL="0" lvl="0" indent="0" algn="l">
              <a:lnSpc>
                <a:spcPts val="3154"/>
              </a:lnSpc>
              <a:spcBef>
                <a:spcPct val="0"/>
              </a:spcBef>
            </a:pPr>
            <a:r>
              <a:rPr lang="en-US" sz="2253">
                <a:solidFill>
                  <a:srgbClr val="FFFFFF"/>
                </a:solidFill>
                <a:latin typeface="Open Sans Light"/>
                <a:ea typeface="Open Sans Light"/>
                <a:cs typeface="Open Sans Light"/>
                <a:sym typeface="Open Sans Light"/>
              </a:rPr>
              <a:t>invest@touchmobile.co.za</a:t>
            </a:r>
          </a:p>
        </p:txBody>
      </p:sp>
      <p:sp>
        <p:nvSpPr>
          <p:cNvPr id="23" name="TextBox 23"/>
          <p:cNvSpPr txBox="1"/>
          <p:nvPr/>
        </p:nvSpPr>
        <p:spPr>
          <a:xfrm>
            <a:off x="13894021" y="740074"/>
            <a:ext cx="3365279" cy="280772"/>
          </a:xfrm>
          <a:prstGeom prst="rect">
            <a:avLst/>
          </a:prstGeom>
        </p:spPr>
        <p:txBody>
          <a:bodyPr lIns="0" tIns="0" rIns="0" bIns="0" rtlCol="0" anchor="t">
            <a:spAutoFit/>
          </a:bodyPr>
          <a:lstStyle/>
          <a:p>
            <a:pPr marL="0" lvl="0" indent="0" algn="ctr">
              <a:lnSpc>
                <a:spcPts val="2374"/>
              </a:lnSpc>
              <a:spcBef>
                <a:spcPct val="0"/>
              </a:spcBef>
            </a:pPr>
            <a:r>
              <a:rPr lang="en-US" sz="1695">
                <a:solidFill>
                  <a:srgbClr val="FFFFFF"/>
                </a:solidFill>
                <a:latin typeface="Open Sans Light"/>
                <a:ea typeface="Open Sans Light"/>
                <a:cs typeface="Open Sans Light"/>
                <a:sym typeface="Open Sans Light"/>
              </a:rPr>
              <a:t>23 December, 2027</a:t>
            </a:r>
          </a:p>
        </p:txBody>
      </p:sp>
      <p:sp>
        <p:nvSpPr>
          <p:cNvPr id="24" name="TextBox 24"/>
          <p:cNvSpPr txBox="1"/>
          <p:nvPr/>
        </p:nvSpPr>
        <p:spPr>
          <a:xfrm>
            <a:off x="1481060" y="4770719"/>
            <a:ext cx="6686073" cy="989322"/>
          </a:xfrm>
          <a:prstGeom prst="rect">
            <a:avLst/>
          </a:prstGeom>
        </p:spPr>
        <p:txBody>
          <a:bodyPr lIns="0" tIns="0" rIns="0" bIns="0" rtlCol="0" anchor="t">
            <a:spAutoFit/>
          </a:bodyPr>
          <a:lstStyle/>
          <a:p>
            <a:pPr marL="0" lvl="0" indent="0" algn="l">
              <a:lnSpc>
                <a:spcPts val="2695"/>
              </a:lnSpc>
              <a:spcBef>
                <a:spcPct val="0"/>
              </a:spcBef>
            </a:pPr>
            <a:r>
              <a:rPr lang="en-US" sz="1925">
                <a:solidFill>
                  <a:srgbClr val="FFFFFF"/>
                </a:solidFill>
                <a:latin typeface="Open Sans Light"/>
                <a:ea typeface="Open Sans Light"/>
                <a:cs typeface="Open Sans Light"/>
                <a:sym typeface="Open Sans Light"/>
              </a:rPr>
              <a:t>Let's connect South Africa to opportunity. We welcome investor relations and partnership inquiries — join us in bridging the digital divide and empowering every community.</a:t>
            </a:r>
          </a:p>
        </p:txBody>
      </p:sp>
      <p:sp>
        <p:nvSpPr>
          <p:cNvPr id="25" name="Freeform 25"/>
          <p:cNvSpPr/>
          <p:nvPr/>
        </p:nvSpPr>
        <p:spPr>
          <a:xfrm>
            <a:off x="1481060" y="7262770"/>
            <a:ext cx="396599" cy="396599"/>
          </a:xfrm>
          <a:custGeom>
            <a:avLst/>
            <a:gdLst/>
            <a:ahLst/>
            <a:cxnLst/>
            <a:rect l="l" t="t" r="r" b="b"/>
            <a:pathLst>
              <a:path w="396599" h="396599">
                <a:moveTo>
                  <a:pt x="0" y="0"/>
                </a:moveTo>
                <a:lnTo>
                  <a:pt x="396599" y="0"/>
                </a:lnTo>
                <a:lnTo>
                  <a:pt x="396599" y="396598"/>
                </a:lnTo>
                <a:lnTo>
                  <a:pt x="0" y="396598"/>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26" name="Freeform 26"/>
          <p:cNvSpPr/>
          <p:nvPr/>
        </p:nvSpPr>
        <p:spPr>
          <a:xfrm>
            <a:off x="1490819" y="8175700"/>
            <a:ext cx="377080" cy="372967"/>
          </a:xfrm>
          <a:custGeom>
            <a:avLst/>
            <a:gdLst/>
            <a:ahLst/>
            <a:cxnLst/>
            <a:rect l="l" t="t" r="r" b="b"/>
            <a:pathLst>
              <a:path w="377080" h="372967">
                <a:moveTo>
                  <a:pt x="0" y="0"/>
                </a:moveTo>
                <a:lnTo>
                  <a:pt x="377080" y="0"/>
                </a:lnTo>
                <a:lnTo>
                  <a:pt x="377080" y="372967"/>
                </a:lnTo>
                <a:lnTo>
                  <a:pt x="0" y="372967"/>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pic>
        <p:nvPicPr>
          <p:cNvPr id="27" name="Picture 26" descr="A logo for a mobile device&#10;&#10;AI-generated content may be incorrect.">
            <a:extLst>
              <a:ext uri="{FF2B5EF4-FFF2-40B4-BE49-F238E27FC236}">
                <a16:creationId xmlns:a16="http://schemas.microsoft.com/office/drawing/2014/main" id="{42C19FA4-FDAD-F8EC-ABE8-5409D2733C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7148" y="195542"/>
            <a:ext cx="1504422" cy="11618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1313</Words>
  <Application>Microsoft Macintosh PowerPoint</Application>
  <PresentationFormat>Custom</PresentationFormat>
  <Paragraphs>136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Aileron Bold</vt:lpstr>
      <vt:lpstr>Open Sans Light</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Touch Mobile: Community Connectivity
</dc:title>
  <cp:lastModifiedBy>Thabang Mohloai</cp:lastModifiedBy>
  <cp:revision>2</cp:revision>
  <dcterms:created xsi:type="dcterms:W3CDTF">2006-08-16T00:00:00Z</dcterms:created>
  <dcterms:modified xsi:type="dcterms:W3CDTF">2026-06-10T09:03:45Z</dcterms:modified>
  <dc:identifier>DAHMJ7TzZX0</dc:identifier>
</cp:coreProperties>
</file>