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B347E-597F-CE4E-BBFC-6CB77BF4C2A2}" type="datetimeFigureOut">
              <a:rPr lang="en-KE" smtClean="0"/>
              <a:t>09/06/2026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F5D06-F179-1348-B58E-9E87D6912656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78176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strong. State the thesis before you give the context. The phone is the only branch many of our customers will ever walk into.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after this quote. Let it land. Then pivot to what Equitel actually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Emphasise: we are not trying to be a telco. The MVNO licence is the distribution infrastructure for a financial institution.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 place in Kenya's mobile market — against Safaricom — is harder than first place in most other African markets. Make that point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M-Pesa is a payment wallet. Equitel is a banking platform. These are different products — make that distinction clear.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the pan-African angle — seven markets, one model. This is what makes Equitel different from a single-country MVNO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answers the 'sub-2% market share' challenge. Reframe: the market share metric is the wrong one. Depth of relationship beats breadth of SIM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this and stop. Let the silence hold for two seconds. This is your invitation for Q&amp;A — the audience will have opinions on this claim.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17520" y="0"/>
            <a:ext cx="640080" cy="5143500"/>
          </a:xfrm>
          <a:prstGeom prst="rect">
            <a:avLst/>
          </a:prstGeom>
          <a:solidFill>
            <a:srgbClr val="161616"/>
          </a:solidFill>
          <a:ln w="12700">
            <a:solidFill>
              <a:srgbClr val="161616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1280160" y="50292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8600" y="1554480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kern="0" spc="200" dirty="0">
                <a:solidFill>
                  <a:srgbClr val="FF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MVNO NATION AFRICA 2026  ·  CAPE TOWN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228600" y="1810512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June 2026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228600" y="4114800"/>
            <a:ext cx="3017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Sarah Kabira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28600" y="4443984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Group Holdings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749040" y="1005840"/>
            <a:ext cx="51206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Banking on</a:t>
            </a: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Connectivity</a:t>
            </a:r>
            <a:endParaRPr lang="en-US" sz="4400" dirty="0"/>
          </a:p>
        </p:txBody>
      </p:sp>
      <p:sp>
        <p:nvSpPr>
          <p:cNvPr id="10" name="Text 7"/>
          <p:cNvSpPr/>
          <p:nvPr/>
        </p:nvSpPr>
        <p:spPr>
          <a:xfrm>
            <a:off x="3749040" y="3246120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Africa's First Bank-Led MVNO</a:t>
            </a:r>
            <a:endParaRPr lang="en-US" sz="1400" dirty="0"/>
          </a:p>
          <a:p>
            <a:pPr marL="0" indent="0" algn="l">
              <a:buNone/>
            </a:pPr>
            <a:r>
              <a:rPr lang="en-US" sz="1400" i="1" dirty="0">
                <a:solidFill>
                  <a:srgbClr val="BBBB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Redefining Financial Inclusion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749040" y="4434840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49040" y="4434840"/>
            <a:ext cx="1828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EQUITEL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THESIS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1051560"/>
            <a:ext cx="8046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“The digital divide is not a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connectivity problem.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a trust problem.”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097280" y="3977640"/>
            <a:ext cx="6949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Bank spent 30 years earning the right to handle people's money.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trust now travels with the SIM.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Equitel Actually Is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Africa's first integrated bank-MVNO — not a telco, not just a bank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20040" y="1325880"/>
            <a:ext cx="2651760" cy="3456432"/>
          </a:xfrm>
          <a:prstGeom prst="roundRect">
            <a:avLst>
              <a:gd name="adj" fmla="val 4138"/>
            </a:avLst>
          </a:prstGeom>
          <a:solidFill>
            <a:srgbClr val="FFF0F0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0876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176272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Bank-First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84632" y="2578608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Finserve Africa subsidiary of Equity Group. The SIM delivers a full financial services suite: loans to KSh 3M, savings, insurance, NSE portfolios, and cross-border remittances. Voice and data are the wrapper — not the product.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3200400" y="1325880"/>
            <a:ext cx="2651760" cy="3456432"/>
          </a:xfrm>
          <a:prstGeom prst="roundRect">
            <a:avLst>
              <a:gd name="adj" fmla="val 4138"/>
            </a:avLst>
          </a:prstGeom>
          <a:solidFill>
            <a:srgbClr val="F0F0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0" y="150876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337560" y="2176272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Asset-Light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3364992" y="2578608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on Airtel Kenya's infrastructure. No towers. No spectrum auction risk. Capital goes into the customer relationship and the product stack — not concrete and steel.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080760" y="1325880"/>
            <a:ext cx="2651760" cy="3456432"/>
          </a:xfrm>
          <a:prstGeom prst="roundRect">
            <a:avLst>
              <a:gd name="adj" fmla="val 4138"/>
            </a:avLst>
          </a:prstGeom>
          <a:solidFill>
            <a:srgbClr val="F0FFF0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150876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217920" y="2176272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Distribution Leverage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245352" y="2578608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Equity's branch and agent network — built over 30+ years — becomes the SIM distribution channel. The bank's trust travels with the SIM, at no additional acquisition cost.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61616"/>
          </a:solidFill>
          <a:ln w="12700">
            <a:solidFill>
              <a:srgbClr val="1616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DECADE OF PROOF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0" y="0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milestones that make the case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254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4984" y="2743200"/>
            <a:ext cx="274320" cy="274320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143000"/>
            <a:ext cx="868680" cy="475488"/>
          </a:xfrm>
          <a:prstGeom prst="roundRect">
            <a:avLst>
              <a:gd name="adj" fmla="val 11538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232" y="1143000"/>
            <a:ext cx="868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1664208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2920" y="3090672"/>
            <a:ext cx="1325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Africa's first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bank-led MVNO.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Finserve Africa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Airtel Kenya.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679192" y="2743200"/>
            <a:ext cx="274320" cy="27432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377440" y="1143000"/>
            <a:ext cx="868680" cy="475488"/>
          </a:xfrm>
          <a:prstGeom prst="roundRect">
            <a:avLst>
              <a:gd name="adj" fmla="val 11538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377440" y="1143000"/>
            <a:ext cx="868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212848" y="1664208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4G/LTE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167128" y="3090672"/>
            <a:ext cx="1325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Broadband rollout.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bundles from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KSh 10 / 20 MB.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&amp; peri-urban.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343400" y="2743200"/>
            <a:ext cx="274320" cy="274320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041648" y="1143000"/>
            <a:ext cx="868680" cy="475488"/>
          </a:xfrm>
          <a:prstGeom prst="roundRect">
            <a:avLst>
              <a:gd name="adj" fmla="val 11538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41648" y="1143000"/>
            <a:ext cx="868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877056" y="1664208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Launch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831336" y="3090672"/>
            <a:ext cx="1325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Africa's first MVNO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network.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370+ locations: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Nairobi, Mombasa,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Kisumu.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007608" y="2743200"/>
            <a:ext cx="274320" cy="274320"/>
          </a:xfrm>
          <a:prstGeom prst="ellipse">
            <a:avLst/>
          </a:prstGeom>
          <a:solidFill>
            <a:srgbClr val="7B0000"/>
          </a:solidFill>
          <a:ln w="12700">
            <a:solidFill>
              <a:srgbClr val="7B000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705856" y="1143000"/>
            <a:ext cx="868680" cy="475488"/>
          </a:xfrm>
          <a:prstGeom prst="roundRect">
            <a:avLst>
              <a:gd name="adj" fmla="val 11538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05856" y="1143000"/>
            <a:ext cx="868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#3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541264" y="1664208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Rank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495544" y="3090672"/>
            <a:ext cx="1325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in Kenya's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market by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2024 — in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Safaricom's home.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7671816" y="2743200"/>
            <a:ext cx="274320" cy="274320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70064" y="1143000"/>
            <a:ext cx="868680" cy="475488"/>
          </a:xfrm>
          <a:prstGeom prst="roundRect">
            <a:avLst>
              <a:gd name="adj" fmla="val 11538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70064" y="1143000"/>
            <a:ext cx="8686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205472" y="1664208"/>
            <a:ext cx="120700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Access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159752" y="3090672"/>
            <a:ext cx="1325880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Expanded beyond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customers.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Kenyan ID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eligible.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16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61616"/>
          </a:solidFill>
          <a:ln w="12700">
            <a:solidFill>
              <a:srgbClr val="16161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SIM. A Full Financial Life.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86868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Equitel customers access — without a branch or ATM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298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527048"/>
            <a:ext cx="384048" cy="38404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5568" y="1389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loans to KSh 3M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115568" y="1755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EazzyLoan via SIM — no ATM, no branch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846320" y="1298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12" y="15270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504688" y="1389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intra-Equity transfers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504688" y="1755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charges within the ecosystem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57200" y="2441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2670048"/>
            <a:ext cx="384048" cy="38404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15568" y="2532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Cross-border remittances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1115568" y="2898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diaspora funds direct to phone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4846320" y="2441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12" y="2670048"/>
            <a:ext cx="384048" cy="38404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504688" y="2532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Insurance &amp; savings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504688" y="2898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financial products on SIM</a:t>
            </a:r>
            <a:endParaRPr lang="en-US" sz="1000" dirty="0"/>
          </a:p>
        </p:txBody>
      </p:sp>
      <p:sp>
        <p:nvSpPr>
          <p:cNvPr id="21" name="Shape 15"/>
          <p:cNvSpPr/>
          <p:nvPr/>
        </p:nvSpPr>
        <p:spPr>
          <a:xfrm>
            <a:off x="457200" y="3584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3813048"/>
            <a:ext cx="384048" cy="38404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115568" y="3675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NSE portfolio access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1115568" y="4041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&amp; monitor Nairobi Securities Exchange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4846320" y="3584448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221010"/>
          </a:solidFill>
          <a:ln w="12700">
            <a:solidFill>
              <a:srgbClr val="3A1010"/>
            </a:solidFill>
            <a:prstDash val="solid"/>
          </a:ln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12" y="3813048"/>
            <a:ext cx="384048" cy="384048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504688" y="3675888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1M+ merchant payments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504688" y="4041648"/>
            <a:ext cx="3291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AAA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at merchants — no card needed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Beyond Mobile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85039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Equitel goes from here — and why 5G changes everything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1280160"/>
            <a:ext cx="2651760" cy="3520440"/>
          </a:xfrm>
          <a:prstGeom prst="roundRect">
            <a:avLst>
              <a:gd name="adj" fmla="val 4138"/>
            </a:avLst>
          </a:prstGeom>
          <a:solidFill>
            <a:srgbClr val="FFF0F0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46304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121408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5G as a Service Layer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84632" y="2606040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5G speeds, the MVNO becomes the intelligent last mile for health, agriculture, and education services. Data-rich products that 4G and USSD couldn't support become viable.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3200400" y="1280160"/>
            <a:ext cx="2651760" cy="3520440"/>
          </a:xfrm>
          <a:prstGeom prst="roundRect">
            <a:avLst>
              <a:gd name="adj" fmla="val 4138"/>
            </a:avLst>
          </a:prstGeom>
          <a:solidFill>
            <a:srgbClr val="F0F4FF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0" y="146304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337560" y="2121408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Pan-African Portability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3364992" y="2606040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operates in 7 markets. The model — bank-owned MVNO, asset-light, full financial services over a SIM — is exportable. Every banking licence is a potential MVNO licence.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080760" y="1280160"/>
            <a:ext cx="2651760" cy="3520440"/>
          </a:xfrm>
          <a:prstGeom prst="roundRect">
            <a:avLst>
              <a:gd name="adj" fmla="val 4138"/>
            </a:avLst>
          </a:prstGeom>
          <a:solidFill>
            <a:srgbClr val="F0FFF4"/>
          </a:solidFill>
          <a:ln w="12700">
            <a:solidFill>
              <a:srgbClr val="E0E0E0"/>
            </a:solidFill>
            <a:prstDash val="solid"/>
          </a:ln>
          <a:effectLst>
            <a:outerShdw blurRad="101600" dist="25400" dir="2700000" algn="bl" rotWithShape="0">
              <a:srgbClr val="000000">
                <a:alpha val="13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146304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217920" y="2121408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&amp; IoT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245352" y="2606040"/>
            <a:ext cx="2340864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SMEs and enterprises that cannot afford dedicated connectivity benefit from MVNO-grade data. Agriculture IoT, fleet tracking, and point-of-sale all run on the same SIM.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Model Is Defensible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11480" y="1143000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things a telco cannot replicate: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38912" y="1664208"/>
            <a:ext cx="292608" cy="29260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38912" y="16642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41248" y="1572768"/>
            <a:ext cx="3520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years of financial trust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41248" y="1911096"/>
            <a:ext cx="3520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Equity's brand carries weight that no new MVNO licence grants. Customers already trust us with their savings — the SIM inherits that relationship.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38912" y="2779776"/>
            <a:ext cx="292608" cy="29260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8912" y="277977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41248" y="2688336"/>
            <a:ext cx="3520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credit &amp; data loop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41248" y="3026664"/>
            <a:ext cx="3520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loan, every repayment, every transaction teaches the credit model. The SIM generates the data that prices the next product. Telcos see usage; we see financial lives.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38912" y="3895344"/>
            <a:ext cx="292608" cy="29260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8912" y="389534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41248" y="3803904"/>
            <a:ext cx="352044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Branch-to-SIM distribution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" y="4142232"/>
            <a:ext cx="3520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4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120,000+ agents, a pan-African branch network, and an existing 20M+ customer base mean near-zero SIM acquisition cost compared to a standalone MVNO.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120640" y="1143000"/>
            <a:ext cx="3657600" cy="1078992"/>
          </a:xfrm>
          <a:prstGeom prst="roundRect">
            <a:avLst>
              <a:gd name="adj" fmla="val 8475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20640" y="1216152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5120640" y="173736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120640" y="1965960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Group footprint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120640" y="2423160"/>
            <a:ext cx="3657600" cy="1078992"/>
          </a:xfrm>
          <a:prstGeom prst="roundRect">
            <a:avLst>
              <a:gd name="adj" fmla="val 8475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20640" y="2496312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20M+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5120640" y="301752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Existing customers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120640" y="3246120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Built-in distribution base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120640" y="3703320"/>
            <a:ext cx="3657600" cy="1078992"/>
          </a:xfrm>
          <a:prstGeom prst="roundRect">
            <a:avLst>
              <a:gd name="adj" fmla="val 8475"/>
            </a:avLst>
          </a:prstGeom>
          <a:solidFill>
            <a:srgbClr val="C00000"/>
          </a:solidFill>
          <a:ln w="12700">
            <a:solidFill>
              <a:srgbClr val="C000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120640" y="3776472"/>
            <a:ext cx="3657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KSh 3M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5120640" y="4297680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credit limit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20640" y="4526280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branch, no ATM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93777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“We are not trying to be a Telco.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64416" y="1690391"/>
            <a:ext cx="8046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DD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building a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dirty="0">
                <a:solidFill>
                  <a:srgbClr val="FFDDD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technology ecosystem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2826253"/>
            <a:ext cx="8046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a financial institution that connects our users.”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16176" y="3832201"/>
            <a:ext cx="2743200" cy="0"/>
          </a:xfrm>
          <a:prstGeom prst="line">
            <a:avLst/>
          </a:prstGeom>
          <a:noFill/>
          <a:ln w="12700">
            <a:solidFill>
              <a:srgbClr val="FFBBB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00139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Sarah Kabira  ·  Equity Group Holdings  ·  MVNO Nation Africa 2026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4349252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FF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Equitel — Africa's First Bank-Led 5G MVNO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86ab1d-51ff-47ab-9e3e-b20b22f1c1b7}" enabled="1" method="Privileged" siteId="{2d65fea0-8478-44f2-ac0f-1a58b1382aa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Equitel: Banking on Connectivity</dc:title>
  <dc:subject>PptxGenJS Presentation</dc:subject>
  <dc:creator>Sarah Kabira – Equity Group Holdings</dc:creator>
  <cp:lastModifiedBy>Kamau, Annette Muthoni</cp:lastModifiedBy>
  <cp:revision>2</cp:revision>
  <dcterms:created xsi:type="dcterms:W3CDTF">2026-06-09T07:25:59Z</dcterms:created>
  <dcterms:modified xsi:type="dcterms:W3CDTF">2026-06-09T08:06:11Z</dcterms:modified>
</cp:coreProperties>
</file>