
<file path=[Content_Types].xml><?xml version="1.0" encoding="utf-8"?>
<Types xmlns="http://schemas.openxmlformats.org/package/2006/content-types"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6" r:id="rId31"/>
    <p:sldId id="287" r:id="rId32"/>
    <p:sldId id="288" r:id="rId33"/>
    <p:sldId id="289" r:id="rId34"/>
    <p:sldId id="290" r:id="rId35"/>
    <p:sldId id="291" r:id="rId36"/>
    <p:sldId id="293" r:id="rId37"/>
    <p:sldId id="295" r:id="rId38"/>
    <p:sldId id="296" r:id="rId39"/>
    <p:sldId id="297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7" r:id="rId49"/>
    <p:sldId id="309" r:id="rId50"/>
    <p:sldId id="310" r:id="rId51"/>
    <p:sldId id="312" r:id="rId52"/>
    <p:sldId id="313" r:id="rId53"/>
    <p:sldId id="314" r:id="rId54"/>
    <p:sldId id="315" r:id="rId55"/>
    <p:sldId id="316" r:id="rId56"/>
    <p:sldId id="317" r:id="rId57"/>
    <p:sldId id="318" r:id="rId58"/>
    <p:sldId id="319" r:id="rId59"/>
    <p:sldId id="320" r:id="rId60"/>
    <p:sldId id="321" r:id="rId61"/>
    <p:sldId id="322" r:id="rId62"/>
    <p:sldId id="323" r:id="rId63"/>
    <p:sldId id="324" r:id="rId64"/>
    <p:sldId id="325" r:id="rId65"/>
    <p:sldId id="326" r:id="rId66"/>
    <p:sldId id="327" r:id="rId67"/>
    <p:sldId id="328" r:id="rId68"/>
    <p:sldId id="329" r:id="rId69"/>
    <p:sldId id="331" r:id="rId70"/>
    <p:sldId id="332" r:id="rId71"/>
    <p:sldId id="334" r:id="rId72"/>
    <p:sldId id="335" r:id="rId73"/>
    <p:sldId id="336" r:id="rId74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47"/>
    <p:restoredTop sz="68434"/>
  </p:normalViewPr>
  <p:slideViewPr>
    <p:cSldViewPr snapToGrid="0">
      <p:cViewPr varScale="1">
        <p:scale>
          <a:sx n="200" d="100"/>
          <a:sy n="200" d="100"/>
        </p:scale>
        <p:origin x="57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2200">
        <a:latin typeface="+mn-lt"/>
        <a:ea typeface="+mn-ea"/>
        <a:cs typeface="+mn-cs"/>
        <a:sym typeface="Calibri"/>
      </a:defRPr>
    </a:lvl1pPr>
    <a:lvl2pPr indent="228600" latinLnBrk="0">
      <a:defRPr sz="2200">
        <a:latin typeface="+mn-lt"/>
        <a:ea typeface="+mn-ea"/>
        <a:cs typeface="+mn-cs"/>
        <a:sym typeface="Calibri"/>
      </a:defRPr>
    </a:lvl2pPr>
    <a:lvl3pPr indent="457200" latinLnBrk="0">
      <a:defRPr sz="2200">
        <a:latin typeface="+mn-lt"/>
        <a:ea typeface="+mn-ea"/>
        <a:cs typeface="+mn-cs"/>
        <a:sym typeface="Calibri"/>
      </a:defRPr>
    </a:lvl3pPr>
    <a:lvl4pPr indent="685800" latinLnBrk="0">
      <a:defRPr sz="2200">
        <a:latin typeface="+mn-lt"/>
        <a:ea typeface="+mn-ea"/>
        <a:cs typeface="+mn-cs"/>
        <a:sym typeface="Calibri"/>
      </a:defRPr>
    </a:lvl4pPr>
    <a:lvl5pPr indent="914400" latinLnBrk="0">
      <a:defRPr sz="2200">
        <a:latin typeface="+mn-lt"/>
        <a:ea typeface="+mn-ea"/>
        <a:cs typeface="+mn-cs"/>
        <a:sym typeface="Calibri"/>
      </a:defRPr>
    </a:lvl5pPr>
    <a:lvl6pPr indent="1143000" latinLnBrk="0">
      <a:defRPr sz="2200">
        <a:latin typeface="+mn-lt"/>
        <a:ea typeface="+mn-ea"/>
        <a:cs typeface="+mn-cs"/>
        <a:sym typeface="Calibri"/>
      </a:defRPr>
    </a:lvl6pPr>
    <a:lvl7pPr indent="1371600" latinLnBrk="0">
      <a:defRPr sz="2200">
        <a:latin typeface="+mn-lt"/>
        <a:ea typeface="+mn-ea"/>
        <a:cs typeface="+mn-cs"/>
        <a:sym typeface="Calibri"/>
      </a:defRPr>
    </a:lvl7pPr>
    <a:lvl8pPr indent="1600200" latinLnBrk="0">
      <a:defRPr sz="2200">
        <a:latin typeface="+mn-lt"/>
        <a:ea typeface="+mn-ea"/>
        <a:cs typeface="+mn-cs"/>
        <a:sym typeface="Calibri"/>
      </a:defRPr>
    </a:lvl8pPr>
    <a:lvl9pPr indent="1828800" latinLnBrk="0">
      <a:defRPr sz="2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" name="Shape 2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" name="Shape 3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dirty="0"/>
              <a:t>"I want to tell you about the first time I wore shoes to school..."</a:t>
            </a:r>
          </a:p>
          <a:p>
            <a:r>
              <a:rPr dirty="0"/>
              <a:t>"I can't remember how old I was but I walked differently that whole first day — carefully, awkwardly. My cousin laughed at me. He said, 'You've forgotten how to walk.' He was right. Here we are. Twenty years later, in a boardroom in Port Elizabeth wearing a suit that cost more than my father made in six months, someone asked me why I lead differently...</a:t>
            </a:r>
            <a:r>
              <a:rPr lang="en-US" dirty="0"/>
              <a:t> I thought about that question a lot, here is what I came up with”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6" name="Shape 3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"When you run barefoot on a Zimbabwean farm,</a:t>
            </a:r>
          </a:p>
          <a:p>
            <a:r>
              <a:t>you learn things.</a:t>
            </a:r>
          </a:p>
          <a:p>
            <a:r>
              <a:t>You feel every stone, every thorn,</a:t>
            </a:r>
          </a:p>
          <a:p>
            <a:r>
              <a:t>every change in the ground beneath you.</a:t>
            </a:r>
          </a:p>
          <a:p>
            <a:r>
              <a:t>You become alert. </a:t>
            </a:r>
          </a:p>
          <a:p>
            <a:r>
              <a:t>Present. Connected."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3" name="Shape 4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"I've spoken to many people about these experiences. I was mesmerised when 850-odd people collectively laughed while I addressed the Spec-Savers group. I've been lucky to deal with healthcare, retail, logistics, gaming and even NGOs..."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4" name="Shape 5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"We have a leadership crisis. Not because leaders aren't smart enough — but because they've lost their connection to the ground beneath their feet."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9" name="Shape 5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We built systems to measure everything except what matters.</a:t>
            </a:r>
          </a:p>
          <a:p>
            <a:r>
              <a:t>KPIs. OKRs. SLAs. Engagement surveys that nobody reads.</a:t>
            </a:r>
          </a:p>
          <a:p>
            <a:endParaRPr/>
          </a:p>
          <a:p>
            <a:r>
              <a:t>Somewhere along the way, we convinced ourselves that caring is soft, that empathy is a weakness, and that the best leaders manage from behind a spreadsheet.</a:t>
            </a:r>
          </a:p>
          <a:p>
            <a:endParaRPr/>
          </a:p>
          <a:p>
            <a:r>
              <a:t>A farm teaches you the opposite.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4" name="Shape 6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"Five principles. Each one grounded in a story from the farm. Each one translated to your boardroom. Each one backed by evidence. And each one comes with something you can do this week."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1" name="Shape 9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7" name="Shape 9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"On our farm, we had a shepherd named Robert..."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One morning, he told my father:</a:t>
            </a:r>
          </a:p>
          <a:p>
            <a:r>
              <a:rPr dirty="0"/>
              <a:t>'The brown cow with the white patch, she's hurting.'</a:t>
            </a:r>
          </a:p>
          <a:p>
            <a:endParaRPr dirty="0"/>
          </a:p>
          <a:p>
            <a:r>
              <a:rPr dirty="0"/>
              <a:t>My father asked how he knew.</a:t>
            </a:r>
          </a:p>
          <a:p>
            <a:endParaRPr dirty="0"/>
          </a:p>
          <a:p>
            <a:r>
              <a:rPr dirty="0"/>
              <a:t>He said: 'She's walking different.</a:t>
            </a:r>
          </a:p>
          <a:p>
            <a:r>
              <a:rPr dirty="0"/>
              <a:t>She stayed at the back yesterday. Something is wrong.'" </a:t>
            </a:r>
          </a:p>
          <a:p>
            <a:endParaRPr dirty="0"/>
          </a:p>
          <a:p>
            <a:r>
              <a:rPr dirty="0"/>
              <a:t>“He was right. She had an infection that could have spread to the whole herd if we'd waited. He saved us thousands of </a:t>
            </a:r>
            <a:r>
              <a:rPr dirty="0" err="1"/>
              <a:t>zim</a:t>
            </a:r>
            <a:r>
              <a:rPr dirty="0"/>
              <a:t> dollars, invaluable livestock."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9" name="Shape 10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 He'd never heard of KPIs, OKRs, SLAs</a:t>
            </a:r>
          </a:p>
          <a:p>
            <a:r>
              <a:t>or any of the alphabet soup of modern leadership.</a:t>
            </a:r>
          </a:p>
          <a:p>
            <a:endParaRPr/>
          </a:p>
          <a:p>
            <a:r>
              <a:t>But he understood something that modern leadership</a:t>
            </a:r>
          </a:p>
          <a:p>
            <a:r>
              <a:t>has forgotten:</a:t>
            </a:r>
          </a:p>
          <a:p>
            <a:endParaRPr/>
          </a:p>
          <a:p>
            <a:r>
              <a:t>You don't manage people.</a:t>
            </a:r>
          </a:p>
          <a:p>
            <a:r>
              <a:t>You notice them.</a:t>
            </a:r>
          </a:p>
          <a:p>
            <a:r>
              <a:t>You see them.</a:t>
            </a:r>
          </a:p>
          <a:p>
            <a:endParaRPr/>
          </a:p>
          <a:p>
            <a:r>
              <a:t>And in 2026, when your team is drowning in Slack messages</a:t>
            </a:r>
          </a:p>
          <a:p>
            <a:r>
              <a:t>and Teams fatigue, that's the rarest gift you can give. 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3" name="Shape 11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4" name="Shape 12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"Robert didn't need a Gallup report. He understood this intuitively. </a:t>
            </a:r>
            <a:r>
              <a:rPr lang="en-US" dirty="0"/>
              <a:t>”</a:t>
            </a:r>
          </a:p>
          <a:p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1" name="Shape 13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  <a:p>
            <a:r>
              <a:rPr lang="en-US" dirty="0"/>
              <a:t>P</a:t>
            </a:r>
            <a:r>
              <a:rPr dirty="0"/>
              <a:t>sychological safety — the feeling that someone</a:t>
            </a:r>
          </a:p>
          <a:p>
            <a:r>
              <a:rPr dirty="0"/>
              <a:t>is watching out for you. That someone would notice</a:t>
            </a:r>
          </a:p>
          <a:p>
            <a:r>
              <a:rPr dirty="0"/>
              <a:t>if you were walking different.</a:t>
            </a:r>
          </a:p>
          <a:p>
            <a:endParaRPr dirty="0"/>
          </a:p>
          <a:p>
            <a:r>
              <a:rPr dirty="0"/>
              <a:t>“Google spent millions confirming what a Zimbabwean shepherd already knew: the best teams are the ones where someone is paying attention."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6" name="Shape 13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In our throwaway culture, we've created a dangerous myth:</a:t>
            </a:r>
          </a:p>
          <a:p>
            <a:r>
              <a:rPr dirty="0"/>
              <a:t>that caring makes you soft. That empathy is a weakness.</a:t>
            </a:r>
          </a:p>
          <a:p>
            <a:r>
              <a:rPr dirty="0"/>
              <a:t>That getting 'too close' compromises objectivity.</a:t>
            </a:r>
          </a:p>
          <a:p>
            <a:endParaRPr dirty="0"/>
          </a:p>
          <a:p>
            <a:r>
              <a:rPr dirty="0"/>
              <a:t>Rubbish. Complete rubbish.</a:t>
            </a:r>
          </a:p>
          <a:p>
            <a:endParaRPr lang="en-US" dirty="0"/>
          </a:p>
          <a:p>
            <a:r>
              <a:rPr dirty="0"/>
              <a:t>“Who's walking different? Who stayed at the back yesterday? There's nothing wrong with being a decent human being, with having these dangerous feelings like compassion."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2" name="Shape 14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  <a:p>
            <a:r>
              <a:rPr dirty="0"/>
              <a:t>If nobody comes to you with bad news,</a:t>
            </a:r>
          </a:p>
          <a:p>
            <a:r>
              <a:rPr dirty="0"/>
              <a:t>it's not because there isn't any.</a:t>
            </a:r>
          </a:p>
          <a:p>
            <a:r>
              <a:rPr dirty="0"/>
              <a:t>It's because they don't trust you enough to share it.</a:t>
            </a:r>
          </a:p>
          <a:p>
            <a:endParaRPr dirty="0"/>
          </a:p>
          <a:p>
            <a:r>
              <a:rPr dirty="0"/>
              <a:t>Robert didn't wait for the cow to come to him.</a:t>
            </a:r>
          </a:p>
          <a:p>
            <a:r>
              <a:rPr dirty="0"/>
              <a:t>He went to the field. Every morning. Rain or shine. 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5" name="Shape 16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"Your genuine attention is your rarest and most valuable gift you can give."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2" name="Shape 17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Satya Nadella: </a:t>
            </a:r>
          </a:p>
          <a:p>
            <a:endParaRPr lang="en-US" dirty="0"/>
          </a:p>
          <a:p>
            <a:r>
              <a:rPr dirty="0"/>
              <a:t>His first act wasn't a restructure or a strategy deck.</a:t>
            </a:r>
          </a:p>
          <a:p>
            <a:r>
              <a:rPr dirty="0"/>
              <a:t>He asked every leader: "What have you learned today?</a:t>
            </a:r>
          </a:p>
          <a:p>
            <a:r>
              <a:rPr dirty="0"/>
              <a:t>How has it helped others?"</a:t>
            </a:r>
          </a:p>
          <a:p>
            <a:endParaRPr dirty="0"/>
          </a:p>
          <a:p>
            <a:r>
              <a:rPr dirty="0"/>
              <a:t>He taught Microsoft to notice each other again.</a:t>
            </a:r>
          </a:p>
          <a:p>
            <a:r>
              <a:rPr dirty="0"/>
              <a:t>Market cap went from $300B to over $3T.</a:t>
            </a:r>
          </a:p>
          <a:p>
            <a:r>
              <a:rPr dirty="0"/>
              <a:t>“This isn't soft. This is the most commercially impactful leadership shift of the last decade. Caring paid — literally — trillions."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8" name="Shape 17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"How are you, really? What's on your mind?</a:t>
            </a:r>
          </a:p>
          <a:p>
            <a:r>
              <a:rPr dirty="0"/>
              <a:t>What's hard right now?"</a:t>
            </a:r>
          </a:p>
          <a:p>
            <a:endParaRPr dirty="0"/>
          </a:p>
          <a:p>
            <a:r>
              <a:rPr dirty="0"/>
              <a:t>Then shut up and listen</a:t>
            </a:r>
          </a:p>
          <a:p>
            <a:r>
              <a:rPr dirty="0"/>
              <a:t>— like a shepherd watching his flock. </a:t>
            </a:r>
          </a:p>
          <a:p>
            <a:endParaRPr dirty="0"/>
          </a:p>
          <a:p>
            <a:r>
              <a:rPr dirty="0"/>
              <a:t>And the 'really' is critical — because the first answer is always 'fine'."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4" name="Shape 18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0" name="Shape 19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"Harvest time on a Zimbabwean farm is brutal. Everyone works. The sun is unforgiving. And when the crop comes in, everybody knows who contributed.”</a:t>
            </a:r>
          </a:p>
          <a:p>
            <a:endParaRPr dirty="0"/>
          </a:p>
          <a:p>
            <a:r>
              <a:rPr lang="en-US" dirty="0"/>
              <a:t>---</a:t>
            </a:r>
          </a:p>
          <a:p>
            <a:endParaRPr dirty="0"/>
          </a:p>
          <a:p>
            <a:r>
              <a:rPr dirty="0"/>
              <a:t>My father corrected him immediately:</a:t>
            </a:r>
          </a:p>
          <a:p>
            <a:r>
              <a:rPr dirty="0"/>
              <a:t>'We've done well. I didn't plant these fields alone,</a:t>
            </a:r>
          </a:p>
          <a:p>
            <a:r>
              <a:rPr dirty="0"/>
              <a:t>and I won't celebrate them alone either.'</a:t>
            </a:r>
          </a:p>
          <a:p>
            <a:endParaRPr dirty="0"/>
          </a:p>
          <a:p>
            <a:r>
              <a:rPr dirty="0"/>
              <a:t>That evening, he announced bonuses for all.</a:t>
            </a:r>
          </a:p>
          <a:p>
            <a:r>
              <a:rPr dirty="0"/>
              <a:t>Not token gestures — real money.</a:t>
            </a:r>
          </a:p>
          <a:p>
            <a:r>
              <a:rPr dirty="0"/>
              <a:t>Enough that </a:t>
            </a:r>
            <a:r>
              <a:rPr lang="en-US" dirty="0"/>
              <a:t>some</a:t>
            </a:r>
            <a:r>
              <a:rPr dirty="0"/>
              <a:t> families </a:t>
            </a:r>
            <a:r>
              <a:rPr lang="en-US" dirty="0"/>
              <a:t>paid the rest of the years school fees</a:t>
            </a:r>
            <a:r>
              <a:rPr dirty="0"/>
              <a:t>”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6" name="Shape 1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  <a:p>
            <a:r>
              <a:rPr dirty="0"/>
              <a:t>When things got hard during Zimbabwe's agricultural crisis,</a:t>
            </a:r>
          </a:p>
          <a:p>
            <a:r>
              <a:rPr dirty="0"/>
              <a:t>men who could have left stayed.</a:t>
            </a:r>
          </a:p>
          <a:p>
            <a:endParaRPr dirty="0"/>
          </a:p>
          <a:p>
            <a:r>
              <a:rPr dirty="0"/>
              <a:t>Because they knew the harvest belonged to everyone.</a:t>
            </a:r>
          </a:p>
          <a:p>
            <a:endParaRPr dirty="0"/>
          </a:p>
          <a:p>
            <a:r>
              <a:rPr dirty="0"/>
              <a:t>Not just in the good years.</a:t>
            </a:r>
          </a:p>
          <a:p>
            <a:r>
              <a:rPr dirty="0"/>
              <a:t>Every year. 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0" name="Shape 20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1" name="Shape 21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Again, the numbers speak for themselves.</a:t>
            </a:r>
            <a:endParaRPr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8" name="Shape 21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Harvest shared once builds trust.</a:t>
            </a:r>
          </a:p>
          <a:p>
            <a:r>
              <a:rPr dirty="0"/>
              <a:t>Harvest shared consistently builds culture.</a:t>
            </a:r>
          </a:p>
          <a:p>
            <a:endParaRPr dirty="0"/>
          </a:p>
          <a:p>
            <a:r>
              <a:rPr dirty="0"/>
              <a:t>"Sharing credit isn't generosity. It's strategy. It's compounding returns on human loyalty."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3" name="Shape 22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  <a:p>
            <a:r>
              <a:rPr dirty="0"/>
              <a:t>We are taught to </a:t>
            </a:r>
            <a:r>
              <a:rPr dirty="0" err="1"/>
              <a:t>optimise</a:t>
            </a:r>
            <a:r>
              <a:rPr dirty="0"/>
              <a:t> our brand. Your LinkedIn.</a:t>
            </a:r>
          </a:p>
          <a:p>
            <a:r>
              <a:rPr dirty="0"/>
              <a:t>Your visibility. Your next role.</a:t>
            </a:r>
          </a:p>
          <a:p>
            <a:endParaRPr dirty="0"/>
          </a:p>
          <a:p>
            <a:r>
              <a:rPr dirty="0"/>
              <a:t>And yes, you should advance.</a:t>
            </a:r>
          </a:p>
          <a:p>
            <a:r>
              <a:rPr dirty="0"/>
              <a:t>But the fastest way up is to pull others with you. 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9" name="Shape 22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Is it 'we did it' or 'I did it’?</a:t>
            </a:r>
          </a:p>
          <a:p>
            <a:endParaRPr dirty="0"/>
          </a:p>
          <a:p>
            <a:r>
              <a:rPr dirty="0"/>
              <a:t>Be honest. Because your team already knows the answer.</a:t>
            </a:r>
          </a:p>
          <a:p>
            <a:r>
              <a:rPr dirty="0"/>
              <a:t>They watch what you do when the harvest comes in.</a:t>
            </a:r>
          </a:p>
          <a:p>
            <a:r>
              <a:rPr dirty="0"/>
              <a:t>Every single time.</a:t>
            </a:r>
          </a:p>
          <a:p>
            <a:endParaRPr dirty="0"/>
          </a:p>
          <a:p>
            <a:r>
              <a:rPr dirty="0"/>
              <a:t>And they remember. 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2" name="Shape 25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9" name="Shape 25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When a film won an Oscar, the entire team celebrated.</a:t>
            </a:r>
          </a:p>
          <a:p>
            <a:r>
              <a:rPr dirty="0"/>
              <a:t>When a film struggled, the entire team fixed it.</a:t>
            </a:r>
          </a:p>
          <a:p>
            <a:endParaRPr dirty="0"/>
          </a:p>
          <a:p>
            <a:r>
              <a:rPr dirty="0"/>
              <a:t>Result: the most consistently successful</a:t>
            </a:r>
          </a:p>
          <a:p>
            <a:r>
              <a:rPr dirty="0"/>
              <a:t>creative studio in history.</a:t>
            </a:r>
          </a:p>
          <a:p>
            <a:endParaRPr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5" name="Shape 26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"This month, find a success — and I mean genuinely find one — that you can give away entirely. Put someone else's name on it. Then watch what happens."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1" name="Shape 27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"There's a baobab tree on our farm that's over 800 years old..."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7" name="Shape 27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  <a:p>
            <a:r>
              <a:rPr lang="en-US" dirty="0"/>
              <a:t>I asked my father, why don’t we pull it out and plant something commercially viable?</a:t>
            </a:r>
          </a:p>
          <a:p>
            <a:endParaRPr lang="en-US" dirty="0"/>
          </a:p>
          <a:p>
            <a:r>
              <a:rPr dirty="0"/>
              <a:t>He said: 'This tree has survived droughts that killed</a:t>
            </a:r>
          </a:p>
          <a:p>
            <a:r>
              <a:rPr dirty="0"/>
              <a:t>everything around it. Fires. Storms. Because it grew slow.</a:t>
            </a:r>
          </a:p>
          <a:p>
            <a:r>
              <a:rPr dirty="0"/>
              <a:t>Its roots go so deep, nothing can knock it over.</a:t>
            </a:r>
          </a:p>
          <a:p>
            <a:endParaRPr dirty="0"/>
          </a:p>
          <a:p>
            <a:r>
              <a:rPr lang="en-US" dirty="0"/>
              <a:t>"</a:t>
            </a:r>
            <a:r>
              <a:rPr dirty="0"/>
              <a:t>It holds the soil together.</a:t>
            </a:r>
          </a:p>
          <a:p>
            <a:r>
              <a:rPr dirty="0"/>
              <a:t>It's the reason this part of the farm doesn't erode.'" 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3" name="Shape 28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  <a:p>
            <a:r>
              <a:rPr dirty="0"/>
              <a:t>I think about that every time I see a company</a:t>
            </a:r>
          </a:p>
          <a:p>
            <a:r>
              <a:rPr dirty="0"/>
              <a:t>chasing the next rock star hire.</a:t>
            </a:r>
          </a:p>
          <a:p>
            <a:endParaRPr lang="en-US" dirty="0"/>
          </a:p>
          <a:p>
            <a:r>
              <a:rPr dirty="0"/>
              <a:t>They're building a forest of bamboo.</a:t>
            </a:r>
          </a:p>
          <a:p>
            <a:r>
              <a:rPr dirty="0"/>
              <a:t>Beautiful. Impressive.</a:t>
            </a:r>
          </a:p>
          <a:p>
            <a:r>
              <a:rPr dirty="0"/>
              <a:t>Gone in the first real wind. </a:t>
            </a:r>
          </a:p>
          <a:p>
            <a:endParaRPr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hape 29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8" name="Shape 29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“</a:t>
            </a:r>
            <a:r>
              <a:rPr dirty="0"/>
              <a:t>Individual brilliance is overrated. Team depth wins."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Shape 30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0" name="Shape 31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  <a:p>
            <a:r>
              <a:rPr dirty="0"/>
              <a:t>Every leader I meet is addicted to hiring stars.</a:t>
            </a:r>
          </a:p>
          <a:p>
            <a:r>
              <a:rPr dirty="0"/>
              <a:t>The Ivy League graduate who grew their last company 400%.</a:t>
            </a:r>
          </a:p>
          <a:p>
            <a:endParaRPr dirty="0"/>
          </a:p>
          <a:p>
            <a:r>
              <a:rPr dirty="0"/>
              <a:t>You're building a forest of fast-growing bamboo.</a:t>
            </a:r>
          </a:p>
          <a:p>
            <a:r>
              <a:rPr dirty="0"/>
              <a:t>And wondering why it all collapses in the first storm.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Shape 32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2" name="Shape 32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Shape 32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9" name="Shape 32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Shape 34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42" name="Shape 34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You're selecting for bamboo</a:t>
            </a:r>
          </a:p>
          <a:p>
            <a:r>
              <a:rPr dirty="0"/>
              <a:t>and hoping for baobabs.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48" name="Shape 34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"Add these two questions to every interview from now on. Ask: 'Tell me about a time you made someone else successful.' Watch how they answer. That tells you everything."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Shape 35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54" name="Shape 35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"My father kept </a:t>
            </a:r>
            <a:r>
              <a:rPr lang="en-US" dirty="0"/>
              <a:t>racing </a:t>
            </a:r>
            <a:r>
              <a:rPr dirty="0"/>
              <a:t>pigeons..."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Shape 35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60" name="Shape 36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My father didn't blame the pigeons for not escaping.</a:t>
            </a:r>
          </a:p>
          <a:p>
            <a:r>
              <a:rPr dirty="0"/>
              <a:t>He didn't fire the farmhand who'd checked the coop</a:t>
            </a:r>
          </a:p>
          <a:p>
            <a:r>
              <a:rPr dirty="0"/>
              <a:t>the night before.</a:t>
            </a:r>
          </a:p>
          <a:p>
            <a:endParaRPr dirty="0"/>
          </a:p>
          <a:p>
            <a:r>
              <a:rPr dirty="0"/>
              <a:t>He said: 'The snake is my problem. The fence is my job.</a:t>
            </a:r>
          </a:p>
          <a:p>
            <a:r>
              <a:rPr dirty="0"/>
              <a:t>I should have built it better.'"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Shape 36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66" name="Shape 3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  <a:p>
            <a:r>
              <a:rPr dirty="0"/>
              <a:t>The farmhand who'd missed the hole in the wire?</a:t>
            </a:r>
          </a:p>
          <a:p>
            <a:r>
              <a:rPr dirty="0"/>
              <a:t>My father put him in charge of the weekly fence</a:t>
            </a:r>
          </a:p>
          <a:p>
            <a:r>
              <a:rPr dirty="0"/>
              <a:t>inspections from that day on.</a:t>
            </a:r>
          </a:p>
          <a:p>
            <a:endParaRPr dirty="0"/>
          </a:p>
          <a:p>
            <a:r>
              <a:rPr dirty="0"/>
              <a:t>He didn't punish the mistake.</a:t>
            </a:r>
          </a:p>
          <a:p>
            <a:r>
              <a:rPr dirty="0"/>
              <a:t>He turned it into ownership.</a:t>
            </a:r>
          </a:p>
          <a:p>
            <a:endParaRPr dirty="0"/>
          </a:p>
          <a:p>
            <a:r>
              <a:rPr dirty="0"/>
              <a:t>That farmhand never missed another inspection</a:t>
            </a:r>
          </a:p>
          <a:p>
            <a:r>
              <a:rPr dirty="0"/>
              <a:t>in twelve years. </a:t>
            </a:r>
          </a:p>
          <a:p>
            <a:endParaRPr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Shape 36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70" name="Shape 37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Shape 38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81" name="Shape 38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"My father built better fences. Most leaders build better blame systems."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Shape 38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88" name="Shape 38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“The </a:t>
            </a:r>
            <a:r>
              <a:rPr dirty="0" err="1"/>
              <a:t>organisations</a:t>
            </a:r>
            <a:r>
              <a:rPr dirty="0"/>
              <a:t> with the fewest disasters are the ones where people feel safe saying 'I screwed up' before it's too late."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Shape 39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93" name="Shape 39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  <a:p>
            <a:r>
              <a:rPr dirty="0"/>
              <a:t>Is it 'Who did this?' or 'How did I let this happen?'</a:t>
            </a:r>
          </a:p>
          <a:p>
            <a:endParaRPr dirty="0"/>
          </a:p>
          <a:p>
            <a:r>
              <a:rPr dirty="0"/>
              <a:t>Every leader says they want a culture of accountability.</a:t>
            </a:r>
          </a:p>
          <a:p>
            <a:r>
              <a:rPr dirty="0"/>
              <a:t>But accountability starts at the top.</a:t>
            </a:r>
          </a:p>
          <a:p>
            <a:endParaRPr dirty="0"/>
          </a:p>
          <a:p>
            <a:r>
              <a:rPr dirty="0"/>
              <a:t>You are the fence. Your job is to build it strong enough</a:t>
            </a:r>
          </a:p>
          <a:p>
            <a:r>
              <a:rPr dirty="0"/>
              <a:t>that snakes can't get through. And when they do —</a:t>
            </a:r>
          </a:p>
          <a:p>
            <a:r>
              <a:rPr dirty="0"/>
              <a:t>because they will — you own it.</a:t>
            </a:r>
          </a:p>
          <a:p>
            <a:endParaRPr dirty="0"/>
          </a:p>
          <a:p>
            <a:r>
              <a:rPr dirty="0"/>
              <a:t>Before you ever look at your team.</a:t>
            </a:r>
          </a:p>
          <a:p>
            <a:endParaRPr dirty="0"/>
          </a:p>
          <a:p>
            <a:r>
              <a:rPr dirty="0"/>
              <a:t>“Mistakes are expensive. But blame is bankruptcy."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Shape 40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06" name="Shape 40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Shape 42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22" name="Shape 42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Shape 43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35" name="Shape 43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"Don't say anything to anyone, ask yourself first: 'How did I let this happen?' Then own that — openly. Watch what it does to your team's willingness to be honest."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Shape 44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1" name="Shape 44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Shape 44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7" name="Shape 44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  <a:p>
            <a:r>
              <a:rPr dirty="0"/>
              <a:t>But when he spoke, people listened.</a:t>
            </a:r>
          </a:p>
          <a:p>
            <a:endParaRPr dirty="0"/>
          </a:p>
          <a:p>
            <a:r>
              <a:rPr dirty="0"/>
              <a:t>Because for 30 years, he'd done exactly what he said</a:t>
            </a:r>
          </a:p>
          <a:p>
            <a:r>
              <a:rPr dirty="0"/>
              <a:t>he'd do. When he promised bonuses, they came.</a:t>
            </a:r>
          </a:p>
          <a:p>
            <a:r>
              <a:rPr dirty="0"/>
              <a:t>When he said we'd fix something, it got fixed.</a:t>
            </a:r>
          </a:p>
          <a:p>
            <a:endParaRPr dirty="0"/>
          </a:p>
          <a:p>
            <a:r>
              <a:rPr dirty="0"/>
              <a:t>His integrity wasn't just who he was in good times —</a:t>
            </a:r>
          </a:p>
          <a:p>
            <a:r>
              <a:rPr dirty="0"/>
              <a:t>it was who he was in every season,</a:t>
            </a:r>
          </a:p>
          <a:p>
            <a:r>
              <a:rPr dirty="0"/>
              <a:t>harvest and drought.”</a:t>
            </a:r>
          </a:p>
          <a:p>
            <a:endParaRPr dirty="0"/>
          </a:p>
          <a:p>
            <a:r>
              <a:rPr dirty="0"/>
              <a:t>“You can't fake it on a farm. Animals don't care about your personal brand. They care if you show up. Your team is the same."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Shape 45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53" name="Shape 45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  <a:p>
            <a:r>
              <a:rPr dirty="0"/>
              <a:t>The farmhands didn't follow him because he was clever.</a:t>
            </a:r>
          </a:p>
          <a:p>
            <a:r>
              <a:rPr dirty="0"/>
              <a:t>Or charismatic. Or powerful.</a:t>
            </a:r>
          </a:p>
          <a:p>
            <a:endParaRPr dirty="0"/>
          </a:p>
          <a:p>
            <a:r>
              <a:rPr dirty="0"/>
              <a:t>They followed him because he was the same person</a:t>
            </a:r>
          </a:p>
          <a:p>
            <a:r>
              <a:rPr dirty="0"/>
              <a:t>every single day.</a:t>
            </a:r>
          </a:p>
          <a:p>
            <a:endParaRPr dirty="0"/>
          </a:p>
          <a:p>
            <a:r>
              <a:rPr dirty="0"/>
              <a:t>In the rain. In the heat. When money was tight.</a:t>
            </a:r>
          </a:p>
          <a:p>
            <a:r>
              <a:rPr dirty="0"/>
              <a:t>When the crops failed.</a:t>
            </a:r>
          </a:p>
          <a:p>
            <a:endParaRPr dirty="0"/>
          </a:p>
          <a:p>
            <a:r>
              <a:rPr dirty="0"/>
              <a:t>He never changed who he was</a:t>
            </a:r>
          </a:p>
          <a:p>
            <a:r>
              <a:rPr dirty="0"/>
              <a:t>based on who was watching. </a:t>
            </a:r>
          </a:p>
          <a:p>
            <a:endParaRPr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Shape 45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57" name="Shape 45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"You know what's interesting? In throwaway culture, we've created this idea that you can 'fake it till you make it.' Turns out that only works on LinkedIn."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Shape 46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68" name="Shape 46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"My father never read a trust barometer. He just showed up the same way every day for 30 years. That was his data."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Shape 47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74" name="Shape 47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  <a:p>
            <a:r>
              <a:t>It's consistency. Leaders who behaved the same way regardless of context — in board meetings and break rooms, with their boss and their intern — were rated 2.4x more effective than those who shifted their behaviour based on audience.</a:t>
            </a:r>
          </a:p>
          <a:p>
            <a:endParaRPr/>
          </a:p>
          <a:p>
            <a:r>
              <a:t>Your team does not judge you on your best day.</a:t>
            </a:r>
          </a:p>
          <a:p>
            <a:r>
              <a:t>They judge you on your worst. When you're tired.</a:t>
            </a:r>
          </a:p>
          <a:p>
            <a:r>
              <a:t>When integrity is expensive and shortcuts are easy.</a:t>
            </a:r>
          </a:p>
          <a:p>
            <a:endParaRPr/>
          </a:p>
          <a:p>
            <a:r>
              <a:t>“Consistency. That's the whole game. Not charisma. Not vision. Showing up the same way every single day."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Shape 48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90" name="Shape 49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Shape 49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96" name="Shape 49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"This week, find the promise. You know the one. And either keep it or own that you can't. Both are integrity. Silence is not."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Shape 50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02" name="Shape 50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Shape 50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08" name="Shape 50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"There's a book that told the world: don't give a f*ck. And look, I understand the appeal. We're all exhausted. We're all burned out from caring too much about the wrong things. But here's what that philosophy misses entirely…"</a:t>
            </a:r>
          </a:p>
          <a:p>
            <a:endParaRPr dirty="0"/>
          </a:p>
          <a:p>
            <a:r>
              <a:rPr dirty="0"/>
              <a:t>That's not strength. That's surrender.</a:t>
            </a:r>
          </a:p>
          <a:p>
            <a:endParaRPr dirty="0"/>
          </a:p>
          <a:p>
            <a:r>
              <a:rPr dirty="0"/>
              <a:t>The hard thing was never learning not to care.</a:t>
            </a:r>
          </a:p>
          <a:p>
            <a:r>
              <a:rPr dirty="0"/>
              <a:t>The hard thing is learning to care deeply,</a:t>
            </a:r>
          </a:p>
          <a:p>
            <a:r>
              <a:rPr dirty="0"/>
              <a:t>generously, fully — and knowing when to stop</a:t>
            </a:r>
          </a:p>
          <a:p>
            <a:r>
              <a:rPr dirty="0"/>
              <a:t>pouring water into dead soil.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Shape 51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14" name="Shape 51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  <a:p>
            <a:r>
              <a:rPr dirty="0"/>
              <a:t>My father spent equal time with both.</a:t>
            </a:r>
          </a:p>
          <a:p>
            <a:r>
              <a:rPr dirty="0"/>
              <a:t>Showed them how to read the soil, when to irrigate,</a:t>
            </a:r>
          </a:p>
          <a:p>
            <a:r>
              <a:rPr dirty="0"/>
              <a:t>how to keep the cattle calm in the heat.</a:t>
            </a:r>
          </a:p>
          <a:p>
            <a:endParaRPr dirty="0"/>
          </a:p>
          <a:p>
            <a:r>
              <a:rPr dirty="0"/>
              <a:t>Joseph arrived early every morning.</a:t>
            </a:r>
          </a:p>
          <a:p>
            <a:r>
              <a:rPr dirty="0"/>
              <a:t>Asked questions. Made mistakes —</a:t>
            </a:r>
          </a:p>
          <a:p>
            <a:r>
              <a:rPr dirty="0"/>
              <a:t>but never the same one twice.</a:t>
            </a:r>
          </a:p>
          <a:p>
            <a:r>
              <a:rPr dirty="0"/>
              <a:t>He'd stay after hours studying the irrigation maps.”</a:t>
            </a:r>
          </a:p>
          <a:p>
            <a:endParaRPr dirty="0"/>
          </a:p>
          <a:p>
            <a:r>
              <a:rPr dirty="0"/>
              <a:t>“During drought season, everything is harder. Water is rationed. Tempers are short. And my father had two mouths to train instead of feed."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Shape 51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20" name="Shape 52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  <a:p>
            <a:r>
              <a:t>My father gave him every chance.</a:t>
            </a:r>
          </a:p>
          <a:p>
            <a:r>
              <a:t>Same patience. Same teaching.</a:t>
            </a:r>
          </a:p>
          <a:p>
            <a:r>
              <a:t>Same water from the same well.</a:t>
            </a:r>
          </a:p>
          <a:p>
            <a:endParaRPr/>
          </a:p>
          <a:p>
            <a:r>
              <a:t>After three months, he sat him down.</a:t>
            </a:r>
          </a:p>
          <a:p>
            <a:r>
              <a:t>Not angry. Not disappointed. Just clear:</a:t>
            </a:r>
          </a:p>
          <a:p>
            <a:endParaRPr/>
          </a:p>
          <a:p>
            <a:r>
              <a:t>'I can water you every day.</a:t>
            </a:r>
          </a:p>
          <a:p>
            <a:r>
              <a:t>But if you won't grow,</a:t>
            </a:r>
          </a:p>
          <a:p>
            <a:r>
              <a:t>I'm taking that water to the ones who will.'" 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Shape 52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26" name="Shape 52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  <a:p>
            <a:r>
              <a:t>And he doubled his investment in Joseph.</a:t>
            </a:r>
          </a:p>
          <a:p>
            <a:r>
              <a:t>More training. More responsibility.</a:t>
            </a:r>
          </a:p>
          <a:p>
            <a:r>
              <a:t>More trust.</a:t>
            </a:r>
          </a:p>
          <a:p>
            <a:endParaRPr/>
          </a:p>
          <a:p>
            <a:r>
              <a:t>Joseph became his most trusted hand</a:t>
            </a:r>
          </a:p>
          <a:p>
            <a:r>
              <a:t>for the next fifteen years.</a:t>
            </a:r>
          </a:p>
          <a:p>
            <a:r>
              <a:t>Ran half the farm by himself eventually.</a:t>
            </a:r>
          </a:p>
          <a:p>
            <a:endParaRPr/>
          </a:p>
          <a:p>
            <a:r>
              <a:t>My father didn't stop caring.</a:t>
            </a:r>
          </a:p>
          <a:p>
            <a:r>
              <a:t>He redirected his caring to where it could grow." </a:t>
            </a:r>
          </a:p>
          <a:p>
            <a:endParaRPr/>
          </a:p>
          <a:p>
            <a:r>
              <a:t>This is the resolution. The lesson isn't 'stop caring' — it's 'care where it counts.' Joseph's story proves what happens when you invest in someone who invests back.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Shape 52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30" name="Shape 53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Shape 54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41" name="Shape 54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"Here's the cost of pouring water indiscriminately. Your best people dry up while you're chasing the ones who won't drink."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Shape 54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48" name="Shape 54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“My father would have understood this study instinctively. He never asked if someone was talented. He asked if they were thirsty."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Shape 55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53" name="Shape 55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  <a:p>
            <a:r>
              <a:rPr dirty="0"/>
              <a:t>But watch for reciprocity.</a:t>
            </a:r>
          </a:p>
          <a:p>
            <a:endParaRPr dirty="0"/>
          </a:p>
          <a:p>
            <a:r>
              <a:rPr dirty="0"/>
              <a:t>Are they doing the work? Asking questions?</a:t>
            </a:r>
          </a:p>
          <a:p>
            <a:r>
              <a:rPr dirty="0"/>
              <a:t>Growing — even slowly?</a:t>
            </a:r>
          </a:p>
          <a:p>
            <a:endParaRPr dirty="0"/>
          </a:p>
          <a:p>
            <a:r>
              <a:rPr dirty="0"/>
              <a:t>Or are they waiting for you to want it more</a:t>
            </a:r>
          </a:p>
          <a:p>
            <a:r>
              <a:rPr dirty="0"/>
              <a:t>than they do?</a:t>
            </a:r>
          </a:p>
          <a:p>
            <a:endParaRPr dirty="0"/>
          </a:p>
          <a:p>
            <a:r>
              <a:rPr dirty="0"/>
              <a:t>Because you cannot help someone</a:t>
            </a:r>
          </a:p>
          <a:p>
            <a:r>
              <a:rPr dirty="0"/>
              <a:t>who will not help themselves.</a:t>
            </a:r>
          </a:p>
          <a:p>
            <a:r>
              <a:rPr dirty="0"/>
              <a:t>And trying to will drain the well dry.</a:t>
            </a:r>
          </a:p>
          <a:p>
            <a:endParaRPr dirty="0"/>
          </a:p>
          <a:p>
            <a:r>
              <a:rPr dirty="0"/>
              <a:t>"The popular advice says don't care. I'm saying care deeply — but wisely. Watch for the people who lean in. They deserve your water."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Shape 56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66" name="Shape 5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Shape 58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82" name="Shape 58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"Give everyone the benefit of the doubt. Invest fully. But if someone won't meet you halfway after a real chance — redirect your water to the ones who will."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Shape 59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95" name="Shape 59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"This week, find your Joseph. The one who shows up early, asks questions, does the work. And give them the attention they've earned. They've been waiting."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Shape 61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18" name="Shape 61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Shape 62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25" name="Shape 62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"The boardroom needs barefoot leaders. And you already know that — or you wouldn't still be listening."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69056"/>
            <a:ext cx="8229600" cy="1131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4627562"/>
            <a:ext cx="2133600" cy="2794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hyperlink" Target="http://TheBoyWhoRanBarefoot.com" TargetMode="External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0"/>
          <p:cNvSpPr/>
          <p:nvPr/>
        </p:nvSpPr>
        <p:spPr>
          <a:xfrm>
            <a:off x="0" y="-50582"/>
            <a:ext cx="9144001" cy="5143501"/>
          </a:xfrm>
          <a:prstGeom prst="rect">
            <a:avLst/>
          </a:prstGeom>
          <a:solidFill>
            <a:srgbClr val="000000">
              <a:alpha val="45000"/>
            </a:srgbClr>
          </a:solidFill>
          <a:ln w="12700">
            <a:miter lim="400000"/>
          </a:ln>
        </p:spPr>
        <p:txBody>
          <a:bodyPr lIns="45719" rIns="45719"/>
          <a:lstStyle/>
          <a:p>
            <a:pPr>
              <a:defRPr sz="1500"/>
            </a:pPr>
            <a:endParaRPr dirty="0"/>
          </a:p>
        </p:txBody>
      </p:sp>
      <p:sp>
        <p:nvSpPr>
          <p:cNvPr id="21" name="Text 1"/>
          <p:cNvSpPr txBox="1"/>
          <p:nvPr/>
        </p:nvSpPr>
        <p:spPr>
          <a:xfrm>
            <a:off x="242566" y="7183"/>
            <a:ext cx="7680961" cy="14319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04999"/>
              </a:lnSpc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rPr dirty="0"/>
              <a:t>THE BOY WHO</a:t>
            </a:r>
          </a:p>
          <a:p>
            <a:pPr>
              <a:lnSpc>
                <a:spcPct val="104999"/>
              </a:lnSpc>
              <a:defRPr sz="48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RAN BAREFOOT</a:t>
            </a:r>
          </a:p>
        </p:txBody>
      </p:sp>
      <p:sp>
        <p:nvSpPr>
          <p:cNvPr id="22" name="Text 2"/>
          <p:cNvSpPr txBox="1"/>
          <p:nvPr/>
        </p:nvSpPr>
        <p:spPr>
          <a:xfrm>
            <a:off x="3761812" y="4234869"/>
            <a:ext cx="5486401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600" i="1">
                <a:solidFill>
                  <a:schemeClr val="accent2"/>
                </a:solidFill>
              </a:defRPr>
            </a:lvl1pPr>
          </a:lstStyle>
          <a:p>
            <a:r>
              <a:rPr sz="2000" dirty="0"/>
              <a:t>Grounded leadership lessons for an uncertain world</a:t>
            </a:r>
          </a:p>
        </p:txBody>
      </p:sp>
      <p:sp>
        <p:nvSpPr>
          <p:cNvPr id="23" name="Text 3"/>
          <p:cNvSpPr txBox="1"/>
          <p:nvPr/>
        </p:nvSpPr>
        <p:spPr>
          <a:xfrm>
            <a:off x="7409794" y="4744602"/>
            <a:ext cx="3943506" cy="169277"/>
          </a:xfrm>
          <a:prstGeom prst="rect">
            <a:avLst/>
          </a:prstGeom>
          <a:solidFill>
            <a:srgbClr val="2E251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800" u="sng">
                <a:solidFill>
                  <a:srgbClr val="FFFFFF"/>
                </a:solidFill>
                <a:uFill>
                  <a:solidFill>
                    <a:srgbClr val="0563C1"/>
                  </a:solidFill>
                </a:uFill>
                <a:hlinkClick r:id="rId6"/>
              </a:defRPr>
            </a:lvl1pPr>
          </a:lstStyle>
          <a:p>
            <a:pPr>
              <a:defRPr u="none">
                <a:solidFill>
                  <a:srgbClr val="000000"/>
                </a:solidFill>
                <a:uFillTx/>
              </a:defRPr>
            </a:pPr>
            <a:r>
              <a:rPr sz="1100" u="sng" dirty="0">
                <a:solidFill>
                  <a:schemeClr val="accent2"/>
                </a:solidFill>
                <a:uFill>
                  <a:solidFill>
                    <a:srgbClr val="0563C1"/>
                  </a:solidFill>
                </a:u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TheBoyWhoRanBarefoot.com</a:t>
            </a:r>
          </a:p>
        </p:txBody>
      </p:sp>
      <p:sp>
        <p:nvSpPr>
          <p:cNvPr id="24" name="Text 2"/>
          <p:cNvSpPr txBox="1"/>
          <p:nvPr/>
        </p:nvSpPr>
        <p:spPr>
          <a:xfrm>
            <a:off x="8389533" y="4961947"/>
            <a:ext cx="54864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600" i="1">
                <a:solidFill>
                  <a:srgbClr val="FFFFFF"/>
                </a:solidFill>
              </a:defRPr>
            </a:lvl1pPr>
          </a:lstStyle>
          <a:p>
            <a:r>
              <a:t>(c) MD Phillips 2026</a:t>
            </a:r>
          </a:p>
        </p:txBody>
      </p:sp>
      <p:sp>
        <p:nvSpPr>
          <p:cNvPr id="25" name="Music by Ievgen Poltavskyi"/>
          <p:cNvSpPr txBox="1"/>
          <p:nvPr/>
        </p:nvSpPr>
        <p:spPr>
          <a:xfrm>
            <a:off x="68778" y="4948634"/>
            <a:ext cx="787200" cy="153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500">
                <a:solidFill>
                  <a:srgbClr val="DDDDDD"/>
                </a:solidFill>
              </a:defRPr>
            </a:lvl1pPr>
          </a:lstStyle>
          <a:p>
            <a:r>
              <a:t>Music by Ievgen Poltavskyi</a:t>
            </a:r>
          </a:p>
        </p:txBody>
      </p:sp>
      <p:pic>
        <p:nvPicPr>
          <p:cNvPr id="2" name="intro_leygen_boywhoranbarefoot.mp3" descr="intro_leygen_boywhoranbarefoot.mp3">
            <a:hlinkClick r:id="" action="ppaction://ole?verb=0"/>
            <a:extLst>
              <a:ext uri="{FF2B5EF4-FFF2-40B4-BE49-F238E27FC236}">
                <a16:creationId xmlns:a16="http://schemas.microsoft.com/office/drawing/2014/main" id="{5428C630-34C7-2725-8B80-12C92DF95560}"/>
              </a:ext>
            </a:extLst>
          </p:cNvPr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5882" y="3988858"/>
            <a:ext cx="571501" cy="57150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1A141F-2F53-64ED-00E2-8EE5A6EE8D52}"/>
              </a:ext>
            </a:extLst>
          </p:cNvPr>
          <p:cNvSpPr txBox="1"/>
          <p:nvPr/>
        </p:nvSpPr>
        <p:spPr>
          <a:xfrm>
            <a:off x="864606" y="-516048"/>
            <a:ext cx="9239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0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emini-image-2_Close-up_of_bare_feet_standing_on_rich_terracotta_African_soil_warm_sunlight_tex-2.jpg" descr="gemini-image-2_Close-up_of_bare_feet_standing_on_rich_terracotta_African_soil_warm_sunlight_tex-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9936"/>
            <a:ext cx="9144001" cy="51036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71631-540024738.mp4" descr="71631-540024738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" y="-1"/>
            <a:ext cx="9144001" cy="5143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979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3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 0"/>
          <p:cNvSpPr txBox="1"/>
          <p:nvPr/>
        </p:nvSpPr>
        <p:spPr>
          <a:xfrm>
            <a:off x="731520" y="824865"/>
            <a:ext cx="7680960" cy="1093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10000"/>
              </a:lnSpc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EVERYTHING I KNOW</a:t>
            </a:r>
          </a:p>
          <a:p>
            <a:pPr>
              <a:lnSpc>
                <a:spcPct val="110000"/>
              </a:lnSpc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ABOUT LEADERSHIP</a:t>
            </a:r>
          </a:p>
        </p:txBody>
      </p:sp>
      <p:sp>
        <p:nvSpPr>
          <p:cNvPr id="39" name="Text 1"/>
          <p:cNvSpPr txBox="1"/>
          <p:nvPr/>
        </p:nvSpPr>
        <p:spPr>
          <a:xfrm>
            <a:off x="731520" y="2256616"/>
            <a:ext cx="7680960" cy="241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>
                <a:solidFill>
                  <a:srgbClr val="E8DCC8"/>
                </a:solidFill>
              </a:defRPr>
            </a:lvl1pPr>
          </a:lstStyle>
          <a:p>
            <a:r>
              <a:t>I learned before I ever set foot in a boardroom.</a:t>
            </a:r>
          </a:p>
        </p:txBody>
      </p:sp>
      <p:sp>
        <p:nvSpPr>
          <p:cNvPr id="40" name="Text 2"/>
          <p:cNvSpPr txBox="1"/>
          <p:nvPr/>
        </p:nvSpPr>
        <p:spPr>
          <a:xfrm>
            <a:off x="731519" y="3201312"/>
            <a:ext cx="7315201" cy="546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40000"/>
              </a:lnSpc>
              <a:defRPr sz="1600">
                <a:solidFill>
                  <a:srgbClr val="A89A88"/>
                </a:solidFill>
              </a:defRPr>
            </a:lvl1pPr>
          </a:lstStyle>
          <a:p>
            <a:r>
              <a:t>Fixing fences. Herding cattle. Watching my father lead a team of farmhands with nothing but integrity and a handshake.</a:t>
            </a:r>
          </a:p>
        </p:txBody>
      </p:sp>
      <p:sp>
        <p:nvSpPr>
          <p:cNvPr id="41" name="Text 3"/>
          <p:cNvSpPr txBox="1"/>
          <p:nvPr/>
        </p:nvSpPr>
        <p:spPr>
          <a:xfrm>
            <a:off x="731519" y="4307840"/>
            <a:ext cx="7315201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7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Great leadership isn't complicated. It's grounded.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1C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 0"/>
          <p:cNvSpPr txBox="1"/>
          <p:nvPr/>
        </p:nvSpPr>
        <p:spPr>
          <a:xfrm>
            <a:off x="731519" y="424180"/>
            <a:ext cx="3657601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 spc="3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THE DATA</a:t>
            </a:r>
          </a:p>
        </p:txBody>
      </p:sp>
      <p:sp>
        <p:nvSpPr>
          <p:cNvPr id="46" name="Text 1"/>
          <p:cNvSpPr txBox="1"/>
          <p:nvPr/>
        </p:nvSpPr>
        <p:spPr>
          <a:xfrm>
            <a:off x="731519" y="1271270"/>
            <a:ext cx="2560322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5200" b="1">
                <a:solidFill>
                  <a:srgbClr val="D4943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77%</a:t>
            </a:r>
          </a:p>
        </p:txBody>
      </p:sp>
      <p:sp>
        <p:nvSpPr>
          <p:cNvPr id="47" name="Text 2"/>
          <p:cNvSpPr txBox="1"/>
          <p:nvPr/>
        </p:nvSpPr>
        <p:spPr>
          <a:xfrm>
            <a:off x="914400" y="2286000"/>
            <a:ext cx="2194561" cy="7601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of employees say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their leaders fail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to engage them</a:t>
            </a:r>
          </a:p>
        </p:txBody>
      </p:sp>
      <p:sp>
        <p:nvSpPr>
          <p:cNvPr id="48" name="Text 3"/>
          <p:cNvSpPr txBox="1"/>
          <p:nvPr/>
        </p:nvSpPr>
        <p:spPr>
          <a:xfrm>
            <a:off x="3291840" y="1271270"/>
            <a:ext cx="2560321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5200" b="1">
                <a:solidFill>
                  <a:srgbClr val="D4943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1 in 3</a:t>
            </a:r>
          </a:p>
        </p:txBody>
      </p:sp>
      <p:sp>
        <p:nvSpPr>
          <p:cNvPr id="49" name="Text 4"/>
          <p:cNvSpPr txBox="1"/>
          <p:nvPr/>
        </p:nvSpPr>
        <p:spPr>
          <a:xfrm>
            <a:off x="3474720" y="2286000"/>
            <a:ext cx="2194561" cy="7601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workers have left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a job because of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a bad manager</a:t>
            </a:r>
          </a:p>
        </p:txBody>
      </p:sp>
      <p:sp>
        <p:nvSpPr>
          <p:cNvPr id="50" name="Text 5"/>
          <p:cNvSpPr txBox="1"/>
          <p:nvPr/>
        </p:nvSpPr>
        <p:spPr>
          <a:xfrm>
            <a:off x="5852159" y="1271270"/>
            <a:ext cx="2560321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5200" b="1">
                <a:solidFill>
                  <a:srgbClr val="D4943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82%</a:t>
            </a:r>
          </a:p>
        </p:txBody>
      </p:sp>
      <p:sp>
        <p:nvSpPr>
          <p:cNvPr id="51" name="Text 6"/>
          <p:cNvSpPr txBox="1"/>
          <p:nvPr/>
        </p:nvSpPr>
        <p:spPr>
          <a:xfrm>
            <a:off x="6035040" y="2286000"/>
            <a:ext cx="2194561" cy="7601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of companies promote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the wrong person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into management</a:t>
            </a:r>
          </a:p>
        </p:txBody>
      </p:sp>
      <p:sp>
        <p:nvSpPr>
          <p:cNvPr id="52" name="Text 7"/>
          <p:cNvSpPr txBox="1"/>
          <p:nvPr/>
        </p:nvSpPr>
        <p:spPr>
          <a:xfrm>
            <a:off x="731520" y="4594904"/>
            <a:ext cx="7680960" cy="1370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 i="1">
                <a:solidFill>
                  <a:srgbClr val="A89A88"/>
                </a:solidFill>
              </a:defRPr>
            </a:lvl1pPr>
          </a:lstStyle>
          <a:p>
            <a:r>
              <a:t>Sources: Gallup State of the Global Workplace, McKinsey, Harvard Business Review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 0"/>
          <p:cNvSpPr txBox="1"/>
          <p:nvPr/>
        </p:nvSpPr>
        <p:spPr>
          <a:xfrm>
            <a:off x="731519" y="469900"/>
            <a:ext cx="5486401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 spc="3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THE UNCOMFORTABLE TRUTH</a:t>
            </a:r>
          </a:p>
        </p:txBody>
      </p:sp>
      <p:sp>
        <p:nvSpPr>
          <p:cNvPr id="57" name="Text 1"/>
          <p:cNvSpPr txBox="1"/>
          <p:nvPr/>
        </p:nvSpPr>
        <p:spPr>
          <a:xfrm>
            <a:off x="731520" y="2400300"/>
            <a:ext cx="7680960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4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We optimised the humanity out of leadership.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universal_upscale_0_2e274cb0-b5ee-4941-bda8-5a055a33468e_0.jpg" descr="universal_upscale_0_2e274cb0-b5ee-4941-bda8-5a055a33468e_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71286" y="-728200"/>
            <a:ext cx="11743791" cy="6665395"/>
          </a:xfrm>
          <a:prstGeom prst="rect">
            <a:avLst/>
          </a:prstGeom>
          <a:ln w="12700">
            <a:miter lim="400000"/>
          </a:ln>
        </p:spPr>
      </p:pic>
      <p:pic>
        <p:nvPicPr>
          <p:cNvPr id="62" name="6 lessons.jpg" descr="6 lessons.jpg"/>
          <p:cNvPicPr>
            <a:picLocks noChangeAspect="1"/>
          </p:cNvPicPr>
          <p:nvPr/>
        </p:nvPicPr>
        <p:blipFill>
          <a:blip r:embed="rId4">
            <a:alphaModFix amt="72501"/>
          </a:blip>
          <a:stretch>
            <a:fillRect/>
          </a:stretch>
        </p:blipFill>
        <p:spPr>
          <a:xfrm>
            <a:off x="-114194" y="-27623"/>
            <a:ext cx="9372388" cy="51987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hoenix_10_Dark_moody_closeup_of_a_laptop_screen_showing_sprea_0.jpg" descr="Phoenix_10_Dark_moody_closeup_of_a_laptop_screen_showing_sprea_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501" y="0"/>
            <a:ext cx="9494413" cy="5388721"/>
          </a:xfrm>
          <a:prstGeom prst="rect">
            <a:avLst/>
          </a:prstGeom>
          <a:ln w="12700">
            <a:miter lim="400000"/>
          </a:ln>
        </p:spPr>
      </p:pic>
      <p:sp>
        <p:nvSpPr>
          <p:cNvPr id="67" name="Text 0"/>
          <p:cNvSpPr txBox="1"/>
          <p:nvPr/>
        </p:nvSpPr>
        <p:spPr>
          <a:xfrm>
            <a:off x="731520" y="572769"/>
            <a:ext cx="7680960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200" b="1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HOW THIS TALK WORKS</a:t>
            </a:r>
          </a:p>
        </p:txBody>
      </p:sp>
      <p:sp>
        <p:nvSpPr>
          <p:cNvPr id="68" name="Text 1"/>
          <p:cNvSpPr txBox="1"/>
          <p:nvPr/>
        </p:nvSpPr>
        <p:spPr>
          <a:xfrm>
            <a:off x="731520" y="1312743"/>
            <a:ext cx="7680960" cy="209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600">
                <a:solidFill>
                  <a:srgbClr val="E8DCC8"/>
                </a:solidFill>
              </a:defRPr>
            </a:lvl1pPr>
          </a:lstStyle>
          <a:p>
            <a:r>
              <a:t>Each principle follows the same rhythm:</a:t>
            </a:r>
          </a:p>
        </p:txBody>
      </p:sp>
      <p:sp>
        <p:nvSpPr>
          <p:cNvPr id="69" name="Shape 2"/>
          <p:cNvSpPr/>
          <p:nvPr/>
        </p:nvSpPr>
        <p:spPr>
          <a:xfrm>
            <a:off x="1097280" y="1965960"/>
            <a:ext cx="274321" cy="274321"/>
          </a:xfrm>
          <a:prstGeom prst="ellipse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0" name="Text 3"/>
          <p:cNvSpPr txBox="1"/>
          <p:nvPr/>
        </p:nvSpPr>
        <p:spPr>
          <a:xfrm>
            <a:off x="1097280" y="2014220"/>
            <a:ext cx="27432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1</a:t>
            </a:r>
          </a:p>
        </p:txBody>
      </p:sp>
      <p:sp>
        <p:nvSpPr>
          <p:cNvPr id="71" name="Text 4"/>
          <p:cNvSpPr txBox="1"/>
          <p:nvPr/>
        </p:nvSpPr>
        <p:spPr>
          <a:xfrm>
            <a:off x="1645920" y="1998543"/>
            <a:ext cx="6400801" cy="209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600">
                <a:solidFill>
                  <a:srgbClr val="E8DCC8"/>
                </a:solidFill>
              </a:defRPr>
            </a:lvl1pPr>
          </a:lstStyle>
          <a:p>
            <a:r>
              <a:t>A story from the farm</a:t>
            </a:r>
          </a:p>
        </p:txBody>
      </p:sp>
      <p:sp>
        <p:nvSpPr>
          <p:cNvPr id="72" name="Shape 5"/>
          <p:cNvSpPr/>
          <p:nvPr/>
        </p:nvSpPr>
        <p:spPr>
          <a:xfrm>
            <a:off x="1097280" y="2514600"/>
            <a:ext cx="274321" cy="274321"/>
          </a:xfrm>
          <a:prstGeom prst="ellipse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3" name="Text 6"/>
          <p:cNvSpPr txBox="1"/>
          <p:nvPr/>
        </p:nvSpPr>
        <p:spPr>
          <a:xfrm>
            <a:off x="1097280" y="2562860"/>
            <a:ext cx="27432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2</a:t>
            </a:r>
          </a:p>
        </p:txBody>
      </p:sp>
      <p:sp>
        <p:nvSpPr>
          <p:cNvPr id="74" name="Text 7"/>
          <p:cNvSpPr txBox="1"/>
          <p:nvPr/>
        </p:nvSpPr>
        <p:spPr>
          <a:xfrm>
            <a:off x="1645920" y="2547183"/>
            <a:ext cx="6400801" cy="209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600">
                <a:solidFill>
                  <a:srgbClr val="E8DCC8"/>
                </a:solidFill>
              </a:defRPr>
            </a:lvl1pPr>
          </a:lstStyle>
          <a:p>
            <a:r>
              <a:t>A translation to your boardroom</a:t>
            </a:r>
          </a:p>
        </p:txBody>
      </p:sp>
      <p:sp>
        <p:nvSpPr>
          <p:cNvPr id="75" name="Shape 8"/>
          <p:cNvSpPr/>
          <p:nvPr/>
        </p:nvSpPr>
        <p:spPr>
          <a:xfrm>
            <a:off x="1097280" y="3063239"/>
            <a:ext cx="274321" cy="274321"/>
          </a:xfrm>
          <a:prstGeom prst="ellipse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6" name="Text 9"/>
          <p:cNvSpPr txBox="1"/>
          <p:nvPr/>
        </p:nvSpPr>
        <p:spPr>
          <a:xfrm>
            <a:off x="1097280" y="3111500"/>
            <a:ext cx="27432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3</a:t>
            </a:r>
          </a:p>
        </p:txBody>
      </p:sp>
      <p:sp>
        <p:nvSpPr>
          <p:cNvPr id="77" name="Text 10"/>
          <p:cNvSpPr txBox="1"/>
          <p:nvPr/>
        </p:nvSpPr>
        <p:spPr>
          <a:xfrm>
            <a:off x="1645920" y="3095823"/>
            <a:ext cx="6400801" cy="209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600">
                <a:solidFill>
                  <a:srgbClr val="E8DCC8"/>
                </a:solidFill>
              </a:defRPr>
            </a:lvl1pPr>
          </a:lstStyle>
          <a:p>
            <a:r>
              <a:t>The data behind the principle</a:t>
            </a:r>
          </a:p>
        </p:txBody>
      </p:sp>
      <p:sp>
        <p:nvSpPr>
          <p:cNvPr id="78" name="Shape 11"/>
          <p:cNvSpPr/>
          <p:nvPr/>
        </p:nvSpPr>
        <p:spPr>
          <a:xfrm>
            <a:off x="1097280" y="3611879"/>
            <a:ext cx="274321" cy="274321"/>
          </a:xfrm>
          <a:prstGeom prst="ellipse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9" name="Text 12"/>
          <p:cNvSpPr txBox="1"/>
          <p:nvPr/>
        </p:nvSpPr>
        <p:spPr>
          <a:xfrm>
            <a:off x="1097280" y="3660139"/>
            <a:ext cx="27432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4</a:t>
            </a:r>
          </a:p>
        </p:txBody>
      </p:sp>
      <p:sp>
        <p:nvSpPr>
          <p:cNvPr id="80" name="Text 13"/>
          <p:cNvSpPr txBox="1"/>
          <p:nvPr/>
        </p:nvSpPr>
        <p:spPr>
          <a:xfrm>
            <a:off x="1645920" y="3644463"/>
            <a:ext cx="6400801" cy="209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600">
                <a:solidFill>
                  <a:srgbClr val="E8DCC8"/>
                </a:solidFill>
              </a:defRPr>
            </a:lvl1pPr>
          </a:lstStyle>
          <a:p>
            <a:r>
              <a:t>A practical tool you can use</a:t>
            </a:r>
          </a:p>
        </p:txBody>
      </p:sp>
      <p:sp>
        <p:nvSpPr>
          <p:cNvPr id="81" name="Shape 14"/>
          <p:cNvSpPr/>
          <p:nvPr/>
        </p:nvSpPr>
        <p:spPr>
          <a:xfrm>
            <a:off x="1097280" y="4160520"/>
            <a:ext cx="274321" cy="274321"/>
          </a:xfrm>
          <a:prstGeom prst="ellipse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2" name="Text 15"/>
          <p:cNvSpPr txBox="1"/>
          <p:nvPr/>
        </p:nvSpPr>
        <p:spPr>
          <a:xfrm>
            <a:off x="1097280" y="4208779"/>
            <a:ext cx="27432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5</a:t>
            </a:r>
          </a:p>
        </p:txBody>
      </p:sp>
      <p:sp>
        <p:nvSpPr>
          <p:cNvPr id="83" name="Text 16"/>
          <p:cNvSpPr txBox="1"/>
          <p:nvPr/>
        </p:nvSpPr>
        <p:spPr>
          <a:xfrm>
            <a:off x="1645920" y="4193103"/>
            <a:ext cx="6400801" cy="209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600">
                <a:solidFill>
                  <a:srgbClr val="E8DCC8"/>
                </a:solidFill>
              </a:defRPr>
            </a:lvl1pPr>
          </a:lstStyle>
          <a:p>
            <a:r>
              <a:t>One action for this week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9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9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00"/>
                            </p:stCondLst>
                            <p:childTnLst>
                              <p:par>
                                <p:cTn id="10" presetID="23" presetClass="entr" presetSubtype="16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9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800"/>
                            </p:stCondLst>
                            <p:childTnLst>
                              <p:par>
                                <p:cTn id="15" presetID="23" presetClass="entr" presetSubtype="16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00"/>
                            </p:stCondLst>
                            <p:childTnLst>
                              <p:par>
                                <p:cTn id="20" presetID="23" presetClass="entr" presetSubtype="16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00"/>
                            </p:stCondLst>
                            <p:childTnLst>
                              <p:par>
                                <p:cTn id="25" presetID="23" presetClass="entr" presetSubtype="16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3" presetClass="entr" presetSubtype="16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23" presetClass="entr" presetSubtype="16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800"/>
                            </p:stCondLst>
                            <p:childTnLst>
                              <p:par>
                                <p:cTn id="40" presetID="23" presetClass="entr" presetSubtype="16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00"/>
                            </p:stCondLst>
                            <p:childTnLst>
                              <p:par>
                                <p:cTn id="45" presetID="23" presetClass="entr" presetSubtype="16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600"/>
                            </p:stCondLst>
                            <p:childTnLst>
                              <p:par>
                                <p:cTn id="50" presetID="23" presetClass="entr" presetSubtype="16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3" presetClass="entr" presetSubtype="16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400"/>
                            </p:stCondLst>
                            <p:childTnLst>
                              <p:par>
                                <p:cTn id="60" presetID="23" presetClass="entr" presetSubtype="16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800"/>
                            </p:stCondLst>
                            <p:childTnLst>
                              <p:par>
                                <p:cTn id="65" presetID="23" presetClass="entr" presetSubtype="16" fill="hold" grpId="1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200"/>
                            </p:stCondLst>
                            <p:childTnLst>
                              <p:par>
                                <p:cTn id="70" presetID="23" presetClass="entr" presetSubtype="16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600"/>
                            </p:stCondLst>
                            <p:childTnLst>
                              <p:par>
                                <p:cTn id="75" presetID="23" presetClass="entr" presetSubtype="16" fill="hold" grpId="1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000"/>
                            </p:stCondLst>
                            <p:childTnLst>
                              <p:par>
                                <p:cTn id="80" presetID="23" presetClass="entr" presetSubtype="16" fill="hold" grpId="1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1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400"/>
                            </p:stCondLst>
                            <p:childTnLst>
                              <p:par>
                                <p:cTn id="85" presetID="23" presetClass="entr" presetSubtype="16" fill="hold" grpId="1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1" animBg="1" advAuto="0"/>
      <p:bldP spid="68" grpId="2" animBg="1" advAuto="0"/>
      <p:bldP spid="69" grpId="3" animBg="1" advAuto="0"/>
      <p:bldP spid="70" grpId="9" animBg="1" advAuto="0"/>
      <p:bldP spid="71" grpId="8" animBg="1" advAuto="0"/>
      <p:bldP spid="72" grpId="4" animBg="1" advAuto="0"/>
      <p:bldP spid="73" grpId="11" animBg="1" advAuto="0"/>
      <p:bldP spid="74" grpId="10" animBg="1" advAuto="0"/>
      <p:bldP spid="75" grpId="5" animBg="1" advAuto="0"/>
      <p:bldP spid="76" grpId="12" animBg="1" advAuto="0"/>
      <p:bldP spid="77" grpId="13" animBg="1" advAuto="0"/>
      <p:bldP spid="78" grpId="6" animBg="1" advAuto="0"/>
      <p:bldP spid="79" grpId="14" animBg="1" advAuto="0"/>
      <p:bldP spid="80" grpId="15" animBg="1" advAuto="0"/>
      <p:bldP spid="81" grpId="7" animBg="1" advAuto="0"/>
      <p:bldP spid="82" grpId="16" animBg="1" advAuto="0"/>
      <p:bldP spid="83" grpId="17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boabab_tree.jpg" descr="boabab_tre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1439" y="-19937"/>
            <a:ext cx="9215439" cy="5143501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Text 0"/>
          <p:cNvSpPr txBox="1"/>
          <p:nvPr/>
        </p:nvSpPr>
        <p:spPr>
          <a:xfrm>
            <a:off x="4314326" y="4308634"/>
            <a:ext cx="4706441" cy="241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>
                <a:solidFill>
                  <a:srgbClr val="FFFFFF"/>
                </a:solidFill>
              </a:defRPr>
            </a:lvl1pPr>
          </a:lstStyle>
          <a:p>
            <a:r>
              <a:rPr dirty="0"/>
              <a:t>Let's begin where all good leadership starts.</a:t>
            </a:r>
          </a:p>
        </p:txBody>
      </p:sp>
      <p:sp>
        <p:nvSpPr>
          <p:cNvPr id="89" name="Text 1"/>
          <p:cNvSpPr txBox="1"/>
          <p:nvPr/>
        </p:nvSpPr>
        <p:spPr>
          <a:xfrm>
            <a:off x="7011294" y="4721523"/>
            <a:ext cx="1426344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0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With paying attention.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>
              <a:alpha val="55000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4" name="Text 1"/>
          <p:cNvSpPr txBox="1"/>
          <p:nvPr/>
        </p:nvSpPr>
        <p:spPr>
          <a:xfrm>
            <a:off x="731520" y="1310639"/>
            <a:ext cx="7680960" cy="1950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10000"/>
              </a:lnSpc>
              <a:defRPr sz="42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THE SHEPHERD</a:t>
            </a:r>
          </a:p>
          <a:p>
            <a:pPr>
              <a:lnSpc>
                <a:spcPct val="110000"/>
              </a:lnSpc>
              <a:defRPr sz="42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KNOWS HIS</a:t>
            </a:r>
          </a:p>
          <a:p>
            <a:pPr>
              <a:lnSpc>
                <a:spcPct val="110000"/>
              </a:lnSpc>
              <a:defRPr sz="42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FLOCK</a:t>
            </a:r>
          </a:p>
        </p:txBody>
      </p:sp>
      <p:sp>
        <p:nvSpPr>
          <p:cNvPr id="95" name="Text 2"/>
          <p:cNvSpPr txBox="1"/>
          <p:nvPr/>
        </p:nvSpPr>
        <p:spPr>
          <a:xfrm>
            <a:off x="731519" y="3461583"/>
            <a:ext cx="6400801" cy="209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600" i="1">
                <a:solidFill>
                  <a:srgbClr val="E8DCC8"/>
                </a:solidFill>
              </a:defRPr>
            </a:lvl1pPr>
          </a:lstStyle>
          <a:p>
            <a:r>
              <a:t>Genuine leaders care — they have empathy and are invested in their team.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 0"/>
          <p:cNvSpPr txBox="1"/>
          <p:nvPr/>
        </p:nvSpPr>
        <p:spPr>
          <a:xfrm>
            <a:off x="731519" y="316230"/>
            <a:ext cx="914401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3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01</a:t>
            </a:r>
          </a:p>
        </p:txBody>
      </p:sp>
      <p:sp>
        <p:nvSpPr>
          <p:cNvPr id="100" name="Shape 1"/>
          <p:cNvSpPr/>
          <p:nvPr/>
        </p:nvSpPr>
        <p:spPr>
          <a:xfrm>
            <a:off x="731519" y="594359"/>
            <a:ext cx="457201" cy="36577"/>
          </a:xfrm>
          <a:prstGeom prst="rect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1" name="Text 2"/>
          <p:cNvSpPr txBox="1"/>
          <p:nvPr/>
        </p:nvSpPr>
        <p:spPr>
          <a:xfrm>
            <a:off x="781249" y="2350923"/>
            <a:ext cx="7315201" cy="863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35000"/>
              </a:lnSpc>
              <a:defRPr sz="1600">
                <a:solidFill>
                  <a:srgbClr val="E8DCC8"/>
                </a:solidFill>
              </a:defRPr>
            </a:pPr>
            <a:r>
              <a:t>"Robert knew every animal by sight — not just which one,</a:t>
            </a:r>
          </a:p>
          <a:p>
            <a:pPr>
              <a:lnSpc>
                <a:spcPct val="135000"/>
              </a:lnSpc>
              <a:defRPr sz="1600">
                <a:solidFill>
                  <a:srgbClr val="E8DCC8"/>
                </a:solidFill>
              </a:defRPr>
            </a:pPr>
            <a:r>
              <a:t>but how it moved, when it ate, which ones stayed together.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 0"/>
          <p:cNvSpPr txBox="1"/>
          <p:nvPr/>
        </p:nvSpPr>
        <p:spPr>
          <a:xfrm>
            <a:off x="731519" y="316230"/>
            <a:ext cx="914401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3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01</a:t>
            </a:r>
          </a:p>
        </p:txBody>
      </p:sp>
      <p:sp>
        <p:nvSpPr>
          <p:cNvPr id="106" name="Shape 1"/>
          <p:cNvSpPr/>
          <p:nvPr/>
        </p:nvSpPr>
        <p:spPr>
          <a:xfrm>
            <a:off x="731519" y="594359"/>
            <a:ext cx="457201" cy="36577"/>
          </a:xfrm>
          <a:prstGeom prst="rect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7" name="Text 2"/>
          <p:cNvSpPr txBox="1"/>
          <p:nvPr/>
        </p:nvSpPr>
        <p:spPr>
          <a:xfrm>
            <a:off x="563683" y="2467173"/>
            <a:ext cx="7315201" cy="209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35000"/>
              </a:lnSpc>
              <a:defRPr sz="1600">
                <a:solidFill>
                  <a:srgbClr val="E8DCC8"/>
                </a:solidFill>
              </a:defRPr>
            </a:lvl1pPr>
          </a:lstStyle>
          <a:p>
            <a:r>
              <a:t>Robert couldn't code.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ext 0"/>
          <p:cNvSpPr txBox="1"/>
          <p:nvPr/>
        </p:nvSpPr>
        <p:spPr>
          <a:xfrm>
            <a:off x="914400" y="1073549"/>
            <a:ext cx="7315200" cy="26077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35000"/>
              </a:lnSpc>
              <a:defRPr sz="28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"You can't manage a spreadsheet</a:t>
            </a:r>
          </a:p>
          <a:p>
            <a:pPr algn="ctr">
              <a:lnSpc>
                <a:spcPct val="135000"/>
              </a:lnSpc>
              <a:defRPr sz="28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into caring about you.</a:t>
            </a:r>
          </a:p>
          <a:p>
            <a:pPr algn="ctr">
              <a:lnSpc>
                <a:spcPct val="135000"/>
              </a:lnSpc>
              <a:defRPr sz="2800"/>
            </a:pPr>
            <a:endParaRPr/>
          </a:p>
          <a:p>
            <a:pPr algn="ctr">
              <a:lnSpc>
                <a:spcPct val="135000"/>
              </a:lnSpc>
              <a:defRPr sz="28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But </a:t>
            </a:r>
            <a:r>
              <a:rPr>
                <a:solidFill>
                  <a:srgbClr val="FFBB97"/>
                </a:solidFill>
              </a:rPr>
              <a:t>people</a:t>
            </a:r>
            <a:r>
              <a:t> will follow someone</a:t>
            </a:r>
          </a:p>
          <a:p>
            <a:pPr algn="ctr">
              <a:lnSpc>
                <a:spcPct val="135000"/>
              </a:lnSpc>
              <a:defRPr sz="28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who cares about them."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1C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 0"/>
          <p:cNvSpPr txBox="1"/>
          <p:nvPr/>
        </p:nvSpPr>
        <p:spPr>
          <a:xfrm>
            <a:off x="731519" y="424180"/>
            <a:ext cx="3657601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 spc="3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THE DATA</a:t>
            </a:r>
          </a:p>
        </p:txBody>
      </p:sp>
      <p:sp>
        <p:nvSpPr>
          <p:cNvPr id="116" name="Text 1"/>
          <p:cNvSpPr txBox="1"/>
          <p:nvPr/>
        </p:nvSpPr>
        <p:spPr>
          <a:xfrm>
            <a:off x="731519" y="1271270"/>
            <a:ext cx="2560322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5200" b="1">
                <a:solidFill>
                  <a:srgbClr val="D4943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70%</a:t>
            </a:r>
          </a:p>
        </p:txBody>
      </p:sp>
      <p:sp>
        <p:nvSpPr>
          <p:cNvPr id="117" name="Text 2"/>
          <p:cNvSpPr txBox="1"/>
          <p:nvPr/>
        </p:nvSpPr>
        <p:spPr>
          <a:xfrm>
            <a:off x="914400" y="2286000"/>
            <a:ext cx="2194561" cy="1045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of the variance in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team engagement is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attributable to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the manager</a:t>
            </a:r>
          </a:p>
        </p:txBody>
      </p:sp>
      <p:sp>
        <p:nvSpPr>
          <p:cNvPr id="118" name="Text 3"/>
          <p:cNvSpPr txBox="1"/>
          <p:nvPr/>
        </p:nvSpPr>
        <p:spPr>
          <a:xfrm>
            <a:off x="3291840" y="1271270"/>
            <a:ext cx="2560321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5200" b="1">
                <a:solidFill>
                  <a:srgbClr val="D4943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3.5x</a:t>
            </a:r>
          </a:p>
        </p:txBody>
      </p:sp>
      <p:sp>
        <p:nvSpPr>
          <p:cNvPr id="119" name="Text 4"/>
          <p:cNvSpPr txBox="1"/>
          <p:nvPr/>
        </p:nvSpPr>
        <p:spPr>
          <a:xfrm>
            <a:off x="3474720" y="2286000"/>
            <a:ext cx="2194561" cy="1045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more likely to be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engaged when employees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feel their manager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cares about them</a:t>
            </a:r>
          </a:p>
        </p:txBody>
      </p:sp>
      <p:sp>
        <p:nvSpPr>
          <p:cNvPr id="120" name="Text 5"/>
          <p:cNvSpPr txBox="1"/>
          <p:nvPr/>
        </p:nvSpPr>
        <p:spPr>
          <a:xfrm>
            <a:off x="5852159" y="1271270"/>
            <a:ext cx="2560321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5200" b="1">
                <a:solidFill>
                  <a:srgbClr val="D4943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21%</a:t>
            </a:r>
          </a:p>
        </p:txBody>
      </p:sp>
      <p:sp>
        <p:nvSpPr>
          <p:cNvPr id="121" name="Text 6"/>
          <p:cNvSpPr txBox="1"/>
          <p:nvPr/>
        </p:nvSpPr>
        <p:spPr>
          <a:xfrm>
            <a:off x="6035040" y="2286000"/>
            <a:ext cx="2194561" cy="1045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higher profitability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in teams with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high engagement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scores</a:t>
            </a:r>
          </a:p>
        </p:txBody>
      </p:sp>
      <p:sp>
        <p:nvSpPr>
          <p:cNvPr id="122" name="Text 7"/>
          <p:cNvSpPr txBox="1"/>
          <p:nvPr/>
        </p:nvSpPr>
        <p:spPr>
          <a:xfrm>
            <a:off x="731520" y="4594904"/>
            <a:ext cx="7680960" cy="1370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 i="1">
                <a:solidFill>
                  <a:srgbClr val="A89A88"/>
                </a:solidFill>
              </a:defRPr>
            </a:lvl1pPr>
          </a:lstStyle>
          <a:p>
            <a:r>
              <a:t>Source: Gallup, State of the Global Workplace Report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ext 0"/>
          <p:cNvSpPr txBox="1"/>
          <p:nvPr/>
        </p:nvSpPr>
        <p:spPr>
          <a:xfrm>
            <a:off x="731519" y="424180"/>
            <a:ext cx="4572001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 spc="3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WHAT THE RESEARCH SAYS</a:t>
            </a:r>
          </a:p>
        </p:txBody>
      </p:sp>
      <p:sp>
        <p:nvSpPr>
          <p:cNvPr id="127" name="Text 1"/>
          <p:cNvSpPr txBox="1"/>
          <p:nvPr/>
        </p:nvSpPr>
        <p:spPr>
          <a:xfrm>
            <a:off x="731520" y="1089660"/>
            <a:ext cx="7680960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10000"/>
              </a:lnSpc>
              <a:defRPr sz="26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The science of paying attention</a:t>
            </a:r>
          </a:p>
        </p:txBody>
      </p:sp>
      <p:sp>
        <p:nvSpPr>
          <p:cNvPr id="128" name="Text 2"/>
          <p:cNvSpPr txBox="1"/>
          <p:nvPr/>
        </p:nvSpPr>
        <p:spPr>
          <a:xfrm>
            <a:off x="731520" y="2406027"/>
            <a:ext cx="7680960" cy="12535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45000"/>
              </a:lnSpc>
              <a:defRPr sz="1600">
                <a:solidFill>
                  <a:srgbClr val="E8DCC8"/>
                </a:solidFill>
              </a:defRPr>
            </a:pPr>
            <a:r>
              <a:t>Google's Project Aristotle spent </a:t>
            </a:r>
            <a:r>
              <a:rPr>
                <a:solidFill>
                  <a:srgbClr val="E89F36"/>
                </a:solidFill>
              </a:rPr>
              <a:t>two</a:t>
            </a:r>
            <a:r>
              <a:t> years studying </a:t>
            </a:r>
            <a:r>
              <a:rPr>
                <a:solidFill>
                  <a:srgbClr val="E8AD49"/>
                </a:solidFill>
              </a:rPr>
              <a:t>180</a:t>
            </a:r>
            <a:r>
              <a:t> teams.</a:t>
            </a:r>
          </a:p>
          <a:p>
            <a:pPr>
              <a:lnSpc>
                <a:spcPct val="145000"/>
              </a:lnSpc>
              <a:defRPr sz="1600">
                <a:solidFill>
                  <a:srgbClr val="E8DCC8"/>
                </a:solidFill>
              </a:defRPr>
            </a:pPr>
            <a:r>
              <a:t>The single most important factor in high-performing teams</a:t>
            </a:r>
          </a:p>
          <a:p>
            <a:pPr>
              <a:lnSpc>
                <a:spcPct val="145000"/>
              </a:lnSpc>
              <a:defRPr sz="1600">
                <a:solidFill>
                  <a:srgbClr val="E8DCC8"/>
                </a:solidFill>
              </a:defRPr>
            </a:pPr>
            <a:r>
              <a:t>wasn't IQ, technical skill, or experience.</a:t>
            </a:r>
          </a:p>
        </p:txBody>
      </p:sp>
      <p:sp>
        <p:nvSpPr>
          <p:cNvPr id="129" name="Text 3"/>
          <p:cNvSpPr txBox="1"/>
          <p:nvPr/>
        </p:nvSpPr>
        <p:spPr>
          <a:xfrm>
            <a:off x="731520" y="4594904"/>
            <a:ext cx="7680960" cy="1370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 i="1">
                <a:solidFill>
                  <a:srgbClr val="A89A88"/>
                </a:solidFill>
              </a:defRPr>
            </a:lvl1pPr>
          </a:lstStyle>
          <a:p>
            <a:r>
              <a:t>Source: Google re:Work, Project Aristotle (2015); Edmondson, A. "Psychological Safety"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ext 0"/>
          <p:cNvSpPr txBox="1"/>
          <p:nvPr/>
        </p:nvSpPr>
        <p:spPr>
          <a:xfrm>
            <a:off x="731520" y="546100"/>
            <a:ext cx="7680960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000" b="1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BOARDROOM TRANSLATION</a:t>
            </a:r>
          </a:p>
        </p:txBody>
      </p:sp>
      <p:sp>
        <p:nvSpPr>
          <p:cNvPr id="134" name="Text 1"/>
          <p:cNvSpPr txBox="1"/>
          <p:nvPr/>
        </p:nvSpPr>
        <p:spPr>
          <a:xfrm>
            <a:off x="694222" y="2426902"/>
            <a:ext cx="7315201" cy="12221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40000"/>
              </a:lnSpc>
              <a:defRPr sz="1600">
                <a:solidFill>
                  <a:srgbClr val="E8DCC8"/>
                </a:solidFill>
              </a:defRPr>
            </a:pPr>
            <a:r>
              <a:t>How many of you can look at your team and truly know</a:t>
            </a:r>
          </a:p>
          <a:p>
            <a:pPr>
              <a:lnSpc>
                <a:spcPct val="140000"/>
              </a:lnSpc>
              <a:defRPr sz="1600">
                <a:solidFill>
                  <a:srgbClr val="E8DCC8"/>
                </a:solidFill>
              </a:defRPr>
            </a:pPr>
            <a:r>
              <a:t>who's struggling?</a:t>
            </a:r>
          </a:p>
          <a:p>
            <a:pPr>
              <a:lnSpc>
                <a:spcPct val="140000"/>
              </a:lnSpc>
              <a:defRPr sz="1600"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 0"/>
          <p:cNvSpPr txBox="1"/>
          <p:nvPr/>
        </p:nvSpPr>
        <p:spPr>
          <a:xfrm>
            <a:off x="731519" y="469900"/>
            <a:ext cx="5486401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 spc="3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THE UNCOMFORTABLE TRUTH</a:t>
            </a:r>
          </a:p>
        </p:txBody>
      </p:sp>
      <p:sp>
        <p:nvSpPr>
          <p:cNvPr id="139" name="Text 1"/>
          <p:cNvSpPr txBox="1"/>
          <p:nvPr/>
        </p:nvSpPr>
        <p:spPr>
          <a:xfrm>
            <a:off x="731520" y="721677"/>
            <a:ext cx="7680960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4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Your 'open door policy' is a lie.</a:t>
            </a:r>
          </a:p>
        </p:txBody>
      </p:sp>
      <p:sp>
        <p:nvSpPr>
          <p:cNvPr id="140" name="Text 2"/>
          <p:cNvSpPr txBox="1"/>
          <p:nvPr/>
        </p:nvSpPr>
        <p:spPr>
          <a:xfrm>
            <a:off x="731520" y="2573645"/>
            <a:ext cx="7680960" cy="12535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45000"/>
              </a:lnSpc>
              <a:defRPr sz="1600">
                <a:solidFill>
                  <a:srgbClr val="E8DCC8"/>
                </a:solidFill>
              </a:defRPr>
            </a:pPr>
            <a:r>
              <a:t>You say your door is always </a:t>
            </a:r>
            <a:r>
              <a:rPr>
                <a:solidFill>
                  <a:srgbClr val="E8A21B"/>
                </a:solidFill>
              </a:rPr>
              <a:t>open</a:t>
            </a:r>
            <a:r>
              <a:t>.</a:t>
            </a:r>
          </a:p>
          <a:p>
            <a:pPr>
              <a:lnSpc>
                <a:spcPct val="145000"/>
              </a:lnSpc>
              <a:defRPr sz="1600">
                <a:solidFill>
                  <a:srgbClr val="E8DCC8"/>
                </a:solidFill>
              </a:defRPr>
            </a:pPr>
            <a:r>
              <a:t>But when was the last time someone actually walked through it</a:t>
            </a:r>
          </a:p>
          <a:p>
            <a:pPr>
              <a:lnSpc>
                <a:spcPct val="145000"/>
              </a:lnSpc>
              <a:defRPr sz="1600">
                <a:solidFill>
                  <a:srgbClr val="E8DCC8"/>
                </a:solidFill>
              </a:defRPr>
            </a:pPr>
            <a:r>
              <a:t>with something real?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A211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45" name="Text 1"/>
          <p:cNvSpPr txBox="1"/>
          <p:nvPr/>
        </p:nvSpPr>
        <p:spPr>
          <a:xfrm>
            <a:off x="731519" y="544830"/>
            <a:ext cx="4572001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300" spc="4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PAUSE AND REFLECT</a:t>
            </a:r>
          </a:p>
        </p:txBody>
      </p:sp>
      <p:sp>
        <p:nvSpPr>
          <p:cNvPr id="146" name="Text 2"/>
          <p:cNvSpPr txBox="1"/>
          <p:nvPr/>
        </p:nvSpPr>
        <p:spPr>
          <a:xfrm>
            <a:off x="914400" y="1645919"/>
            <a:ext cx="7315200" cy="146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30000"/>
              </a:lnSpc>
              <a:defRPr sz="28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When was the last time you noticed</a:t>
            </a:r>
          </a:p>
          <a:p>
            <a:pPr algn="ctr">
              <a:lnSpc>
                <a:spcPct val="130000"/>
              </a:lnSpc>
              <a:defRPr sz="28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something was wrong with someone</a:t>
            </a:r>
          </a:p>
          <a:p>
            <a:pPr algn="ctr">
              <a:lnSpc>
                <a:spcPct val="130000"/>
              </a:lnSpc>
              <a:defRPr sz="28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on your team — before they told you?</a:t>
            </a:r>
          </a:p>
        </p:txBody>
      </p:sp>
      <p:sp>
        <p:nvSpPr>
          <p:cNvPr id="147" name="Text 3"/>
          <p:cNvSpPr txBox="1"/>
          <p:nvPr/>
        </p:nvSpPr>
        <p:spPr>
          <a:xfrm>
            <a:off x="1371600" y="3928680"/>
            <a:ext cx="6400800" cy="18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lnSpc>
                <a:spcPct val="130000"/>
              </a:lnSpc>
              <a:defRPr sz="1400">
                <a:solidFill>
                  <a:srgbClr val="A89A88"/>
                </a:solidFill>
              </a:defRPr>
            </a:lvl1pPr>
          </a:lstStyle>
          <a:p>
            <a:r>
              <a:t>If you can't remember, that's your answer.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ext 0"/>
          <p:cNvSpPr txBox="1"/>
          <p:nvPr/>
        </p:nvSpPr>
        <p:spPr>
          <a:xfrm>
            <a:off x="731520" y="481329"/>
            <a:ext cx="7680960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2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THE SHEPHERD'S THREE QUESTIONS</a:t>
            </a:r>
          </a:p>
        </p:txBody>
      </p:sp>
      <p:sp>
        <p:nvSpPr>
          <p:cNvPr id="152" name="Shape 1"/>
          <p:cNvSpPr/>
          <p:nvPr/>
        </p:nvSpPr>
        <p:spPr>
          <a:xfrm>
            <a:off x="748380" y="1430386"/>
            <a:ext cx="411481" cy="411481"/>
          </a:xfrm>
          <a:prstGeom prst="ellipse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3" name="Text 2"/>
          <p:cNvSpPr txBox="1"/>
          <p:nvPr/>
        </p:nvSpPr>
        <p:spPr>
          <a:xfrm>
            <a:off x="748380" y="1515476"/>
            <a:ext cx="411481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6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1</a:t>
            </a:r>
          </a:p>
        </p:txBody>
      </p:sp>
      <p:sp>
        <p:nvSpPr>
          <p:cNvPr id="154" name="Text 3"/>
          <p:cNvSpPr txBox="1"/>
          <p:nvPr/>
        </p:nvSpPr>
        <p:spPr>
          <a:xfrm>
            <a:off x="1388460" y="1509126"/>
            <a:ext cx="6858001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7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Who's walking different?</a:t>
            </a:r>
          </a:p>
        </p:txBody>
      </p:sp>
      <p:sp>
        <p:nvSpPr>
          <p:cNvPr id="155" name="Text 4"/>
          <p:cNvSpPr txBox="1"/>
          <p:nvPr/>
        </p:nvSpPr>
        <p:spPr>
          <a:xfrm>
            <a:off x="1635747" y="1846523"/>
            <a:ext cx="6858001" cy="18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30000"/>
              </a:lnSpc>
              <a:defRPr sz="1400">
                <a:solidFill>
                  <a:srgbClr val="A89A88"/>
                </a:solidFill>
              </a:defRPr>
            </a:lvl1pPr>
          </a:lstStyle>
          <a:p>
            <a:r>
              <a:t>Off their game, stressed, struggling, quieter than usual</a:t>
            </a:r>
          </a:p>
        </p:txBody>
      </p:sp>
      <p:sp>
        <p:nvSpPr>
          <p:cNvPr id="156" name="Shape 5"/>
          <p:cNvSpPr/>
          <p:nvPr/>
        </p:nvSpPr>
        <p:spPr>
          <a:xfrm>
            <a:off x="748380" y="2619106"/>
            <a:ext cx="411481" cy="411481"/>
          </a:xfrm>
          <a:prstGeom prst="ellipse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7" name="Text 6"/>
          <p:cNvSpPr txBox="1"/>
          <p:nvPr/>
        </p:nvSpPr>
        <p:spPr>
          <a:xfrm>
            <a:off x="748380" y="2704196"/>
            <a:ext cx="411481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6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2</a:t>
            </a:r>
          </a:p>
        </p:txBody>
      </p:sp>
      <p:sp>
        <p:nvSpPr>
          <p:cNvPr id="158" name="Text 7"/>
          <p:cNvSpPr txBox="1"/>
          <p:nvPr/>
        </p:nvSpPr>
        <p:spPr>
          <a:xfrm>
            <a:off x="1388460" y="2686416"/>
            <a:ext cx="6858001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7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Who stayed at the back?</a:t>
            </a:r>
          </a:p>
        </p:txBody>
      </p:sp>
      <p:sp>
        <p:nvSpPr>
          <p:cNvPr id="159" name="Text 8"/>
          <p:cNvSpPr txBox="1"/>
          <p:nvPr/>
        </p:nvSpPr>
        <p:spPr>
          <a:xfrm>
            <a:off x="1635747" y="3018383"/>
            <a:ext cx="6858001" cy="18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30000"/>
              </a:lnSpc>
              <a:defRPr sz="1400">
                <a:solidFill>
                  <a:srgbClr val="A89A88"/>
                </a:solidFill>
              </a:defRPr>
            </a:lvl1pPr>
          </a:lstStyle>
          <a:p>
            <a:r>
              <a:t>Disengaging, becoming quiet, withdrawing from the team</a:t>
            </a:r>
          </a:p>
        </p:txBody>
      </p:sp>
      <p:sp>
        <p:nvSpPr>
          <p:cNvPr id="160" name="Shape 9"/>
          <p:cNvSpPr/>
          <p:nvPr/>
        </p:nvSpPr>
        <p:spPr>
          <a:xfrm>
            <a:off x="748380" y="3807826"/>
            <a:ext cx="411481" cy="411481"/>
          </a:xfrm>
          <a:prstGeom prst="ellipse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1" name="Text 10"/>
          <p:cNvSpPr txBox="1"/>
          <p:nvPr/>
        </p:nvSpPr>
        <p:spPr>
          <a:xfrm>
            <a:off x="748380" y="3892917"/>
            <a:ext cx="411481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6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3</a:t>
            </a:r>
          </a:p>
        </p:txBody>
      </p:sp>
      <p:sp>
        <p:nvSpPr>
          <p:cNvPr id="162" name="Text 11"/>
          <p:cNvSpPr txBox="1"/>
          <p:nvPr/>
        </p:nvSpPr>
        <p:spPr>
          <a:xfrm>
            <a:off x="1388460" y="3886566"/>
            <a:ext cx="6858001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7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What am I missing?</a:t>
            </a:r>
          </a:p>
        </p:txBody>
      </p:sp>
      <p:sp>
        <p:nvSpPr>
          <p:cNvPr id="163" name="Text 12"/>
          <p:cNvSpPr txBox="1"/>
          <p:nvPr/>
        </p:nvSpPr>
        <p:spPr>
          <a:xfrm>
            <a:off x="1635747" y="4190242"/>
            <a:ext cx="6858001" cy="18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30000"/>
              </a:lnSpc>
              <a:defRPr sz="1400">
                <a:solidFill>
                  <a:srgbClr val="A89A88"/>
                </a:solidFill>
              </a:defRPr>
            </a:lvl1pPr>
          </a:lstStyle>
          <a:p>
            <a:r>
              <a:t>Patterns I don't see because I'm too far removed from the field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ext 0"/>
          <p:cNvSpPr txBox="1"/>
          <p:nvPr/>
        </p:nvSpPr>
        <p:spPr>
          <a:xfrm>
            <a:off x="731519" y="424180"/>
            <a:ext cx="4572001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 spc="3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WHAT THE RESEARCH SAYS</a:t>
            </a:r>
          </a:p>
        </p:txBody>
      </p:sp>
      <p:sp>
        <p:nvSpPr>
          <p:cNvPr id="168" name="Text 1"/>
          <p:cNvSpPr txBox="1"/>
          <p:nvPr/>
        </p:nvSpPr>
        <p:spPr>
          <a:xfrm>
            <a:off x="731520" y="880110"/>
            <a:ext cx="8097157" cy="80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10000"/>
              </a:lnSpc>
              <a:defRPr sz="26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Satya Nadella transformed Microsoft</a:t>
            </a:r>
          </a:p>
          <a:p>
            <a:pPr>
              <a:lnSpc>
                <a:spcPct val="110000"/>
              </a:lnSpc>
              <a:defRPr sz="26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by asking one question.</a:t>
            </a:r>
          </a:p>
        </p:txBody>
      </p:sp>
      <p:sp>
        <p:nvSpPr>
          <p:cNvPr id="169" name="Text 2"/>
          <p:cNvSpPr txBox="1"/>
          <p:nvPr/>
        </p:nvSpPr>
        <p:spPr>
          <a:xfrm>
            <a:off x="731520" y="2585662"/>
            <a:ext cx="7680960" cy="940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45000"/>
              </a:lnSpc>
              <a:defRPr sz="1200">
                <a:solidFill>
                  <a:srgbClr val="E8DCC8"/>
                </a:solidFill>
              </a:defRPr>
            </a:pPr>
            <a:r>
              <a:t>When Nadella became CEO in 2014, Microsoft was a</a:t>
            </a:r>
          </a:p>
          <a:p>
            <a:pPr>
              <a:lnSpc>
                <a:spcPct val="145000"/>
              </a:lnSpc>
              <a:defRPr sz="1200">
                <a:solidFill>
                  <a:srgbClr val="E8DCC8"/>
                </a:solidFill>
              </a:defRPr>
            </a:pPr>
            <a:r>
              <a:t>culture of internal competition and fear.</a:t>
            </a:r>
          </a:p>
          <a:p>
            <a:pPr>
              <a:lnSpc>
                <a:spcPct val="145000"/>
              </a:lnSpc>
              <a:defRPr sz="1200"/>
            </a:pPr>
            <a:endParaRPr/>
          </a:p>
        </p:txBody>
      </p:sp>
      <p:sp>
        <p:nvSpPr>
          <p:cNvPr id="170" name="Text 3"/>
          <p:cNvSpPr txBox="1"/>
          <p:nvPr/>
        </p:nvSpPr>
        <p:spPr>
          <a:xfrm>
            <a:off x="731520" y="4594904"/>
            <a:ext cx="7680960" cy="1370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 i="1">
                <a:solidFill>
                  <a:srgbClr val="A89A88"/>
                </a:solidFill>
              </a:defRPr>
            </a:lvl1pPr>
          </a:lstStyle>
          <a:p>
            <a:r>
              <a:t>Harvard Business Review: "Satya Nadella Remade Microsoft" (2019)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ext 0"/>
          <p:cNvSpPr txBox="1"/>
          <p:nvPr/>
        </p:nvSpPr>
        <p:spPr>
          <a:xfrm>
            <a:off x="731519" y="482599"/>
            <a:ext cx="27432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800" b="1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THIS WEEK</a:t>
            </a:r>
          </a:p>
        </p:txBody>
      </p:sp>
      <p:sp>
        <p:nvSpPr>
          <p:cNvPr id="175" name="Shape 1"/>
          <p:cNvSpPr/>
          <p:nvPr/>
        </p:nvSpPr>
        <p:spPr>
          <a:xfrm>
            <a:off x="-175876" y="1269418"/>
            <a:ext cx="9798761" cy="4275641"/>
          </a:xfrm>
          <a:prstGeom prst="rect">
            <a:avLst/>
          </a:prstGeom>
          <a:solidFill>
            <a:srgbClr val="2E2519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6" name="Text 2"/>
          <p:cNvSpPr txBox="1"/>
          <p:nvPr/>
        </p:nvSpPr>
        <p:spPr>
          <a:xfrm>
            <a:off x="717153" y="2685152"/>
            <a:ext cx="6949441" cy="14441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45000"/>
              </a:lnSpc>
              <a:defRPr>
                <a:solidFill>
                  <a:srgbClr val="E8DCC8"/>
                </a:solidFill>
              </a:defRPr>
            </a:pPr>
            <a:r>
              <a:t>Have one conversation with each direct report</a:t>
            </a:r>
          </a:p>
          <a:p>
            <a:pPr>
              <a:lnSpc>
                <a:spcPct val="145000"/>
              </a:lnSpc>
              <a:defRPr>
                <a:solidFill>
                  <a:srgbClr val="E8DCC8"/>
                </a:solidFill>
              </a:defRPr>
            </a:pPr>
            <a:r>
              <a:t>where you ask nothing about projects.</a:t>
            </a:r>
          </a:p>
          <a:p>
            <a:pPr>
              <a:lnSpc>
                <a:spcPct val="145000"/>
              </a:lnSpc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>
              <a:alpha val="55000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81" name="Text 1"/>
          <p:cNvSpPr txBox="1"/>
          <p:nvPr/>
        </p:nvSpPr>
        <p:spPr>
          <a:xfrm>
            <a:off x="731520" y="1310639"/>
            <a:ext cx="7680960" cy="1950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10000"/>
              </a:lnSpc>
              <a:defRPr sz="42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THE HARVEST</a:t>
            </a:r>
          </a:p>
          <a:p>
            <a:pPr>
              <a:lnSpc>
                <a:spcPct val="110000"/>
              </a:lnSpc>
              <a:defRPr sz="42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BELONGS TO</a:t>
            </a:r>
          </a:p>
          <a:p>
            <a:pPr>
              <a:lnSpc>
                <a:spcPct val="110000"/>
              </a:lnSpc>
              <a:defRPr sz="42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EVERYONE</a:t>
            </a:r>
          </a:p>
        </p:txBody>
      </p:sp>
      <p:sp>
        <p:nvSpPr>
          <p:cNvPr id="182" name="Text 2"/>
          <p:cNvSpPr txBox="1"/>
          <p:nvPr/>
        </p:nvSpPr>
        <p:spPr>
          <a:xfrm>
            <a:off x="731519" y="3461583"/>
            <a:ext cx="6400801" cy="209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600" i="1">
                <a:solidFill>
                  <a:srgbClr val="E8DCC8"/>
                </a:solidFill>
              </a:defRPr>
            </a:lvl1pPr>
          </a:lstStyle>
          <a:p>
            <a:r>
              <a:t>Genuine leaders are selfless — the team is the focus, not your own rise.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ext 0"/>
          <p:cNvSpPr txBox="1"/>
          <p:nvPr/>
        </p:nvSpPr>
        <p:spPr>
          <a:xfrm>
            <a:off x="731519" y="316230"/>
            <a:ext cx="914401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3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02</a:t>
            </a:r>
          </a:p>
        </p:txBody>
      </p:sp>
      <p:sp>
        <p:nvSpPr>
          <p:cNvPr id="187" name="Shape 1"/>
          <p:cNvSpPr/>
          <p:nvPr/>
        </p:nvSpPr>
        <p:spPr>
          <a:xfrm>
            <a:off x="731519" y="594359"/>
            <a:ext cx="457201" cy="36577"/>
          </a:xfrm>
          <a:prstGeom prst="rect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88" name="Text 2"/>
          <p:cNvSpPr txBox="1"/>
          <p:nvPr/>
        </p:nvSpPr>
        <p:spPr>
          <a:xfrm>
            <a:off x="731519" y="2357139"/>
            <a:ext cx="7315201" cy="863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35000"/>
              </a:lnSpc>
              <a:defRPr sz="1600">
                <a:solidFill>
                  <a:srgbClr val="E8DCC8"/>
                </a:solidFill>
              </a:defRPr>
            </a:pPr>
            <a:r>
              <a:t>"We had our best maize crop in a decade. A buyer</a:t>
            </a:r>
          </a:p>
          <a:p>
            <a:pPr>
              <a:lnSpc>
                <a:spcPct val="135000"/>
              </a:lnSpc>
              <a:defRPr sz="1600">
                <a:solidFill>
                  <a:srgbClr val="E8DCC8"/>
                </a:solidFill>
              </a:defRPr>
            </a:pPr>
            <a:r>
              <a:t>congratulated my father: 'You've done well for yourself.'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Text 0"/>
          <p:cNvSpPr txBox="1"/>
          <p:nvPr/>
        </p:nvSpPr>
        <p:spPr>
          <a:xfrm>
            <a:off x="731519" y="316230"/>
            <a:ext cx="914401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3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02</a:t>
            </a:r>
          </a:p>
        </p:txBody>
      </p:sp>
      <p:sp>
        <p:nvSpPr>
          <p:cNvPr id="193" name="Shape 1"/>
          <p:cNvSpPr/>
          <p:nvPr/>
        </p:nvSpPr>
        <p:spPr>
          <a:xfrm>
            <a:off x="731519" y="594359"/>
            <a:ext cx="457201" cy="36577"/>
          </a:xfrm>
          <a:prstGeom prst="rect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94" name="Text 2"/>
          <p:cNvSpPr txBox="1"/>
          <p:nvPr/>
        </p:nvSpPr>
        <p:spPr>
          <a:xfrm>
            <a:off x="731519" y="2477228"/>
            <a:ext cx="7315201" cy="5363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35000"/>
              </a:lnSpc>
              <a:defRPr sz="1600">
                <a:solidFill>
                  <a:srgbClr val="E8DCC8"/>
                </a:solidFill>
              </a:defRPr>
            </a:lvl1pPr>
          </a:lstStyle>
          <a:p>
            <a:r>
              <a:t>Those farmhands became loyal beyond measure.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Text 0"/>
          <p:cNvSpPr txBox="1"/>
          <p:nvPr/>
        </p:nvSpPr>
        <p:spPr>
          <a:xfrm>
            <a:off x="914400" y="1899919"/>
            <a:ext cx="7315200" cy="955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35000"/>
              </a:lnSpc>
              <a:defRPr sz="28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"A harvest you celebrate alone</a:t>
            </a:r>
          </a:p>
          <a:p>
            <a:pPr algn="ctr">
              <a:lnSpc>
                <a:spcPct val="135000"/>
              </a:lnSpc>
              <a:defRPr sz="28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is just greed with better timing."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1C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Text 0"/>
          <p:cNvSpPr txBox="1"/>
          <p:nvPr/>
        </p:nvSpPr>
        <p:spPr>
          <a:xfrm>
            <a:off x="731519" y="424180"/>
            <a:ext cx="3657601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 spc="3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THE DATA</a:t>
            </a:r>
          </a:p>
        </p:txBody>
      </p:sp>
      <p:sp>
        <p:nvSpPr>
          <p:cNvPr id="203" name="Text 1"/>
          <p:cNvSpPr txBox="1"/>
          <p:nvPr/>
        </p:nvSpPr>
        <p:spPr>
          <a:xfrm>
            <a:off x="731519" y="1271270"/>
            <a:ext cx="2560322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5200" b="1">
                <a:solidFill>
                  <a:srgbClr val="D4943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4.6x</a:t>
            </a:r>
          </a:p>
        </p:txBody>
      </p:sp>
      <p:sp>
        <p:nvSpPr>
          <p:cNvPr id="204" name="Text 2"/>
          <p:cNvSpPr txBox="1"/>
          <p:nvPr/>
        </p:nvSpPr>
        <p:spPr>
          <a:xfrm>
            <a:off x="914400" y="2286000"/>
            <a:ext cx="2194561" cy="1045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more likely to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perform at their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best when employees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feel recognised</a:t>
            </a:r>
          </a:p>
        </p:txBody>
      </p:sp>
      <p:sp>
        <p:nvSpPr>
          <p:cNvPr id="205" name="Text 3"/>
          <p:cNvSpPr txBox="1"/>
          <p:nvPr/>
        </p:nvSpPr>
        <p:spPr>
          <a:xfrm>
            <a:off x="3291840" y="1271270"/>
            <a:ext cx="2560321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5200" b="1">
                <a:solidFill>
                  <a:srgbClr val="D4943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63%</a:t>
            </a:r>
          </a:p>
        </p:txBody>
      </p:sp>
      <p:sp>
        <p:nvSpPr>
          <p:cNvPr id="206" name="Text 4"/>
          <p:cNvSpPr txBox="1"/>
          <p:nvPr/>
        </p:nvSpPr>
        <p:spPr>
          <a:xfrm>
            <a:off x="3474720" y="2286000"/>
            <a:ext cx="2194561" cy="1045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of employees who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feel adequately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recognised say they're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unlikely to leave</a:t>
            </a:r>
          </a:p>
        </p:txBody>
      </p:sp>
      <p:sp>
        <p:nvSpPr>
          <p:cNvPr id="207" name="Text 5"/>
          <p:cNvSpPr txBox="1"/>
          <p:nvPr/>
        </p:nvSpPr>
        <p:spPr>
          <a:xfrm>
            <a:off x="5852159" y="1271270"/>
            <a:ext cx="2560321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5200" b="1">
                <a:solidFill>
                  <a:srgbClr val="D4943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2x</a:t>
            </a:r>
          </a:p>
        </p:txBody>
      </p:sp>
      <p:sp>
        <p:nvSpPr>
          <p:cNvPr id="208" name="Text 6"/>
          <p:cNvSpPr txBox="1"/>
          <p:nvPr/>
        </p:nvSpPr>
        <p:spPr>
          <a:xfrm>
            <a:off x="6035040" y="2286000"/>
            <a:ext cx="2194561" cy="1045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more innovation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in teams where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credit is shared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openly</a:t>
            </a:r>
          </a:p>
        </p:txBody>
      </p:sp>
      <p:sp>
        <p:nvSpPr>
          <p:cNvPr id="209" name="Text 7"/>
          <p:cNvSpPr txBox="1"/>
          <p:nvPr/>
        </p:nvSpPr>
        <p:spPr>
          <a:xfrm>
            <a:off x="731520" y="4594904"/>
            <a:ext cx="7680960" cy="1370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 i="1">
                <a:solidFill>
                  <a:srgbClr val="A89A88"/>
                </a:solidFill>
              </a:defRPr>
            </a:lvl1pPr>
          </a:lstStyle>
          <a:p>
            <a:r>
              <a:t>Sources: Workhuman Research Institute, Deloitte, Great Place to Work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Text 0"/>
          <p:cNvSpPr txBox="1"/>
          <p:nvPr/>
        </p:nvSpPr>
        <p:spPr>
          <a:xfrm>
            <a:off x="731519" y="424180"/>
            <a:ext cx="4572001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 spc="3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WHAT THE RESEARCH SAYS</a:t>
            </a:r>
          </a:p>
        </p:txBody>
      </p:sp>
      <p:sp>
        <p:nvSpPr>
          <p:cNvPr id="214" name="Text 1"/>
          <p:cNvSpPr txBox="1"/>
          <p:nvPr/>
        </p:nvSpPr>
        <p:spPr>
          <a:xfrm>
            <a:off x="731520" y="880110"/>
            <a:ext cx="7680960" cy="80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10000"/>
              </a:lnSpc>
              <a:defRPr sz="26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The attribution effect:</a:t>
            </a:r>
          </a:p>
          <a:p>
            <a:pPr>
              <a:lnSpc>
                <a:spcPct val="110000"/>
              </a:lnSpc>
              <a:defRPr sz="26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rPr>
                <a:solidFill>
                  <a:srgbClr val="FFDF74"/>
                </a:solidFill>
              </a:rPr>
              <a:t>shared</a:t>
            </a:r>
            <a:r>
              <a:t> credit </a:t>
            </a:r>
            <a:r>
              <a:rPr>
                <a:solidFill>
                  <a:srgbClr val="FFE376"/>
                </a:solidFill>
              </a:rPr>
              <a:t>multiplies</a:t>
            </a:r>
            <a:r>
              <a:t> performance.</a:t>
            </a:r>
          </a:p>
        </p:txBody>
      </p:sp>
      <p:sp>
        <p:nvSpPr>
          <p:cNvPr id="215" name="Text 2"/>
          <p:cNvSpPr txBox="1"/>
          <p:nvPr/>
        </p:nvSpPr>
        <p:spPr>
          <a:xfrm>
            <a:off x="731520" y="2667491"/>
            <a:ext cx="7680960" cy="940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45000"/>
              </a:lnSpc>
              <a:defRPr sz="1200">
                <a:solidFill>
                  <a:srgbClr val="E8DCC8"/>
                </a:solidFill>
              </a:defRPr>
            </a:pPr>
            <a:r>
              <a:t>A landmark study from Wharton found that leaders who publicly</a:t>
            </a:r>
          </a:p>
          <a:p>
            <a:pPr>
              <a:lnSpc>
                <a:spcPct val="145000"/>
              </a:lnSpc>
              <a:defRPr sz="1200">
                <a:solidFill>
                  <a:srgbClr val="E8DCC8"/>
                </a:solidFill>
              </a:defRPr>
            </a:pPr>
            <a:r>
              <a:t>attribute success to their teams — not themselves —</a:t>
            </a:r>
          </a:p>
          <a:p>
            <a:pPr>
              <a:lnSpc>
                <a:spcPct val="145000"/>
              </a:lnSpc>
              <a:defRPr sz="1200">
                <a:solidFill>
                  <a:srgbClr val="E8DCC8"/>
                </a:solidFill>
              </a:defRPr>
            </a:pPr>
            <a:r>
              <a:t>see a 31% increase in discretionary effort.</a:t>
            </a:r>
          </a:p>
        </p:txBody>
      </p:sp>
      <p:sp>
        <p:nvSpPr>
          <p:cNvPr id="216" name="Text 3"/>
          <p:cNvSpPr txBox="1"/>
          <p:nvPr/>
        </p:nvSpPr>
        <p:spPr>
          <a:xfrm>
            <a:off x="731520" y="4594904"/>
            <a:ext cx="7680960" cy="1370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 i="1">
                <a:solidFill>
                  <a:srgbClr val="A89A88"/>
                </a:solidFill>
              </a:defRPr>
            </a:lvl1pPr>
          </a:lstStyle>
          <a:p>
            <a:r>
              <a:t>Source: Grant, A. "Give and Take" (2013); Wharton People Analytics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Text 0"/>
          <p:cNvSpPr txBox="1"/>
          <p:nvPr/>
        </p:nvSpPr>
        <p:spPr>
          <a:xfrm>
            <a:off x="731520" y="546100"/>
            <a:ext cx="7680960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000" b="1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BOARDROOM TRANSLATION</a:t>
            </a:r>
          </a:p>
        </p:txBody>
      </p:sp>
      <p:sp>
        <p:nvSpPr>
          <p:cNvPr id="221" name="Text 1"/>
          <p:cNvSpPr txBox="1"/>
          <p:nvPr/>
        </p:nvSpPr>
        <p:spPr>
          <a:xfrm>
            <a:off x="731519" y="2146180"/>
            <a:ext cx="7315201" cy="1559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40000"/>
              </a:lnSpc>
              <a:defRPr sz="1600">
                <a:solidFill>
                  <a:srgbClr val="E8DCC8"/>
                </a:solidFill>
              </a:defRPr>
            </a:pPr>
            <a:r>
              <a:t>How many leaders do you know who treat success like</a:t>
            </a:r>
          </a:p>
          <a:p>
            <a:pPr>
              <a:lnSpc>
                <a:spcPct val="140000"/>
              </a:lnSpc>
              <a:defRPr sz="1600">
                <a:solidFill>
                  <a:srgbClr val="E8DCC8"/>
                </a:solidFill>
              </a:defRPr>
            </a:pPr>
            <a:r>
              <a:t>a solo performance? Who say 'my team' but mean</a:t>
            </a:r>
          </a:p>
          <a:p>
            <a:pPr>
              <a:lnSpc>
                <a:spcPct val="140000"/>
              </a:lnSpc>
              <a:defRPr sz="1600">
                <a:solidFill>
                  <a:srgbClr val="E8DCC8"/>
                </a:solidFill>
              </a:defRPr>
            </a:pPr>
            <a:r>
              <a:t>'my stepping stone'? Who harvest the rewards but never</a:t>
            </a:r>
          </a:p>
          <a:p>
            <a:pPr>
              <a:lnSpc>
                <a:spcPct val="140000"/>
              </a:lnSpc>
              <a:defRPr sz="1600">
                <a:solidFill>
                  <a:srgbClr val="E8DCC8"/>
                </a:solidFill>
              </a:defRPr>
            </a:pPr>
            <a:r>
              <a:t>clean the fields?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ext 0"/>
          <p:cNvSpPr txBox="1"/>
          <p:nvPr/>
        </p:nvSpPr>
        <p:spPr>
          <a:xfrm>
            <a:off x="731519" y="469900"/>
            <a:ext cx="5486401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 spc="3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THE UNCOMFORTABLE TRUTH</a:t>
            </a:r>
          </a:p>
        </p:txBody>
      </p:sp>
      <p:sp>
        <p:nvSpPr>
          <p:cNvPr id="226" name="Text 1"/>
          <p:cNvSpPr txBox="1"/>
          <p:nvPr/>
        </p:nvSpPr>
        <p:spPr>
          <a:xfrm>
            <a:off x="731520" y="727297"/>
            <a:ext cx="7680960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4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Your bonus structure is a character test.</a:t>
            </a:r>
          </a:p>
        </p:txBody>
      </p:sp>
      <p:sp>
        <p:nvSpPr>
          <p:cNvPr id="227" name="Text 2"/>
          <p:cNvSpPr txBox="1"/>
          <p:nvPr/>
        </p:nvSpPr>
        <p:spPr>
          <a:xfrm>
            <a:off x="731520" y="2794571"/>
            <a:ext cx="7680960" cy="811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45000"/>
              </a:lnSpc>
              <a:defRPr sz="1500">
                <a:solidFill>
                  <a:srgbClr val="E8DCC8"/>
                </a:solidFill>
              </a:defRPr>
            </a:pPr>
            <a:r>
              <a:t>When the numbers come in and they're good —</a:t>
            </a:r>
          </a:p>
          <a:p>
            <a:pPr>
              <a:lnSpc>
                <a:spcPct val="145000"/>
              </a:lnSpc>
              <a:defRPr sz="1500">
                <a:solidFill>
                  <a:srgbClr val="E8DCC8"/>
                </a:solidFill>
              </a:defRPr>
            </a:pPr>
            <a:r>
              <a:t>what's your first instinct?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Text 0"/>
          <p:cNvSpPr txBox="1"/>
          <p:nvPr/>
        </p:nvSpPr>
        <p:spPr>
          <a:xfrm>
            <a:off x="731520" y="481329"/>
            <a:ext cx="7680960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2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THE HARVEST TEST</a:t>
            </a:r>
          </a:p>
        </p:txBody>
      </p:sp>
      <p:sp>
        <p:nvSpPr>
          <p:cNvPr id="239" name="Shape 1"/>
          <p:cNvSpPr/>
          <p:nvPr/>
        </p:nvSpPr>
        <p:spPr>
          <a:xfrm>
            <a:off x="733037" y="1469727"/>
            <a:ext cx="411481" cy="411481"/>
          </a:xfrm>
          <a:prstGeom prst="ellipse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40" name="Text 2"/>
          <p:cNvSpPr txBox="1"/>
          <p:nvPr/>
        </p:nvSpPr>
        <p:spPr>
          <a:xfrm>
            <a:off x="733037" y="1554817"/>
            <a:ext cx="411481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6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1</a:t>
            </a:r>
          </a:p>
        </p:txBody>
      </p:sp>
      <p:sp>
        <p:nvSpPr>
          <p:cNvPr id="241" name="Text 3"/>
          <p:cNvSpPr txBox="1"/>
          <p:nvPr/>
        </p:nvSpPr>
        <p:spPr>
          <a:xfrm>
            <a:off x="1328156" y="1524469"/>
            <a:ext cx="6858001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7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Who did I celebrate publicly?</a:t>
            </a:r>
          </a:p>
        </p:txBody>
      </p:sp>
      <p:sp>
        <p:nvSpPr>
          <p:cNvPr id="242" name="Text 4"/>
          <p:cNvSpPr txBox="1"/>
          <p:nvPr/>
        </p:nvSpPr>
        <p:spPr>
          <a:xfrm>
            <a:off x="1552962" y="1862840"/>
            <a:ext cx="6858001" cy="18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30000"/>
              </a:lnSpc>
              <a:defRPr sz="1400">
                <a:solidFill>
                  <a:srgbClr val="A89A88"/>
                </a:solidFill>
              </a:defRPr>
            </a:lvl1pPr>
          </a:lstStyle>
          <a:p>
            <a:r>
              <a:t>Just yourself, or the team that made it possible?</a:t>
            </a:r>
          </a:p>
        </p:txBody>
      </p:sp>
      <p:sp>
        <p:nvSpPr>
          <p:cNvPr id="243" name="Shape 5"/>
          <p:cNvSpPr/>
          <p:nvPr/>
        </p:nvSpPr>
        <p:spPr>
          <a:xfrm>
            <a:off x="733037" y="2658448"/>
            <a:ext cx="411481" cy="411481"/>
          </a:xfrm>
          <a:prstGeom prst="ellipse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44" name="Text 6"/>
          <p:cNvSpPr txBox="1"/>
          <p:nvPr/>
        </p:nvSpPr>
        <p:spPr>
          <a:xfrm>
            <a:off x="733037" y="2743537"/>
            <a:ext cx="411481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6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2</a:t>
            </a:r>
          </a:p>
        </p:txBody>
      </p:sp>
      <p:sp>
        <p:nvSpPr>
          <p:cNvPr id="245" name="Text 7"/>
          <p:cNvSpPr txBox="1"/>
          <p:nvPr/>
        </p:nvSpPr>
        <p:spPr>
          <a:xfrm>
            <a:off x="1328156" y="2713190"/>
            <a:ext cx="6858001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7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Who benefited tangibly?</a:t>
            </a:r>
          </a:p>
        </p:txBody>
      </p:sp>
      <p:sp>
        <p:nvSpPr>
          <p:cNvPr id="246" name="Text 8"/>
          <p:cNvSpPr txBox="1"/>
          <p:nvPr/>
        </p:nvSpPr>
        <p:spPr>
          <a:xfrm>
            <a:off x="1552962" y="3024560"/>
            <a:ext cx="6858001" cy="18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30000"/>
              </a:lnSpc>
              <a:defRPr sz="1400">
                <a:solidFill>
                  <a:srgbClr val="A89A88"/>
                </a:solidFill>
              </a:defRPr>
            </a:lvl1pPr>
          </a:lstStyle>
          <a:p>
            <a:r>
              <a:t>Did success translate to real rewards — not just resume lines?</a:t>
            </a:r>
          </a:p>
        </p:txBody>
      </p:sp>
      <p:sp>
        <p:nvSpPr>
          <p:cNvPr id="247" name="Shape 9"/>
          <p:cNvSpPr/>
          <p:nvPr/>
        </p:nvSpPr>
        <p:spPr>
          <a:xfrm>
            <a:off x="733037" y="3847167"/>
            <a:ext cx="411481" cy="411481"/>
          </a:xfrm>
          <a:prstGeom prst="ellipse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48" name="Text 10"/>
          <p:cNvSpPr txBox="1"/>
          <p:nvPr/>
        </p:nvSpPr>
        <p:spPr>
          <a:xfrm>
            <a:off x="733037" y="3932258"/>
            <a:ext cx="411481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6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3</a:t>
            </a:r>
          </a:p>
        </p:txBody>
      </p:sp>
      <p:sp>
        <p:nvSpPr>
          <p:cNvPr id="249" name="Text 11"/>
          <p:cNvSpPr txBox="1"/>
          <p:nvPr/>
        </p:nvSpPr>
        <p:spPr>
          <a:xfrm>
            <a:off x="1328156" y="3901910"/>
            <a:ext cx="6858001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7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What did I sacrifice?</a:t>
            </a:r>
          </a:p>
        </p:txBody>
      </p:sp>
      <p:sp>
        <p:nvSpPr>
          <p:cNvPr id="250" name="Text 12"/>
          <p:cNvSpPr txBox="1"/>
          <p:nvPr/>
        </p:nvSpPr>
        <p:spPr>
          <a:xfrm>
            <a:off x="1552962" y="4196977"/>
            <a:ext cx="6858001" cy="18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30000"/>
              </a:lnSpc>
              <a:defRPr sz="1400">
                <a:solidFill>
                  <a:srgbClr val="A89A88"/>
                </a:solidFill>
              </a:defRPr>
            </a:lvl1pPr>
          </a:lstStyle>
          <a:p>
            <a:r>
              <a:t>Did you give up credit, bonus, or recognition for someone else?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Text 0"/>
          <p:cNvSpPr txBox="1"/>
          <p:nvPr/>
        </p:nvSpPr>
        <p:spPr>
          <a:xfrm>
            <a:off x="731519" y="424180"/>
            <a:ext cx="4572001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 spc="3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WHAT THE RESEARCH SAYS</a:t>
            </a:r>
          </a:p>
        </p:txBody>
      </p:sp>
      <p:sp>
        <p:nvSpPr>
          <p:cNvPr id="255" name="Text 1"/>
          <p:cNvSpPr txBox="1"/>
          <p:nvPr/>
        </p:nvSpPr>
        <p:spPr>
          <a:xfrm>
            <a:off x="731520" y="880110"/>
            <a:ext cx="7680960" cy="80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10000"/>
              </a:lnSpc>
              <a:defRPr sz="26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rPr>
                <a:solidFill>
                  <a:srgbClr val="FFBA55"/>
                </a:solidFill>
              </a:rPr>
              <a:t>Ed Catmull</a:t>
            </a:r>
            <a:r>
              <a:t> built Pixar's culture</a:t>
            </a:r>
          </a:p>
          <a:p>
            <a:pPr>
              <a:lnSpc>
                <a:spcPct val="110000"/>
              </a:lnSpc>
              <a:defRPr sz="26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on one rule: the team owns the story.</a:t>
            </a:r>
          </a:p>
        </p:txBody>
      </p:sp>
      <p:sp>
        <p:nvSpPr>
          <p:cNvPr id="256" name="Text 2"/>
          <p:cNvSpPr txBox="1"/>
          <p:nvPr/>
        </p:nvSpPr>
        <p:spPr>
          <a:xfrm>
            <a:off x="731520" y="2688858"/>
            <a:ext cx="7680960" cy="7232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45000"/>
              </a:lnSpc>
              <a:defRPr sz="1300">
                <a:solidFill>
                  <a:srgbClr val="E8DCC8"/>
                </a:solidFill>
              </a:defRPr>
            </a:pPr>
            <a:r>
              <a:t>Every Pixar film goes through a 'Braintrust' — a room where anyone</a:t>
            </a:r>
          </a:p>
          <a:p>
            <a:pPr>
              <a:lnSpc>
                <a:spcPct val="145000"/>
              </a:lnSpc>
              <a:defRPr sz="1300">
                <a:solidFill>
                  <a:srgbClr val="E8DCC8"/>
                </a:solidFill>
              </a:defRPr>
            </a:pPr>
            <a:r>
              <a:t>can challenge the director. No hierarchy. No ego protection.</a:t>
            </a:r>
          </a:p>
        </p:txBody>
      </p:sp>
      <p:sp>
        <p:nvSpPr>
          <p:cNvPr id="257" name="Text 3"/>
          <p:cNvSpPr txBox="1"/>
          <p:nvPr/>
        </p:nvSpPr>
        <p:spPr>
          <a:xfrm>
            <a:off x="731520" y="4594904"/>
            <a:ext cx="7680960" cy="1370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 i="1">
                <a:solidFill>
                  <a:srgbClr val="A89A88"/>
                </a:solidFill>
              </a:defRPr>
            </a:lvl1pPr>
          </a:lstStyle>
          <a:p>
            <a:r>
              <a:t>Source: Catmull, E. "Creativity, Inc." (2014)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Text 0"/>
          <p:cNvSpPr txBox="1"/>
          <p:nvPr/>
        </p:nvSpPr>
        <p:spPr>
          <a:xfrm>
            <a:off x="731519" y="482599"/>
            <a:ext cx="27432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800" b="1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THIS WEEK</a:t>
            </a:r>
          </a:p>
        </p:txBody>
      </p:sp>
      <p:sp>
        <p:nvSpPr>
          <p:cNvPr id="262" name="Shape 1"/>
          <p:cNvSpPr/>
          <p:nvPr/>
        </p:nvSpPr>
        <p:spPr>
          <a:xfrm>
            <a:off x="-548973" y="1188719"/>
            <a:ext cx="9756002" cy="3973569"/>
          </a:xfrm>
          <a:prstGeom prst="rect">
            <a:avLst/>
          </a:prstGeom>
          <a:solidFill>
            <a:srgbClr val="2E2519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63" name="Text 2"/>
          <p:cNvSpPr txBox="1"/>
          <p:nvPr/>
        </p:nvSpPr>
        <p:spPr>
          <a:xfrm>
            <a:off x="737589" y="1633418"/>
            <a:ext cx="6949441" cy="26466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45000"/>
              </a:lnSpc>
              <a:defRPr>
                <a:solidFill>
                  <a:srgbClr val="E8DCC8"/>
                </a:solidFill>
              </a:defRPr>
            </a:pPr>
            <a:r>
              <a:t>Find one success you can attribute to your team</a:t>
            </a:r>
          </a:p>
          <a:p>
            <a:pPr>
              <a:lnSpc>
                <a:spcPct val="145000"/>
              </a:lnSpc>
              <a:defRPr>
                <a:solidFill>
                  <a:srgbClr val="E8DCC8"/>
                </a:solidFill>
              </a:defRPr>
            </a:pPr>
            <a:r>
              <a:t>— publicly.</a:t>
            </a:r>
          </a:p>
          <a:p>
            <a:pPr>
              <a:lnSpc>
                <a:spcPct val="145000"/>
              </a:lnSpc>
            </a:pPr>
            <a:endParaRPr/>
          </a:p>
          <a:p>
            <a:pPr>
              <a:lnSpc>
                <a:spcPct val="145000"/>
              </a:lnSpc>
              <a:defRPr>
                <a:solidFill>
                  <a:srgbClr val="E8DCC8"/>
                </a:solidFill>
              </a:defRPr>
            </a:pPr>
            <a:r>
              <a:t>In the meeting with your boss. In a company email.</a:t>
            </a:r>
          </a:p>
          <a:p>
            <a:pPr>
              <a:lnSpc>
                <a:spcPct val="145000"/>
              </a:lnSpc>
              <a:defRPr>
                <a:solidFill>
                  <a:srgbClr val="E8DCC8"/>
                </a:solidFill>
              </a:defRPr>
            </a:pPr>
            <a:r>
              <a:t>On LinkedIn. Name names. Share credit.</a:t>
            </a:r>
          </a:p>
          <a:p>
            <a:pPr>
              <a:lnSpc>
                <a:spcPct val="145000"/>
              </a:lnSpc>
            </a:pPr>
            <a:endParaRPr/>
          </a:p>
          <a:p>
            <a:pPr>
              <a:lnSpc>
                <a:spcPct val="145000"/>
              </a:lnSpc>
              <a:defRPr>
                <a:solidFill>
                  <a:srgbClr val="E8DCC8"/>
                </a:solidFill>
              </a:defRPr>
            </a:pPr>
            <a:r>
              <a:t>Watch what happens to loyalty.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>
              <a:alpha val="55000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68" name="Text 1"/>
          <p:cNvSpPr txBox="1"/>
          <p:nvPr/>
        </p:nvSpPr>
        <p:spPr>
          <a:xfrm>
            <a:off x="731520" y="1310639"/>
            <a:ext cx="7680960" cy="1950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10000"/>
              </a:lnSpc>
              <a:defRPr sz="42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THE BAOBAB</a:t>
            </a:r>
          </a:p>
          <a:p>
            <a:pPr>
              <a:lnSpc>
                <a:spcPct val="110000"/>
              </a:lnSpc>
              <a:defRPr sz="42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TREE GROWS</a:t>
            </a:r>
          </a:p>
          <a:p>
            <a:pPr>
              <a:lnSpc>
                <a:spcPct val="110000"/>
              </a:lnSpc>
              <a:defRPr sz="42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SLOW</a:t>
            </a:r>
          </a:p>
        </p:txBody>
      </p:sp>
      <p:sp>
        <p:nvSpPr>
          <p:cNvPr id="269" name="Text 2"/>
          <p:cNvSpPr txBox="1"/>
          <p:nvPr/>
        </p:nvSpPr>
        <p:spPr>
          <a:xfrm>
            <a:off x="731519" y="3461583"/>
            <a:ext cx="6400801" cy="209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600" i="1">
                <a:solidFill>
                  <a:srgbClr val="E8DCC8"/>
                </a:solidFill>
              </a:defRPr>
            </a:lvl1pPr>
          </a:lstStyle>
          <a:p>
            <a:r>
              <a:t>Great leaders build strong teams, not collections of superstars.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Text 0"/>
          <p:cNvSpPr txBox="1"/>
          <p:nvPr/>
        </p:nvSpPr>
        <p:spPr>
          <a:xfrm>
            <a:off x="731519" y="316230"/>
            <a:ext cx="914401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3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03</a:t>
            </a:r>
          </a:p>
        </p:txBody>
      </p:sp>
      <p:sp>
        <p:nvSpPr>
          <p:cNvPr id="274" name="Shape 1"/>
          <p:cNvSpPr/>
          <p:nvPr/>
        </p:nvSpPr>
        <p:spPr>
          <a:xfrm>
            <a:off x="731519" y="594359"/>
            <a:ext cx="457201" cy="36577"/>
          </a:xfrm>
          <a:prstGeom prst="rect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75" name="Text 2"/>
          <p:cNvSpPr txBox="1"/>
          <p:nvPr/>
        </p:nvSpPr>
        <p:spPr>
          <a:xfrm>
            <a:off x="731519" y="2357139"/>
            <a:ext cx="7315201" cy="863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35000"/>
              </a:lnSpc>
              <a:defRPr sz="1600">
                <a:solidFill>
                  <a:srgbClr val="E8DCC8"/>
                </a:solidFill>
              </a:defRPr>
            </a:pPr>
            <a:r>
              <a:t>"I asked my father why we didn't cut it down and plant</a:t>
            </a:r>
          </a:p>
          <a:p>
            <a:pPr>
              <a:lnSpc>
                <a:spcPct val="135000"/>
              </a:lnSpc>
              <a:defRPr sz="1600">
                <a:solidFill>
                  <a:srgbClr val="E8DCC8"/>
                </a:solidFill>
              </a:defRPr>
            </a:pPr>
            <a:r>
              <a:t>something faster — tobacco, maize, something profitable.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Text 0"/>
          <p:cNvSpPr txBox="1"/>
          <p:nvPr/>
        </p:nvSpPr>
        <p:spPr>
          <a:xfrm>
            <a:off x="731519" y="316230"/>
            <a:ext cx="914401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3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03</a:t>
            </a:r>
          </a:p>
        </p:txBody>
      </p:sp>
      <p:sp>
        <p:nvSpPr>
          <p:cNvPr id="280" name="Shape 1"/>
          <p:cNvSpPr/>
          <p:nvPr/>
        </p:nvSpPr>
        <p:spPr>
          <a:xfrm>
            <a:off x="731519" y="594359"/>
            <a:ext cx="457201" cy="36577"/>
          </a:xfrm>
          <a:prstGeom prst="rect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81" name="Text 2"/>
          <p:cNvSpPr txBox="1"/>
          <p:nvPr/>
        </p:nvSpPr>
        <p:spPr>
          <a:xfrm>
            <a:off x="731519" y="2342383"/>
            <a:ext cx="7315201" cy="8930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35000"/>
              </a:lnSpc>
              <a:defRPr sz="1200">
                <a:solidFill>
                  <a:srgbClr val="E8DCC8"/>
                </a:solidFill>
              </a:defRPr>
            </a:pPr>
            <a:r>
              <a:t>Then he said something I've never forgotten:</a:t>
            </a:r>
          </a:p>
          <a:p>
            <a:pPr>
              <a:lnSpc>
                <a:spcPct val="135000"/>
              </a:lnSpc>
              <a:defRPr sz="1200"/>
            </a:pPr>
            <a:endParaRPr/>
          </a:p>
          <a:p>
            <a:pPr>
              <a:lnSpc>
                <a:spcPct val="135000"/>
              </a:lnSpc>
              <a:defRPr sz="1200">
                <a:solidFill>
                  <a:srgbClr val="E8DCC8"/>
                </a:solidFill>
              </a:defRPr>
            </a:pPr>
            <a:r>
              <a:t>'Fast-growing trees fall in the first storm.</a:t>
            </a:r>
          </a:p>
          <a:p>
            <a:pPr>
              <a:lnSpc>
                <a:spcPct val="135000"/>
              </a:lnSpc>
              <a:defRPr sz="1200">
                <a:solidFill>
                  <a:srgbClr val="E8DCC8"/>
                </a:solidFill>
              </a:defRPr>
            </a:pPr>
            <a:r>
              <a:t>A baobab stands for centuries.'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1C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Text 0"/>
          <p:cNvSpPr txBox="1"/>
          <p:nvPr/>
        </p:nvSpPr>
        <p:spPr>
          <a:xfrm>
            <a:off x="731519" y="424180"/>
            <a:ext cx="3657601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 spc="3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THE DATA</a:t>
            </a:r>
          </a:p>
        </p:txBody>
      </p:sp>
      <p:sp>
        <p:nvSpPr>
          <p:cNvPr id="290" name="Text 1"/>
          <p:cNvSpPr txBox="1"/>
          <p:nvPr/>
        </p:nvSpPr>
        <p:spPr>
          <a:xfrm>
            <a:off x="731519" y="1271270"/>
            <a:ext cx="2560322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5200" b="1">
                <a:solidFill>
                  <a:srgbClr val="D4943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5x</a:t>
            </a:r>
          </a:p>
        </p:txBody>
      </p:sp>
      <p:sp>
        <p:nvSpPr>
          <p:cNvPr id="291" name="Text 2"/>
          <p:cNvSpPr txBox="1"/>
          <p:nvPr/>
        </p:nvSpPr>
        <p:spPr>
          <a:xfrm>
            <a:off x="914400" y="2286000"/>
            <a:ext cx="2194561" cy="1045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higher performance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in cognitively diverse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teams vs groups of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top individuals</a:t>
            </a:r>
          </a:p>
        </p:txBody>
      </p:sp>
      <p:sp>
        <p:nvSpPr>
          <p:cNvPr id="292" name="Text 3"/>
          <p:cNvSpPr txBox="1"/>
          <p:nvPr/>
        </p:nvSpPr>
        <p:spPr>
          <a:xfrm>
            <a:off x="3291840" y="1271270"/>
            <a:ext cx="2560321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5200" b="1">
                <a:solidFill>
                  <a:srgbClr val="D4943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60%</a:t>
            </a:r>
          </a:p>
        </p:txBody>
      </p:sp>
      <p:sp>
        <p:nvSpPr>
          <p:cNvPr id="293" name="Text 4"/>
          <p:cNvSpPr txBox="1"/>
          <p:nvPr/>
        </p:nvSpPr>
        <p:spPr>
          <a:xfrm>
            <a:off x="3474720" y="2286000"/>
            <a:ext cx="2194561" cy="1045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of 'star hires' underperform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when they move to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a new organisation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without their team</a:t>
            </a:r>
          </a:p>
        </p:txBody>
      </p:sp>
      <p:sp>
        <p:nvSpPr>
          <p:cNvPr id="294" name="Text 5"/>
          <p:cNvSpPr txBox="1"/>
          <p:nvPr/>
        </p:nvSpPr>
        <p:spPr>
          <a:xfrm>
            <a:off x="5852159" y="1271270"/>
            <a:ext cx="2560321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5200" b="1">
                <a:solidFill>
                  <a:srgbClr val="D4943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3.7x</a:t>
            </a:r>
          </a:p>
        </p:txBody>
      </p:sp>
      <p:sp>
        <p:nvSpPr>
          <p:cNvPr id="295" name="Text 6"/>
          <p:cNvSpPr txBox="1"/>
          <p:nvPr/>
        </p:nvSpPr>
        <p:spPr>
          <a:xfrm>
            <a:off x="6035040" y="2286000"/>
            <a:ext cx="2194561" cy="1045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more resilient: teams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built on trust vs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teams built on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individual talent</a:t>
            </a:r>
          </a:p>
        </p:txBody>
      </p:sp>
      <p:sp>
        <p:nvSpPr>
          <p:cNvPr id="296" name="Text 7"/>
          <p:cNvSpPr txBox="1"/>
          <p:nvPr/>
        </p:nvSpPr>
        <p:spPr>
          <a:xfrm>
            <a:off x="731520" y="4594904"/>
            <a:ext cx="7680960" cy="1370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 i="1">
                <a:solidFill>
                  <a:srgbClr val="A89A88"/>
                </a:solidFill>
              </a:defRPr>
            </a:lvl1pPr>
          </a:lstStyle>
          <a:p>
            <a:r>
              <a:t>Sources: Harvard Business School, London Business School, Deloitte Team Dynamics Report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Text 0"/>
          <p:cNvSpPr txBox="1"/>
          <p:nvPr/>
        </p:nvSpPr>
        <p:spPr>
          <a:xfrm>
            <a:off x="731520" y="546100"/>
            <a:ext cx="7680960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000" b="1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BOARDROOM TRANSLATION</a:t>
            </a:r>
          </a:p>
        </p:txBody>
      </p:sp>
      <p:sp>
        <p:nvSpPr>
          <p:cNvPr id="308" name="Text 1"/>
          <p:cNvSpPr txBox="1"/>
          <p:nvPr/>
        </p:nvSpPr>
        <p:spPr>
          <a:xfrm>
            <a:off x="731519" y="2087909"/>
            <a:ext cx="7315201" cy="1676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40000"/>
              </a:lnSpc>
              <a:defRPr sz="1200">
                <a:solidFill>
                  <a:srgbClr val="E8DCC8"/>
                </a:solidFill>
              </a:defRPr>
            </a:pPr>
            <a:r>
              <a:t>You know what beats a team of superstars?</a:t>
            </a:r>
          </a:p>
          <a:p>
            <a:pPr>
              <a:lnSpc>
                <a:spcPct val="140000"/>
              </a:lnSpc>
              <a:defRPr sz="1200">
                <a:solidFill>
                  <a:srgbClr val="E8DCC8"/>
                </a:solidFill>
              </a:defRPr>
            </a:pPr>
            <a:r>
              <a:t>A unit so tightly integrated, so deeply rooted in shared</a:t>
            </a:r>
          </a:p>
          <a:p>
            <a:pPr>
              <a:lnSpc>
                <a:spcPct val="140000"/>
              </a:lnSpc>
              <a:defRPr sz="1200">
                <a:solidFill>
                  <a:srgbClr val="E8DCC8"/>
                </a:solidFill>
              </a:defRPr>
            </a:pPr>
            <a:r>
              <a:t>purpose, that losing one person doesn't collapse</a:t>
            </a:r>
          </a:p>
          <a:p>
            <a:pPr>
              <a:lnSpc>
                <a:spcPct val="140000"/>
              </a:lnSpc>
              <a:defRPr sz="1200">
                <a:solidFill>
                  <a:srgbClr val="E8DCC8"/>
                </a:solidFill>
              </a:defRPr>
            </a:pPr>
            <a:r>
              <a:t>the whole structure.</a:t>
            </a:r>
          </a:p>
          <a:p>
            <a:pPr>
              <a:lnSpc>
                <a:spcPct val="140000"/>
              </a:lnSpc>
              <a:defRPr sz="1200"/>
            </a:pPr>
            <a:endParaRPr/>
          </a:p>
          <a:p>
            <a:pPr>
              <a:lnSpc>
                <a:spcPct val="140000"/>
              </a:lnSpc>
              <a:defRPr sz="1200">
                <a:solidFill>
                  <a:srgbClr val="E8DCC8"/>
                </a:solidFill>
              </a:defRPr>
            </a:pPr>
            <a:r>
              <a:t>Your superstar culture is </a:t>
            </a:r>
            <a:r>
              <a:rPr>
                <a:solidFill>
                  <a:srgbClr val="E8D628"/>
                </a:solidFill>
              </a:rPr>
              <a:t>killing</a:t>
            </a:r>
            <a:r>
              <a:t> you.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Shape 0"/>
          <p:cNvSpPr/>
          <p:nvPr/>
        </p:nvSpPr>
        <p:spPr>
          <a:xfrm>
            <a:off x="4942173" y="0"/>
            <a:ext cx="4114801" cy="5143501"/>
          </a:xfrm>
          <a:prstGeom prst="rect">
            <a:avLst/>
          </a:prstGeom>
          <a:solidFill>
            <a:srgbClr val="000000">
              <a:alpha val="60000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13" name="Text 1"/>
          <p:cNvSpPr txBox="1"/>
          <p:nvPr/>
        </p:nvSpPr>
        <p:spPr>
          <a:xfrm>
            <a:off x="731519" y="454659"/>
            <a:ext cx="4114801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000" b="1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BAOBAB TEAM BUILDING</a:t>
            </a:r>
          </a:p>
        </p:txBody>
      </p:sp>
      <p:sp>
        <p:nvSpPr>
          <p:cNvPr id="314" name="Text 2"/>
          <p:cNvSpPr txBox="1"/>
          <p:nvPr/>
        </p:nvSpPr>
        <p:spPr>
          <a:xfrm>
            <a:off x="731519" y="1153160"/>
            <a:ext cx="4114801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7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Hire for root system, not height</a:t>
            </a:r>
          </a:p>
        </p:txBody>
      </p:sp>
      <p:sp>
        <p:nvSpPr>
          <p:cNvPr id="315" name="Text 3"/>
          <p:cNvSpPr txBox="1"/>
          <p:nvPr/>
        </p:nvSpPr>
        <p:spPr>
          <a:xfrm>
            <a:off x="731519" y="1637136"/>
            <a:ext cx="4114801" cy="474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30000"/>
              </a:lnSpc>
              <a:defRPr sz="1400">
                <a:solidFill>
                  <a:srgbClr val="A89A88"/>
                </a:solidFill>
              </a:defRPr>
            </a:pPr>
            <a:r>
              <a:t>Look for people who connect,</a:t>
            </a:r>
          </a:p>
          <a:p>
            <a:pPr>
              <a:lnSpc>
                <a:spcPct val="130000"/>
              </a:lnSpc>
              <a:defRPr sz="1400">
                <a:solidFill>
                  <a:srgbClr val="A89A88"/>
                </a:solidFill>
              </a:defRPr>
            </a:pPr>
            <a:r>
              <a:t>who grow deep — not just fast.</a:t>
            </a:r>
          </a:p>
        </p:txBody>
      </p:sp>
      <p:sp>
        <p:nvSpPr>
          <p:cNvPr id="316" name="Text 4"/>
          <p:cNvSpPr txBox="1"/>
          <p:nvPr/>
        </p:nvSpPr>
        <p:spPr>
          <a:xfrm>
            <a:off x="731519" y="2387599"/>
            <a:ext cx="4114801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7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Value interdependence</a:t>
            </a:r>
          </a:p>
        </p:txBody>
      </p:sp>
      <p:sp>
        <p:nvSpPr>
          <p:cNvPr id="317" name="Text 5"/>
          <p:cNvSpPr txBox="1"/>
          <p:nvPr/>
        </p:nvSpPr>
        <p:spPr>
          <a:xfrm>
            <a:off x="731519" y="2871576"/>
            <a:ext cx="4114801" cy="474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30000"/>
              </a:lnSpc>
              <a:defRPr sz="1400">
                <a:solidFill>
                  <a:srgbClr val="A89A88"/>
                </a:solidFill>
              </a:defRPr>
            </a:pPr>
            <a:r>
              <a:t>The team that needs each other</a:t>
            </a:r>
          </a:p>
          <a:p>
            <a:pPr>
              <a:lnSpc>
                <a:spcPct val="130000"/>
              </a:lnSpc>
              <a:defRPr sz="1400">
                <a:solidFill>
                  <a:srgbClr val="A89A88"/>
                </a:solidFill>
              </a:defRPr>
            </a:pPr>
            <a:r>
              <a:t>is stronger than solo operators.</a:t>
            </a:r>
          </a:p>
        </p:txBody>
      </p:sp>
      <p:sp>
        <p:nvSpPr>
          <p:cNvPr id="318" name="Text 6"/>
          <p:cNvSpPr txBox="1"/>
          <p:nvPr/>
        </p:nvSpPr>
        <p:spPr>
          <a:xfrm>
            <a:off x="731519" y="3622039"/>
            <a:ext cx="4114801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7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Measure in decades, not quarters</a:t>
            </a:r>
          </a:p>
        </p:txBody>
      </p:sp>
      <p:sp>
        <p:nvSpPr>
          <p:cNvPr id="319" name="Text 7"/>
          <p:cNvSpPr txBox="1"/>
          <p:nvPr/>
        </p:nvSpPr>
        <p:spPr>
          <a:xfrm>
            <a:off x="731519" y="4106016"/>
            <a:ext cx="4114801" cy="474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30000"/>
              </a:lnSpc>
              <a:defRPr sz="1400">
                <a:solidFill>
                  <a:srgbClr val="A89A88"/>
                </a:solidFill>
              </a:defRPr>
            </a:pPr>
            <a:r>
              <a:t>Build something that lasts beyond</a:t>
            </a:r>
          </a:p>
          <a:p>
            <a:pPr>
              <a:lnSpc>
                <a:spcPct val="130000"/>
              </a:lnSpc>
              <a:defRPr sz="1400">
                <a:solidFill>
                  <a:srgbClr val="A89A88"/>
                </a:solidFill>
              </a:defRPr>
            </a:pPr>
            <a:r>
              <a:t>the next earnings call.</a:t>
            </a:r>
          </a:p>
        </p:txBody>
      </p:sp>
      <p:pic>
        <p:nvPicPr>
          <p:cNvPr id="320" name="boabab_tree.jpg" descr="boabab_tre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1236" y="-1"/>
            <a:ext cx="9215439" cy="5143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A211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25" name="Text 1"/>
          <p:cNvSpPr txBox="1"/>
          <p:nvPr/>
        </p:nvSpPr>
        <p:spPr>
          <a:xfrm>
            <a:off x="731519" y="544830"/>
            <a:ext cx="4572001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300" spc="4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PAUSE AND REFLECT</a:t>
            </a:r>
          </a:p>
        </p:txBody>
      </p:sp>
      <p:sp>
        <p:nvSpPr>
          <p:cNvPr id="326" name="Text 2"/>
          <p:cNvSpPr txBox="1"/>
          <p:nvPr/>
        </p:nvSpPr>
        <p:spPr>
          <a:xfrm>
            <a:off x="914400" y="996063"/>
            <a:ext cx="7315200" cy="3057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30000"/>
              </a:lnSpc>
              <a:defRPr sz="28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rPr>
                <a:solidFill>
                  <a:srgbClr val="FFF352"/>
                </a:solidFill>
              </a:rPr>
              <a:t>Who</a:t>
            </a:r>
            <a:r>
              <a:t> on your team would you trust</a:t>
            </a:r>
          </a:p>
          <a:p>
            <a:pPr algn="ctr">
              <a:lnSpc>
                <a:spcPct val="130000"/>
              </a:lnSpc>
              <a:defRPr sz="28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in a real crisis?</a:t>
            </a:r>
          </a:p>
          <a:p>
            <a:pPr algn="ctr">
              <a:lnSpc>
                <a:spcPct val="130000"/>
              </a:lnSpc>
              <a:defRPr sz="2800"/>
            </a:pPr>
            <a:endParaRPr/>
          </a:p>
          <a:p>
            <a:pPr algn="ctr">
              <a:lnSpc>
                <a:spcPct val="130000"/>
              </a:lnSpc>
              <a:defRPr sz="28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Not a pitch meeting.</a:t>
            </a:r>
          </a:p>
          <a:p>
            <a:pPr algn="ctr">
              <a:lnSpc>
                <a:spcPct val="130000"/>
              </a:lnSpc>
              <a:defRPr sz="28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Not a performance review.</a:t>
            </a:r>
          </a:p>
          <a:p>
            <a:pPr algn="ctr">
              <a:lnSpc>
                <a:spcPct val="130000"/>
              </a:lnSpc>
              <a:defRPr sz="28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A </a:t>
            </a:r>
            <a:r>
              <a:rPr>
                <a:solidFill>
                  <a:srgbClr val="F6FF19"/>
                </a:solidFill>
              </a:rPr>
              <a:t>real </a:t>
            </a:r>
            <a:r>
              <a:t>crisis.</a:t>
            </a:r>
          </a:p>
        </p:txBody>
      </p:sp>
      <p:sp>
        <p:nvSpPr>
          <p:cNvPr id="327" name="Text 3"/>
          <p:cNvSpPr txBox="1"/>
          <p:nvPr/>
        </p:nvSpPr>
        <p:spPr>
          <a:xfrm>
            <a:off x="1371600" y="4314271"/>
            <a:ext cx="6400800" cy="474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30000"/>
              </a:lnSpc>
              <a:defRPr sz="1400">
                <a:solidFill>
                  <a:srgbClr val="A89A88"/>
                </a:solidFill>
              </a:defRPr>
            </a:pPr>
            <a:r>
              <a:t>If the answer is 'not many,' you don't have a team.</a:t>
            </a:r>
          </a:p>
          <a:p>
            <a:pPr algn="ctr">
              <a:lnSpc>
                <a:spcPct val="130000"/>
              </a:lnSpc>
              <a:defRPr sz="1400">
                <a:solidFill>
                  <a:srgbClr val="A89A88"/>
                </a:solidFill>
              </a:defRPr>
            </a:pPr>
            <a:r>
              <a:t>You have a collection of resumes waiting to leave.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Text 0"/>
          <p:cNvSpPr txBox="1"/>
          <p:nvPr/>
        </p:nvSpPr>
        <p:spPr>
          <a:xfrm>
            <a:off x="731519" y="469900"/>
            <a:ext cx="5486401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 spc="3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THE UNCOMFORTABLE TRUTH</a:t>
            </a:r>
          </a:p>
        </p:txBody>
      </p:sp>
      <p:sp>
        <p:nvSpPr>
          <p:cNvPr id="339" name="Text 1"/>
          <p:cNvSpPr txBox="1"/>
          <p:nvPr/>
        </p:nvSpPr>
        <p:spPr>
          <a:xfrm>
            <a:off x="731520" y="744158"/>
            <a:ext cx="7680960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4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Your hiring process rewards peacocks.</a:t>
            </a:r>
          </a:p>
        </p:txBody>
      </p:sp>
      <p:sp>
        <p:nvSpPr>
          <p:cNvPr id="340" name="Text 2"/>
          <p:cNvSpPr txBox="1"/>
          <p:nvPr/>
        </p:nvSpPr>
        <p:spPr>
          <a:xfrm>
            <a:off x="731520" y="2921763"/>
            <a:ext cx="7680960" cy="5572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45000"/>
              </a:lnSpc>
              <a:defRPr sz="1600">
                <a:solidFill>
                  <a:srgbClr val="E8DCC8"/>
                </a:solidFill>
              </a:defRPr>
            </a:lvl1pPr>
          </a:lstStyle>
          <a:p>
            <a:r>
              <a:t>Think about your last interview loop.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Text 0"/>
          <p:cNvSpPr txBox="1"/>
          <p:nvPr/>
        </p:nvSpPr>
        <p:spPr>
          <a:xfrm>
            <a:off x="731519" y="482599"/>
            <a:ext cx="27432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800" b="1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THIS WEEK</a:t>
            </a:r>
          </a:p>
        </p:txBody>
      </p:sp>
      <p:sp>
        <p:nvSpPr>
          <p:cNvPr id="345" name="Shape 1"/>
          <p:cNvSpPr/>
          <p:nvPr/>
        </p:nvSpPr>
        <p:spPr>
          <a:xfrm>
            <a:off x="-731521" y="1188719"/>
            <a:ext cx="11007530" cy="4430280"/>
          </a:xfrm>
          <a:prstGeom prst="rect">
            <a:avLst/>
          </a:prstGeom>
          <a:solidFill>
            <a:srgbClr val="2E2519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46" name="Text 2"/>
          <p:cNvSpPr txBox="1"/>
          <p:nvPr/>
        </p:nvSpPr>
        <p:spPr>
          <a:xfrm>
            <a:off x="720729" y="1449858"/>
            <a:ext cx="6949441" cy="3047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45000"/>
              </a:lnSpc>
              <a:defRPr>
                <a:solidFill>
                  <a:srgbClr val="E8DCC8"/>
                </a:solidFill>
              </a:defRPr>
            </a:pPr>
            <a:r>
              <a:t>Next hire: interview for team fit as rigorously</a:t>
            </a:r>
          </a:p>
          <a:p>
            <a:pPr>
              <a:lnSpc>
                <a:spcPct val="145000"/>
              </a:lnSpc>
              <a:defRPr>
                <a:solidFill>
                  <a:srgbClr val="E8DCC8"/>
                </a:solidFill>
              </a:defRPr>
            </a:pPr>
            <a:r>
              <a:t>as you interview for skill.</a:t>
            </a:r>
          </a:p>
          <a:p>
            <a:pPr>
              <a:lnSpc>
                <a:spcPct val="145000"/>
              </a:lnSpc>
            </a:pPr>
            <a:endParaRPr/>
          </a:p>
          <a:p>
            <a:pPr>
              <a:lnSpc>
                <a:spcPct val="145000"/>
              </a:lnSpc>
              <a:defRPr>
                <a:solidFill>
                  <a:srgbClr val="E8DCC8"/>
                </a:solidFill>
              </a:defRPr>
            </a:pPr>
            <a:r>
              <a:t>"Tell me about a time you made someone else successful."</a:t>
            </a:r>
          </a:p>
          <a:p>
            <a:pPr>
              <a:lnSpc>
                <a:spcPct val="145000"/>
              </a:lnSpc>
              <a:defRPr>
                <a:solidFill>
                  <a:srgbClr val="E8DCC8"/>
                </a:solidFill>
              </a:defRPr>
            </a:pPr>
            <a:r>
              <a:t>"Tell me about a time you chose the team</a:t>
            </a:r>
          </a:p>
          <a:p>
            <a:pPr>
              <a:lnSpc>
                <a:spcPct val="145000"/>
              </a:lnSpc>
              <a:defRPr>
                <a:solidFill>
                  <a:srgbClr val="E8DCC8"/>
                </a:solidFill>
              </a:defRPr>
            </a:pPr>
            <a:r>
              <a:t>over personal recognition."</a:t>
            </a:r>
          </a:p>
          <a:p>
            <a:pPr>
              <a:lnSpc>
                <a:spcPct val="145000"/>
              </a:lnSpc>
            </a:pPr>
            <a:endParaRPr/>
          </a:p>
          <a:p>
            <a:pPr>
              <a:lnSpc>
                <a:spcPct val="145000"/>
              </a:lnSpc>
              <a:defRPr>
                <a:solidFill>
                  <a:srgbClr val="E8DCC8"/>
                </a:solidFill>
              </a:defRPr>
            </a:pPr>
            <a:r>
              <a:t>Hire the baobab, not the bamboo.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>
              <a:alpha val="55000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51" name="Text 1"/>
          <p:cNvSpPr txBox="1"/>
          <p:nvPr/>
        </p:nvSpPr>
        <p:spPr>
          <a:xfrm>
            <a:off x="731520" y="1310639"/>
            <a:ext cx="7680960" cy="1950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10000"/>
              </a:lnSpc>
              <a:defRPr sz="42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THE FIREWALL</a:t>
            </a:r>
          </a:p>
          <a:p>
            <a:pPr>
              <a:lnSpc>
                <a:spcPct val="110000"/>
              </a:lnSpc>
              <a:defRPr sz="42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IS MADE</a:t>
            </a:r>
          </a:p>
          <a:p>
            <a:pPr>
              <a:lnSpc>
                <a:spcPct val="110000"/>
              </a:lnSpc>
              <a:defRPr sz="42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OF FLESH</a:t>
            </a:r>
          </a:p>
        </p:txBody>
      </p:sp>
      <p:sp>
        <p:nvSpPr>
          <p:cNvPr id="352" name="Text 2"/>
          <p:cNvSpPr txBox="1"/>
          <p:nvPr/>
        </p:nvSpPr>
        <p:spPr>
          <a:xfrm>
            <a:off x="731519" y="3461583"/>
            <a:ext cx="6400801" cy="209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600" i="1">
                <a:solidFill>
                  <a:srgbClr val="E8DCC8"/>
                </a:solidFill>
              </a:defRPr>
            </a:lvl1pPr>
          </a:lstStyle>
          <a:p>
            <a:r>
              <a:t>Great leaders protect their team and own their failures.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Text 0"/>
          <p:cNvSpPr txBox="1"/>
          <p:nvPr/>
        </p:nvSpPr>
        <p:spPr>
          <a:xfrm>
            <a:off x="731519" y="316230"/>
            <a:ext cx="914401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3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04</a:t>
            </a:r>
          </a:p>
        </p:txBody>
      </p:sp>
      <p:sp>
        <p:nvSpPr>
          <p:cNvPr id="357" name="Shape 1"/>
          <p:cNvSpPr/>
          <p:nvPr/>
        </p:nvSpPr>
        <p:spPr>
          <a:xfrm>
            <a:off x="731519" y="594359"/>
            <a:ext cx="457201" cy="36577"/>
          </a:xfrm>
          <a:prstGeom prst="rect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58" name="Text 2"/>
          <p:cNvSpPr txBox="1"/>
          <p:nvPr/>
        </p:nvSpPr>
        <p:spPr>
          <a:xfrm>
            <a:off x="731519" y="2357139"/>
            <a:ext cx="7315201" cy="863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35000"/>
              </a:lnSpc>
              <a:defRPr sz="1600">
                <a:solidFill>
                  <a:srgbClr val="E8DCC8"/>
                </a:solidFill>
              </a:defRPr>
            </a:pPr>
            <a:r>
              <a:t>"My father kept pigeons. One night, a snake got into</a:t>
            </a:r>
          </a:p>
          <a:p>
            <a:pPr>
              <a:lnSpc>
                <a:spcPct val="135000"/>
              </a:lnSpc>
              <a:defRPr sz="1600">
                <a:solidFill>
                  <a:srgbClr val="E8DCC8"/>
                </a:solidFill>
              </a:defRPr>
            </a:pPr>
            <a:r>
              <a:t>the coop. By morning, three birds were dead.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Text 0"/>
          <p:cNvSpPr txBox="1"/>
          <p:nvPr/>
        </p:nvSpPr>
        <p:spPr>
          <a:xfrm>
            <a:off x="731519" y="316230"/>
            <a:ext cx="914401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3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04</a:t>
            </a:r>
          </a:p>
        </p:txBody>
      </p:sp>
      <p:sp>
        <p:nvSpPr>
          <p:cNvPr id="363" name="Shape 1"/>
          <p:cNvSpPr/>
          <p:nvPr/>
        </p:nvSpPr>
        <p:spPr>
          <a:xfrm>
            <a:off x="731519" y="594359"/>
            <a:ext cx="457201" cy="36577"/>
          </a:xfrm>
          <a:prstGeom prst="rect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64" name="Text 2"/>
          <p:cNvSpPr txBox="1"/>
          <p:nvPr/>
        </p:nvSpPr>
        <p:spPr>
          <a:xfrm>
            <a:off x="731519" y="2254800"/>
            <a:ext cx="7315201" cy="106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35000"/>
              </a:lnSpc>
              <a:defRPr sz="1500">
                <a:solidFill>
                  <a:srgbClr val="E8DCC8"/>
                </a:solidFill>
              </a:defRPr>
            </a:pPr>
            <a:r>
              <a:t>He spent the next three days rebuilding every fence</a:t>
            </a:r>
          </a:p>
          <a:p>
            <a:pPr>
              <a:lnSpc>
                <a:spcPct val="135000"/>
              </a:lnSpc>
              <a:defRPr sz="1500">
                <a:solidFill>
                  <a:srgbClr val="E8DCC8"/>
                </a:solidFill>
              </a:defRPr>
            </a:pPr>
            <a:r>
              <a:t>on the property. Not just the pigeon coop.</a:t>
            </a:r>
          </a:p>
          <a:p>
            <a:pPr>
              <a:lnSpc>
                <a:spcPct val="135000"/>
              </a:lnSpc>
              <a:defRPr sz="1500">
                <a:solidFill>
                  <a:srgbClr val="E8DCC8"/>
                </a:solidFill>
              </a:defRPr>
            </a:pPr>
            <a:r>
              <a:t>Every single one.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Text 0"/>
          <p:cNvSpPr txBox="1"/>
          <p:nvPr/>
        </p:nvSpPr>
        <p:spPr>
          <a:xfrm>
            <a:off x="914400" y="1347869"/>
            <a:ext cx="7315200" cy="2059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35000"/>
              </a:lnSpc>
              <a:defRPr sz="28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"A leader who blames their team</a:t>
            </a:r>
          </a:p>
          <a:p>
            <a:pPr algn="ctr">
              <a:lnSpc>
                <a:spcPct val="135000"/>
              </a:lnSpc>
              <a:defRPr sz="28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for a </a:t>
            </a:r>
            <a:r>
              <a:rPr>
                <a:solidFill>
                  <a:srgbClr val="FFAB3C"/>
                </a:solidFill>
              </a:rPr>
              <a:t>snake</a:t>
            </a:r>
            <a:r>
              <a:t> getting in</a:t>
            </a:r>
          </a:p>
          <a:p>
            <a:pPr algn="ctr">
              <a:lnSpc>
                <a:spcPct val="135000"/>
              </a:lnSpc>
              <a:defRPr sz="2800"/>
            </a:pPr>
            <a:endParaRPr/>
          </a:p>
          <a:p>
            <a:pPr algn="ctr">
              <a:lnSpc>
                <a:spcPct val="135000"/>
              </a:lnSpc>
              <a:defRPr sz="28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deserves to </a:t>
            </a:r>
            <a:r>
              <a:rPr>
                <a:solidFill>
                  <a:srgbClr val="FF7F12"/>
                </a:solidFill>
              </a:rPr>
              <a:t>lose</a:t>
            </a:r>
            <a:r>
              <a:t> the whole flock."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1C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Text 0"/>
          <p:cNvSpPr txBox="1"/>
          <p:nvPr/>
        </p:nvSpPr>
        <p:spPr>
          <a:xfrm>
            <a:off x="731519" y="424180"/>
            <a:ext cx="3657601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 spc="3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THE DATA</a:t>
            </a:r>
          </a:p>
        </p:txBody>
      </p:sp>
      <p:sp>
        <p:nvSpPr>
          <p:cNvPr id="373" name="Text 1"/>
          <p:cNvSpPr txBox="1"/>
          <p:nvPr/>
        </p:nvSpPr>
        <p:spPr>
          <a:xfrm>
            <a:off x="731519" y="1271270"/>
            <a:ext cx="2560322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5200" b="1">
                <a:solidFill>
                  <a:srgbClr val="D4943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89%</a:t>
            </a:r>
          </a:p>
        </p:txBody>
      </p:sp>
      <p:sp>
        <p:nvSpPr>
          <p:cNvPr id="374" name="Text 2"/>
          <p:cNvSpPr txBox="1"/>
          <p:nvPr/>
        </p:nvSpPr>
        <p:spPr>
          <a:xfrm>
            <a:off x="914400" y="2286000"/>
            <a:ext cx="2194561" cy="1045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of employees say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blame culture makes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them hide mistakes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instead of fixing them</a:t>
            </a:r>
          </a:p>
        </p:txBody>
      </p:sp>
      <p:sp>
        <p:nvSpPr>
          <p:cNvPr id="375" name="Text 3"/>
          <p:cNvSpPr txBox="1"/>
          <p:nvPr/>
        </p:nvSpPr>
        <p:spPr>
          <a:xfrm>
            <a:off x="3291840" y="1271270"/>
            <a:ext cx="2560321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5200" b="1">
                <a:solidFill>
                  <a:srgbClr val="D4943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26%</a:t>
            </a:r>
          </a:p>
        </p:txBody>
      </p:sp>
      <p:sp>
        <p:nvSpPr>
          <p:cNvPr id="376" name="Text 4"/>
          <p:cNvSpPr txBox="1"/>
          <p:nvPr/>
        </p:nvSpPr>
        <p:spPr>
          <a:xfrm>
            <a:off x="3474720" y="2286000"/>
            <a:ext cx="2194561" cy="1045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higher performance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in teams where leaders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take accountability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for failures</a:t>
            </a:r>
          </a:p>
        </p:txBody>
      </p:sp>
      <p:sp>
        <p:nvSpPr>
          <p:cNvPr id="377" name="Text 5"/>
          <p:cNvSpPr txBox="1"/>
          <p:nvPr/>
        </p:nvSpPr>
        <p:spPr>
          <a:xfrm>
            <a:off x="5852159" y="1271270"/>
            <a:ext cx="2560321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5200" b="1">
                <a:solidFill>
                  <a:srgbClr val="D4943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7x</a:t>
            </a:r>
          </a:p>
        </p:txBody>
      </p:sp>
      <p:sp>
        <p:nvSpPr>
          <p:cNvPr id="378" name="Text 6"/>
          <p:cNvSpPr txBox="1"/>
          <p:nvPr/>
        </p:nvSpPr>
        <p:spPr>
          <a:xfrm>
            <a:off x="6035040" y="2286000"/>
            <a:ext cx="2194561" cy="1045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more likely to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innovate when employees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feel psychologically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safe to fail</a:t>
            </a:r>
          </a:p>
        </p:txBody>
      </p:sp>
      <p:sp>
        <p:nvSpPr>
          <p:cNvPr id="379" name="Text 7"/>
          <p:cNvSpPr txBox="1"/>
          <p:nvPr/>
        </p:nvSpPr>
        <p:spPr>
          <a:xfrm>
            <a:off x="731520" y="4594904"/>
            <a:ext cx="7680960" cy="1370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 i="1">
                <a:solidFill>
                  <a:srgbClr val="A89A88"/>
                </a:solidFill>
              </a:defRPr>
            </a:lvl1pPr>
          </a:lstStyle>
          <a:p>
            <a:r>
              <a:t>Sources: Amy Edmondson (Harvard), McKinsey Org Health Index, Google Project Aristotle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Text 0"/>
          <p:cNvSpPr txBox="1"/>
          <p:nvPr/>
        </p:nvSpPr>
        <p:spPr>
          <a:xfrm>
            <a:off x="731519" y="424180"/>
            <a:ext cx="4572001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 spc="3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WHAT THE RESEARCH SAYS</a:t>
            </a:r>
          </a:p>
        </p:txBody>
      </p:sp>
      <p:sp>
        <p:nvSpPr>
          <p:cNvPr id="384" name="Text 1"/>
          <p:cNvSpPr txBox="1"/>
          <p:nvPr/>
        </p:nvSpPr>
        <p:spPr>
          <a:xfrm>
            <a:off x="731520" y="880110"/>
            <a:ext cx="7680960" cy="80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10000"/>
              </a:lnSpc>
              <a:defRPr sz="26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Blame cultures don't just</a:t>
            </a:r>
          </a:p>
          <a:p>
            <a:pPr>
              <a:lnSpc>
                <a:spcPct val="110000"/>
              </a:lnSpc>
              <a:defRPr sz="26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feel bad. They </a:t>
            </a:r>
            <a:r>
              <a:rPr>
                <a:solidFill>
                  <a:srgbClr val="FFE92A"/>
                </a:solidFill>
              </a:rPr>
              <a:t>kill</a:t>
            </a:r>
            <a:r>
              <a:t> companies.</a:t>
            </a:r>
          </a:p>
        </p:txBody>
      </p:sp>
      <p:sp>
        <p:nvSpPr>
          <p:cNvPr id="385" name="Text 2"/>
          <p:cNvSpPr txBox="1"/>
          <p:nvPr/>
        </p:nvSpPr>
        <p:spPr>
          <a:xfrm>
            <a:off x="731520" y="2501733"/>
            <a:ext cx="7680960" cy="940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45000"/>
              </a:lnSpc>
              <a:defRPr sz="1200">
                <a:solidFill>
                  <a:srgbClr val="E8DCC8"/>
                </a:solidFill>
              </a:defRPr>
            </a:pPr>
            <a:r>
              <a:t>After studying 50+ organisational failures, Amy Edmondson found</a:t>
            </a:r>
          </a:p>
          <a:p>
            <a:pPr>
              <a:lnSpc>
                <a:spcPct val="145000"/>
              </a:lnSpc>
              <a:defRPr sz="1200">
                <a:solidFill>
                  <a:srgbClr val="E8DCC8"/>
                </a:solidFill>
              </a:defRPr>
            </a:pPr>
            <a:r>
              <a:t>that the companies with the lowest error rates weren't</a:t>
            </a:r>
          </a:p>
          <a:p>
            <a:pPr>
              <a:lnSpc>
                <a:spcPct val="145000"/>
              </a:lnSpc>
              <a:defRPr sz="1200">
                <a:solidFill>
                  <a:srgbClr val="E8DCC8"/>
                </a:solidFill>
              </a:defRPr>
            </a:pPr>
            <a:r>
              <a:t>the ones that punished mistakes most harshly.</a:t>
            </a:r>
          </a:p>
        </p:txBody>
      </p:sp>
      <p:sp>
        <p:nvSpPr>
          <p:cNvPr id="386" name="Text 3"/>
          <p:cNvSpPr txBox="1"/>
          <p:nvPr/>
        </p:nvSpPr>
        <p:spPr>
          <a:xfrm>
            <a:off x="731520" y="4594904"/>
            <a:ext cx="7680960" cy="1370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 i="1">
                <a:solidFill>
                  <a:srgbClr val="A89A88"/>
                </a:solidFill>
              </a:defRPr>
            </a:lvl1pPr>
          </a:lstStyle>
          <a:p>
            <a:r>
              <a:t>Source: Edmondson, A. "The Fearless Organization" (2018)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Text 0"/>
          <p:cNvSpPr txBox="1"/>
          <p:nvPr/>
        </p:nvSpPr>
        <p:spPr>
          <a:xfrm>
            <a:off x="731520" y="546100"/>
            <a:ext cx="7680960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000" b="1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BOARDROOM TRANSLATION</a:t>
            </a:r>
          </a:p>
        </p:txBody>
      </p:sp>
      <p:sp>
        <p:nvSpPr>
          <p:cNvPr id="391" name="Text 1"/>
          <p:cNvSpPr txBox="1"/>
          <p:nvPr/>
        </p:nvSpPr>
        <p:spPr>
          <a:xfrm>
            <a:off x="731519" y="2572794"/>
            <a:ext cx="7315201" cy="7065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40000"/>
              </a:lnSpc>
              <a:defRPr sz="1300">
                <a:solidFill>
                  <a:srgbClr val="E8DCC8"/>
                </a:solidFill>
              </a:defRPr>
            </a:pPr>
            <a:r>
              <a:t>When something breaks on your watch,</a:t>
            </a:r>
          </a:p>
          <a:p>
            <a:pPr>
              <a:lnSpc>
                <a:spcPct val="140000"/>
              </a:lnSpc>
              <a:defRPr sz="1300">
                <a:solidFill>
                  <a:srgbClr val="E8DCC8"/>
                </a:solidFill>
              </a:defRPr>
            </a:pPr>
            <a:r>
              <a:t>what's your first instinct?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A211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02" name="Text 1"/>
          <p:cNvSpPr txBox="1"/>
          <p:nvPr/>
        </p:nvSpPr>
        <p:spPr>
          <a:xfrm>
            <a:off x="731519" y="544830"/>
            <a:ext cx="4572001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300" spc="4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PAUSE AND REFLECT</a:t>
            </a:r>
          </a:p>
        </p:txBody>
      </p:sp>
      <p:sp>
        <p:nvSpPr>
          <p:cNvPr id="403" name="Text 2"/>
          <p:cNvSpPr txBox="1"/>
          <p:nvPr/>
        </p:nvSpPr>
        <p:spPr>
          <a:xfrm>
            <a:off x="914400" y="1466932"/>
            <a:ext cx="7315200" cy="25291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30000"/>
              </a:lnSpc>
              <a:defRPr sz="28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Think of the last time something went wrong</a:t>
            </a:r>
          </a:p>
          <a:p>
            <a:pPr algn="ctr">
              <a:lnSpc>
                <a:spcPct val="130000"/>
              </a:lnSpc>
              <a:defRPr sz="28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on your team.</a:t>
            </a:r>
          </a:p>
          <a:p>
            <a:pPr algn="ctr">
              <a:lnSpc>
                <a:spcPct val="130000"/>
              </a:lnSpc>
              <a:defRPr sz="2800"/>
            </a:pPr>
            <a:endParaRPr/>
          </a:p>
          <a:p>
            <a:pPr algn="ctr">
              <a:lnSpc>
                <a:spcPct val="130000"/>
              </a:lnSpc>
              <a:defRPr sz="28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Did you look for the </a:t>
            </a:r>
            <a:r>
              <a:rPr>
                <a:solidFill>
                  <a:srgbClr val="F4FF3A"/>
                </a:solidFill>
              </a:rPr>
              <a:t>lesson</a:t>
            </a:r>
            <a:r>
              <a:t> first?</a:t>
            </a:r>
          </a:p>
          <a:p>
            <a:pPr algn="ctr">
              <a:lnSpc>
                <a:spcPct val="130000"/>
              </a:lnSpc>
              <a:defRPr sz="28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Or the person to </a:t>
            </a:r>
            <a:r>
              <a:rPr>
                <a:solidFill>
                  <a:srgbClr val="FFF822"/>
                </a:solidFill>
              </a:rPr>
              <a:t>blame</a:t>
            </a:r>
            <a:r>
              <a:t>?</a:t>
            </a:r>
          </a:p>
        </p:txBody>
      </p:sp>
      <p:sp>
        <p:nvSpPr>
          <p:cNvPr id="404" name="Text 3"/>
          <p:cNvSpPr txBox="1"/>
          <p:nvPr/>
        </p:nvSpPr>
        <p:spPr>
          <a:xfrm>
            <a:off x="1371600" y="4434494"/>
            <a:ext cx="6400800" cy="18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lnSpc>
                <a:spcPct val="130000"/>
              </a:lnSpc>
              <a:defRPr sz="1400">
                <a:solidFill>
                  <a:srgbClr val="A89A88"/>
                </a:solidFill>
              </a:defRPr>
            </a:lvl1pPr>
          </a:lstStyle>
          <a:p>
            <a:r>
              <a:t>The answer to this question defines your leadership culture.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Text 0"/>
          <p:cNvSpPr txBox="1"/>
          <p:nvPr/>
        </p:nvSpPr>
        <p:spPr>
          <a:xfrm>
            <a:off x="731520" y="481329"/>
            <a:ext cx="7680960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2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THE FIREWALL PRINCIPLE</a:t>
            </a:r>
          </a:p>
        </p:txBody>
      </p:sp>
      <p:sp>
        <p:nvSpPr>
          <p:cNvPr id="409" name="Shape 1"/>
          <p:cNvSpPr/>
          <p:nvPr/>
        </p:nvSpPr>
        <p:spPr>
          <a:xfrm>
            <a:off x="731519" y="1188719"/>
            <a:ext cx="411481" cy="411481"/>
          </a:xfrm>
          <a:prstGeom prst="ellipse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10" name="Text 2"/>
          <p:cNvSpPr txBox="1"/>
          <p:nvPr/>
        </p:nvSpPr>
        <p:spPr>
          <a:xfrm>
            <a:off x="731519" y="1273809"/>
            <a:ext cx="411481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6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1</a:t>
            </a:r>
          </a:p>
        </p:txBody>
      </p:sp>
      <p:sp>
        <p:nvSpPr>
          <p:cNvPr id="411" name="Text 3"/>
          <p:cNvSpPr txBox="1"/>
          <p:nvPr/>
        </p:nvSpPr>
        <p:spPr>
          <a:xfrm>
            <a:off x="1287297" y="1265942"/>
            <a:ext cx="6858001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7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What system did I not build?</a:t>
            </a:r>
          </a:p>
        </p:txBody>
      </p:sp>
      <p:sp>
        <p:nvSpPr>
          <p:cNvPr id="412" name="Text 4"/>
          <p:cNvSpPr txBox="1"/>
          <p:nvPr/>
        </p:nvSpPr>
        <p:spPr>
          <a:xfrm>
            <a:off x="1467142" y="1536000"/>
            <a:ext cx="6858001" cy="18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30000"/>
              </a:lnSpc>
              <a:defRPr sz="1400">
                <a:solidFill>
                  <a:srgbClr val="A89A88"/>
                </a:solidFill>
              </a:defRPr>
            </a:lvl1pPr>
          </a:lstStyle>
          <a:p>
            <a:r>
              <a:t>Before blaming people, examine what structure was missing</a:t>
            </a:r>
          </a:p>
        </p:txBody>
      </p:sp>
      <p:sp>
        <p:nvSpPr>
          <p:cNvPr id="413" name="Shape 5"/>
          <p:cNvSpPr/>
          <p:nvPr/>
        </p:nvSpPr>
        <p:spPr>
          <a:xfrm>
            <a:off x="731519" y="2377439"/>
            <a:ext cx="411481" cy="411481"/>
          </a:xfrm>
          <a:prstGeom prst="ellipse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14" name="Text 6"/>
          <p:cNvSpPr txBox="1"/>
          <p:nvPr/>
        </p:nvSpPr>
        <p:spPr>
          <a:xfrm>
            <a:off x="731519" y="2462529"/>
            <a:ext cx="411481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6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2</a:t>
            </a:r>
          </a:p>
        </p:txBody>
      </p:sp>
      <p:sp>
        <p:nvSpPr>
          <p:cNvPr id="415" name="Text 7"/>
          <p:cNvSpPr txBox="1"/>
          <p:nvPr/>
        </p:nvSpPr>
        <p:spPr>
          <a:xfrm>
            <a:off x="1287297" y="2454662"/>
            <a:ext cx="6858001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7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What clarity did I not provide?</a:t>
            </a:r>
          </a:p>
        </p:txBody>
      </p:sp>
      <p:sp>
        <p:nvSpPr>
          <p:cNvPr id="416" name="Text 8"/>
          <p:cNvSpPr txBox="1"/>
          <p:nvPr/>
        </p:nvSpPr>
        <p:spPr>
          <a:xfrm>
            <a:off x="1467142" y="2766033"/>
            <a:ext cx="6858001" cy="18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30000"/>
              </a:lnSpc>
              <a:defRPr sz="1400">
                <a:solidFill>
                  <a:srgbClr val="A89A88"/>
                </a:solidFill>
              </a:defRPr>
            </a:lvl1pPr>
          </a:lstStyle>
          <a:p>
            <a:r>
              <a:t>Ambiguity is the leader's failure, not the team's</a:t>
            </a:r>
          </a:p>
        </p:txBody>
      </p:sp>
      <p:sp>
        <p:nvSpPr>
          <p:cNvPr id="417" name="Shape 9"/>
          <p:cNvSpPr/>
          <p:nvPr/>
        </p:nvSpPr>
        <p:spPr>
          <a:xfrm>
            <a:off x="731519" y="3566159"/>
            <a:ext cx="411481" cy="411481"/>
          </a:xfrm>
          <a:prstGeom prst="ellipse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18" name="Text 10"/>
          <p:cNvSpPr txBox="1"/>
          <p:nvPr/>
        </p:nvSpPr>
        <p:spPr>
          <a:xfrm>
            <a:off x="731519" y="3651250"/>
            <a:ext cx="411481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6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3</a:t>
            </a:r>
          </a:p>
        </p:txBody>
      </p:sp>
      <p:sp>
        <p:nvSpPr>
          <p:cNvPr id="419" name="Text 11"/>
          <p:cNvSpPr txBox="1"/>
          <p:nvPr/>
        </p:nvSpPr>
        <p:spPr>
          <a:xfrm>
            <a:off x="1287297" y="3643382"/>
            <a:ext cx="6858001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7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What do I own publicly?</a:t>
            </a:r>
          </a:p>
        </p:txBody>
      </p:sp>
      <p:sp>
        <p:nvSpPr>
          <p:cNvPr id="420" name="Text 12"/>
          <p:cNvSpPr txBox="1"/>
          <p:nvPr/>
        </p:nvSpPr>
        <p:spPr>
          <a:xfrm>
            <a:off x="1467142" y="3996066"/>
            <a:ext cx="6858001" cy="18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30000"/>
              </a:lnSpc>
              <a:defRPr sz="1400">
                <a:solidFill>
                  <a:srgbClr val="A89A88"/>
                </a:solidFill>
              </a:defRPr>
            </a:lvl1pPr>
          </a:lstStyle>
          <a:p>
            <a:r>
              <a:t>Own your piece before you ever address the team's piece privately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Text 0"/>
          <p:cNvSpPr txBox="1"/>
          <p:nvPr/>
        </p:nvSpPr>
        <p:spPr>
          <a:xfrm>
            <a:off x="731519" y="482599"/>
            <a:ext cx="27432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800" b="1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THIS WEEK</a:t>
            </a:r>
          </a:p>
        </p:txBody>
      </p:sp>
      <p:sp>
        <p:nvSpPr>
          <p:cNvPr id="432" name="Shape 1"/>
          <p:cNvSpPr/>
          <p:nvPr/>
        </p:nvSpPr>
        <p:spPr>
          <a:xfrm>
            <a:off x="-39423" y="1188719"/>
            <a:ext cx="9695726" cy="4328482"/>
          </a:xfrm>
          <a:prstGeom prst="rect">
            <a:avLst/>
          </a:prstGeom>
          <a:solidFill>
            <a:srgbClr val="2E2519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33" name="Text 2"/>
          <p:cNvSpPr txBox="1"/>
          <p:nvPr/>
        </p:nvSpPr>
        <p:spPr>
          <a:xfrm>
            <a:off x="715109" y="1440523"/>
            <a:ext cx="6949441" cy="344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45000"/>
              </a:lnSpc>
              <a:defRPr>
                <a:solidFill>
                  <a:srgbClr val="E8DCC8"/>
                </a:solidFill>
              </a:defRPr>
            </a:pPr>
            <a:r>
              <a:t>Next time something goes wrong,</a:t>
            </a:r>
          </a:p>
          <a:p>
            <a:pPr>
              <a:lnSpc>
                <a:spcPct val="145000"/>
              </a:lnSpc>
              <a:defRPr>
                <a:solidFill>
                  <a:srgbClr val="E8DCC8"/>
                </a:solidFill>
              </a:defRPr>
            </a:pPr>
            <a:r>
              <a:t>ask yourself first: how did I contribute</a:t>
            </a:r>
          </a:p>
          <a:p>
            <a:pPr>
              <a:lnSpc>
                <a:spcPct val="145000"/>
              </a:lnSpc>
              <a:defRPr>
                <a:solidFill>
                  <a:srgbClr val="E8DCC8"/>
                </a:solidFill>
              </a:defRPr>
            </a:pPr>
            <a:r>
              <a:t>to this failure?</a:t>
            </a:r>
          </a:p>
          <a:p>
            <a:pPr>
              <a:lnSpc>
                <a:spcPct val="145000"/>
              </a:lnSpc>
            </a:pPr>
            <a:endParaRPr/>
          </a:p>
          <a:p>
            <a:pPr>
              <a:lnSpc>
                <a:spcPct val="145000"/>
              </a:lnSpc>
              <a:defRPr>
                <a:solidFill>
                  <a:srgbClr val="E8DCC8"/>
                </a:solidFill>
              </a:defRPr>
            </a:pPr>
            <a:r>
              <a:t>What system did I not build?</a:t>
            </a:r>
          </a:p>
          <a:p>
            <a:pPr>
              <a:lnSpc>
                <a:spcPct val="145000"/>
              </a:lnSpc>
              <a:defRPr>
                <a:solidFill>
                  <a:srgbClr val="E8DCC8"/>
                </a:solidFill>
              </a:defRPr>
            </a:pPr>
            <a:r>
              <a:t>What clarity did I not provide?</a:t>
            </a:r>
          </a:p>
          <a:p>
            <a:pPr>
              <a:lnSpc>
                <a:spcPct val="145000"/>
              </a:lnSpc>
            </a:pPr>
            <a:endParaRPr/>
          </a:p>
          <a:p>
            <a:pPr>
              <a:lnSpc>
                <a:spcPct val="145000"/>
              </a:lnSpc>
              <a:defRPr>
                <a:solidFill>
                  <a:srgbClr val="E8DCC8"/>
                </a:solidFill>
              </a:defRPr>
            </a:pPr>
            <a:r>
              <a:t>Own that piece publicly — before you ever</a:t>
            </a:r>
          </a:p>
          <a:p>
            <a:pPr>
              <a:lnSpc>
                <a:spcPct val="145000"/>
              </a:lnSpc>
              <a:defRPr>
                <a:solidFill>
                  <a:srgbClr val="E8DCC8"/>
                </a:solidFill>
              </a:defRPr>
            </a:pPr>
            <a:r>
              <a:t>address the team's piece privately.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>
              <a:alpha val="55000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38" name="Text 1"/>
          <p:cNvSpPr txBox="1"/>
          <p:nvPr/>
        </p:nvSpPr>
        <p:spPr>
          <a:xfrm>
            <a:off x="731520" y="1645920"/>
            <a:ext cx="7680960" cy="12801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10000"/>
              </a:lnSpc>
              <a:defRPr sz="42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YOUR ROOTS</a:t>
            </a:r>
          </a:p>
          <a:p>
            <a:pPr>
              <a:lnSpc>
                <a:spcPct val="110000"/>
              </a:lnSpc>
              <a:defRPr sz="42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SHOW</a:t>
            </a:r>
          </a:p>
        </p:txBody>
      </p:sp>
      <p:sp>
        <p:nvSpPr>
          <p:cNvPr id="439" name="Text 2"/>
          <p:cNvSpPr txBox="1"/>
          <p:nvPr/>
        </p:nvSpPr>
        <p:spPr>
          <a:xfrm>
            <a:off x="731519" y="3461583"/>
            <a:ext cx="6400801" cy="209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600" i="1">
                <a:solidFill>
                  <a:srgbClr val="E8DCC8"/>
                </a:solidFill>
              </a:defRPr>
            </a:lvl1pPr>
          </a:lstStyle>
          <a:p>
            <a:r>
              <a:t>Great leaders own their space through integrity, honesty, and genuine care.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Text 0"/>
          <p:cNvSpPr txBox="1"/>
          <p:nvPr/>
        </p:nvSpPr>
        <p:spPr>
          <a:xfrm>
            <a:off x="731519" y="316230"/>
            <a:ext cx="914401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3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05</a:t>
            </a:r>
          </a:p>
        </p:txBody>
      </p:sp>
      <p:sp>
        <p:nvSpPr>
          <p:cNvPr id="444" name="Shape 1"/>
          <p:cNvSpPr/>
          <p:nvPr/>
        </p:nvSpPr>
        <p:spPr>
          <a:xfrm>
            <a:off x="731519" y="594359"/>
            <a:ext cx="457201" cy="36577"/>
          </a:xfrm>
          <a:prstGeom prst="rect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45" name="Text 2"/>
          <p:cNvSpPr txBox="1"/>
          <p:nvPr/>
        </p:nvSpPr>
        <p:spPr>
          <a:xfrm>
            <a:off x="731519" y="2357139"/>
            <a:ext cx="7315201" cy="863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35000"/>
              </a:lnSpc>
              <a:defRPr sz="1600">
                <a:solidFill>
                  <a:srgbClr val="E8DCC8"/>
                </a:solidFill>
              </a:defRPr>
            </a:pPr>
            <a:r>
              <a:t>"My father's charisma wasn't polished. He didn't have</a:t>
            </a:r>
          </a:p>
          <a:p>
            <a:pPr>
              <a:lnSpc>
                <a:spcPct val="135000"/>
              </a:lnSpc>
              <a:defRPr sz="1600">
                <a:solidFill>
                  <a:srgbClr val="E8DCC8"/>
                </a:solidFill>
              </a:defRPr>
            </a:pPr>
            <a:r>
              <a:t>a communications coach or a personal brand strategy.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Text 0"/>
          <p:cNvSpPr txBox="1"/>
          <p:nvPr/>
        </p:nvSpPr>
        <p:spPr>
          <a:xfrm>
            <a:off x="731519" y="316230"/>
            <a:ext cx="914401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3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05</a:t>
            </a:r>
          </a:p>
        </p:txBody>
      </p:sp>
      <p:sp>
        <p:nvSpPr>
          <p:cNvPr id="450" name="Shape 1"/>
          <p:cNvSpPr/>
          <p:nvPr/>
        </p:nvSpPr>
        <p:spPr>
          <a:xfrm>
            <a:off x="731519" y="594359"/>
            <a:ext cx="457201" cy="36577"/>
          </a:xfrm>
          <a:prstGeom prst="rect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51" name="Text 2"/>
          <p:cNvSpPr txBox="1"/>
          <p:nvPr/>
        </p:nvSpPr>
        <p:spPr>
          <a:xfrm>
            <a:off x="731519" y="2465084"/>
            <a:ext cx="7315201" cy="6476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35000"/>
              </a:lnSpc>
              <a:defRPr sz="1200">
                <a:solidFill>
                  <a:srgbClr val="E8DCC8"/>
                </a:solidFill>
              </a:defRPr>
            </a:pPr>
            <a:r>
              <a:t>If you stood by and watched long enough,</a:t>
            </a:r>
          </a:p>
          <a:p>
            <a:pPr>
              <a:lnSpc>
                <a:spcPct val="135000"/>
              </a:lnSpc>
              <a:defRPr sz="1200">
                <a:solidFill>
                  <a:srgbClr val="E8DCC8"/>
                </a:solidFill>
              </a:defRPr>
            </a:pPr>
            <a:r>
              <a:t>you'd realise something extraordinary.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Text 0"/>
          <p:cNvSpPr txBox="1"/>
          <p:nvPr/>
        </p:nvSpPr>
        <p:spPr>
          <a:xfrm>
            <a:off x="914400" y="1073549"/>
            <a:ext cx="7315200" cy="26077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35000"/>
              </a:lnSpc>
              <a:defRPr sz="28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"On a farm, if you fake feeding</a:t>
            </a:r>
          </a:p>
          <a:p>
            <a:pPr algn="ctr">
              <a:lnSpc>
                <a:spcPct val="135000"/>
              </a:lnSpc>
              <a:defRPr sz="28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the cattle, they die.</a:t>
            </a:r>
          </a:p>
          <a:p>
            <a:pPr algn="ctr">
              <a:lnSpc>
                <a:spcPct val="135000"/>
              </a:lnSpc>
              <a:defRPr sz="2800"/>
            </a:pPr>
            <a:endParaRPr/>
          </a:p>
          <a:p>
            <a:pPr algn="ctr">
              <a:lnSpc>
                <a:spcPct val="135000"/>
              </a:lnSpc>
              <a:defRPr sz="28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Consequences are great teachers</a:t>
            </a:r>
          </a:p>
          <a:p>
            <a:pPr algn="ctr">
              <a:lnSpc>
                <a:spcPct val="135000"/>
              </a:lnSpc>
              <a:defRPr sz="28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of authenticity."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1C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Text 0"/>
          <p:cNvSpPr txBox="1"/>
          <p:nvPr/>
        </p:nvSpPr>
        <p:spPr>
          <a:xfrm>
            <a:off x="731519" y="424180"/>
            <a:ext cx="3657601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 spc="3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THE DATA</a:t>
            </a:r>
          </a:p>
        </p:txBody>
      </p:sp>
      <p:sp>
        <p:nvSpPr>
          <p:cNvPr id="460" name="Text 1"/>
          <p:cNvSpPr txBox="1"/>
          <p:nvPr/>
        </p:nvSpPr>
        <p:spPr>
          <a:xfrm>
            <a:off x="731519" y="1271270"/>
            <a:ext cx="2560322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5200" b="1">
                <a:solidFill>
                  <a:srgbClr val="D4943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83%</a:t>
            </a:r>
          </a:p>
        </p:txBody>
      </p:sp>
      <p:sp>
        <p:nvSpPr>
          <p:cNvPr id="461" name="Text 2"/>
          <p:cNvSpPr txBox="1"/>
          <p:nvPr/>
        </p:nvSpPr>
        <p:spPr>
          <a:xfrm>
            <a:off x="914400" y="2286000"/>
            <a:ext cx="2194561" cy="1045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of employees say trust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in their leader is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the top factor in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job satisfaction</a:t>
            </a:r>
          </a:p>
        </p:txBody>
      </p:sp>
      <p:sp>
        <p:nvSpPr>
          <p:cNvPr id="462" name="Text 3"/>
          <p:cNvSpPr txBox="1"/>
          <p:nvPr/>
        </p:nvSpPr>
        <p:spPr>
          <a:xfrm>
            <a:off x="3291840" y="1271270"/>
            <a:ext cx="2560321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5200" b="1">
                <a:solidFill>
                  <a:srgbClr val="D4943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55%</a:t>
            </a:r>
          </a:p>
        </p:txBody>
      </p:sp>
      <p:sp>
        <p:nvSpPr>
          <p:cNvPr id="463" name="Text 4"/>
          <p:cNvSpPr txBox="1"/>
          <p:nvPr/>
        </p:nvSpPr>
        <p:spPr>
          <a:xfrm>
            <a:off x="3474720" y="2286000"/>
            <a:ext cx="2194561" cy="1045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of CEOs identify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integrity and trust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as the biggest gap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in their organisations</a:t>
            </a:r>
          </a:p>
        </p:txBody>
      </p:sp>
      <p:sp>
        <p:nvSpPr>
          <p:cNvPr id="464" name="Text 5"/>
          <p:cNvSpPr txBox="1"/>
          <p:nvPr/>
        </p:nvSpPr>
        <p:spPr>
          <a:xfrm>
            <a:off x="5852159" y="1271270"/>
            <a:ext cx="2560321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5200" b="1">
                <a:solidFill>
                  <a:srgbClr val="D4943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12x</a:t>
            </a:r>
          </a:p>
        </p:txBody>
      </p:sp>
      <p:sp>
        <p:nvSpPr>
          <p:cNvPr id="465" name="Text 6"/>
          <p:cNvSpPr txBox="1"/>
          <p:nvPr/>
        </p:nvSpPr>
        <p:spPr>
          <a:xfrm>
            <a:off x="6035040" y="2286000"/>
            <a:ext cx="2194561" cy="1045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higher performance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when employees believe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their leader is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authentic</a:t>
            </a:r>
          </a:p>
        </p:txBody>
      </p:sp>
      <p:sp>
        <p:nvSpPr>
          <p:cNvPr id="466" name="Text 7"/>
          <p:cNvSpPr txBox="1"/>
          <p:nvPr/>
        </p:nvSpPr>
        <p:spPr>
          <a:xfrm>
            <a:off x="731520" y="4594904"/>
            <a:ext cx="7680960" cy="1370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 i="1">
                <a:solidFill>
                  <a:srgbClr val="A89A88"/>
                </a:solidFill>
              </a:defRPr>
            </a:lvl1pPr>
          </a:lstStyle>
          <a:p>
            <a:r>
              <a:t>Sources: Edelman Trust Barometer, PwC CEO Survey, Zenger Folkman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Text 0"/>
          <p:cNvSpPr txBox="1"/>
          <p:nvPr/>
        </p:nvSpPr>
        <p:spPr>
          <a:xfrm>
            <a:off x="731519" y="424180"/>
            <a:ext cx="4572001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 spc="3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WHAT THE RESEARCH SAYS</a:t>
            </a:r>
          </a:p>
        </p:txBody>
      </p:sp>
      <p:sp>
        <p:nvSpPr>
          <p:cNvPr id="471" name="Text 1"/>
          <p:cNvSpPr txBox="1"/>
          <p:nvPr/>
        </p:nvSpPr>
        <p:spPr>
          <a:xfrm>
            <a:off x="731520" y="880110"/>
            <a:ext cx="7680960" cy="80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10000"/>
              </a:lnSpc>
              <a:defRPr sz="26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Authenticity isn't a feeling.</a:t>
            </a:r>
          </a:p>
          <a:p>
            <a:pPr>
              <a:lnSpc>
                <a:spcPct val="110000"/>
              </a:lnSpc>
              <a:defRPr sz="26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It's a </a:t>
            </a:r>
            <a:r>
              <a:rPr>
                <a:solidFill>
                  <a:srgbClr val="FFD839"/>
                </a:solidFill>
              </a:rPr>
              <a:t>pattern</a:t>
            </a:r>
            <a:r>
              <a:t>.</a:t>
            </a:r>
          </a:p>
        </p:txBody>
      </p:sp>
      <p:sp>
        <p:nvSpPr>
          <p:cNvPr id="472" name="Text 2"/>
          <p:cNvSpPr txBox="1"/>
          <p:nvPr/>
        </p:nvSpPr>
        <p:spPr>
          <a:xfrm>
            <a:off x="731520" y="2895339"/>
            <a:ext cx="7680960" cy="7930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40000"/>
              </a:lnSpc>
              <a:defRPr sz="1500">
                <a:solidFill>
                  <a:srgbClr val="E8DCC8"/>
                </a:solidFill>
              </a:defRPr>
            </a:lvl1pPr>
          </a:lstStyle>
          <a:p>
            <a:r>
              <a:t>Research from Zenger Folkman analysing 100,000+ leadership assessments found that the single strongest predictor of leadership effectiveness isn't vision, strategy, or communication skill.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Text 0"/>
          <p:cNvSpPr txBox="1"/>
          <p:nvPr/>
        </p:nvSpPr>
        <p:spPr>
          <a:xfrm>
            <a:off x="731520" y="481329"/>
            <a:ext cx="7680960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2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THE INTEGRITY AUDIT</a:t>
            </a:r>
          </a:p>
        </p:txBody>
      </p:sp>
      <p:sp>
        <p:nvSpPr>
          <p:cNvPr id="477" name="Shape 1"/>
          <p:cNvSpPr/>
          <p:nvPr/>
        </p:nvSpPr>
        <p:spPr>
          <a:xfrm>
            <a:off x="731519" y="1188719"/>
            <a:ext cx="411481" cy="411481"/>
          </a:xfrm>
          <a:prstGeom prst="ellipse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78" name="Text 2"/>
          <p:cNvSpPr txBox="1"/>
          <p:nvPr/>
        </p:nvSpPr>
        <p:spPr>
          <a:xfrm>
            <a:off x="731519" y="1273809"/>
            <a:ext cx="411481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6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1</a:t>
            </a:r>
          </a:p>
        </p:txBody>
      </p:sp>
      <p:sp>
        <p:nvSpPr>
          <p:cNvPr id="479" name="Text 3"/>
          <p:cNvSpPr txBox="1"/>
          <p:nvPr/>
        </p:nvSpPr>
        <p:spPr>
          <a:xfrm>
            <a:off x="1298537" y="1265942"/>
            <a:ext cx="6858001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7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What did I promise that I didn't deliver?</a:t>
            </a:r>
          </a:p>
        </p:txBody>
      </p:sp>
      <p:sp>
        <p:nvSpPr>
          <p:cNvPr id="480" name="Text 4"/>
          <p:cNvSpPr txBox="1"/>
          <p:nvPr/>
        </p:nvSpPr>
        <p:spPr>
          <a:xfrm>
            <a:off x="1500863" y="1599236"/>
            <a:ext cx="6858001" cy="18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30000"/>
              </a:lnSpc>
              <a:defRPr sz="1400">
                <a:solidFill>
                  <a:srgbClr val="A89A88"/>
                </a:solidFill>
              </a:defRPr>
            </a:lvl1pPr>
          </a:lstStyle>
          <a:p>
            <a:r>
              <a:t>To my team, my boss, myself. Audit every commitment.</a:t>
            </a:r>
          </a:p>
        </p:txBody>
      </p:sp>
      <p:sp>
        <p:nvSpPr>
          <p:cNvPr id="481" name="Shape 5"/>
          <p:cNvSpPr/>
          <p:nvPr/>
        </p:nvSpPr>
        <p:spPr>
          <a:xfrm>
            <a:off x="731519" y="2377439"/>
            <a:ext cx="411481" cy="411481"/>
          </a:xfrm>
          <a:prstGeom prst="ellipse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82" name="Text 6"/>
          <p:cNvSpPr txBox="1"/>
          <p:nvPr/>
        </p:nvSpPr>
        <p:spPr>
          <a:xfrm>
            <a:off x="731519" y="2462529"/>
            <a:ext cx="411481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6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2</a:t>
            </a:r>
          </a:p>
        </p:txBody>
      </p:sp>
      <p:sp>
        <p:nvSpPr>
          <p:cNvPr id="483" name="Text 7"/>
          <p:cNvSpPr txBox="1"/>
          <p:nvPr/>
        </p:nvSpPr>
        <p:spPr>
          <a:xfrm>
            <a:off x="1298537" y="2454662"/>
            <a:ext cx="6858001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7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When did I say what people wanted to hear?</a:t>
            </a:r>
          </a:p>
        </p:txBody>
      </p:sp>
      <p:sp>
        <p:nvSpPr>
          <p:cNvPr id="484" name="Text 8"/>
          <p:cNvSpPr txBox="1"/>
          <p:nvPr/>
        </p:nvSpPr>
        <p:spPr>
          <a:xfrm>
            <a:off x="1500863" y="2766033"/>
            <a:ext cx="6858001" cy="18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30000"/>
              </a:lnSpc>
              <a:defRPr sz="1400">
                <a:solidFill>
                  <a:srgbClr val="A89A88"/>
                </a:solidFill>
              </a:defRPr>
            </a:lvl1pPr>
          </a:lstStyle>
          <a:p>
            <a:r>
              <a:t>Instead of the truth — even when the truth was harder?</a:t>
            </a:r>
          </a:p>
        </p:txBody>
      </p:sp>
      <p:sp>
        <p:nvSpPr>
          <p:cNvPr id="485" name="Shape 9"/>
          <p:cNvSpPr/>
          <p:nvPr/>
        </p:nvSpPr>
        <p:spPr>
          <a:xfrm>
            <a:off x="731519" y="3566159"/>
            <a:ext cx="411481" cy="411481"/>
          </a:xfrm>
          <a:prstGeom prst="ellipse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86" name="Text 10"/>
          <p:cNvSpPr txBox="1"/>
          <p:nvPr/>
        </p:nvSpPr>
        <p:spPr>
          <a:xfrm>
            <a:off x="731519" y="3651250"/>
            <a:ext cx="411481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6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3</a:t>
            </a:r>
          </a:p>
        </p:txBody>
      </p:sp>
      <p:sp>
        <p:nvSpPr>
          <p:cNvPr id="487" name="Text 11"/>
          <p:cNvSpPr txBox="1"/>
          <p:nvPr/>
        </p:nvSpPr>
        <p:spPr>
          <a:xfrm>
            <a:off x="1298537" y="3643382"/>
            <a:ext cx="6858001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7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Am I the same leader in every room?</a:t>
            </a:r>
          </a:p>
        </p:txBody>
      </p:sp>
      <p:sp>
        <p:nvSpPr>
          <p:cNvPr id="488" name="Text 12"/>
          <p:cNvSpPr txBox="1"/>
          <p:nvPr/>
        </p:nvSpPr>
        <p:spPr>
          <a:xfrm>
            <a:off x="1500863" y="3993537"/>
            <a:ext cx="6858001" cy="18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30000"/>
              </a:lnSpc>
              <a:defRPr sz="1400">
                <a:solidFill>
                  <a:srgbClr val="A89A88"/>
                </a:solidFill>
              </a:defRPr>
            </a:lvl1pPr>
          </a:lstStyle>
          <a:p>
            <a:r>
              <a:t>Or do I shift based on audience and power dynamics?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Text 0"/>
          <p:cNvSpPr txBox="1"/>
          <p:nvPr/>
        </p:nvSpPr>
        <p:spPr>
          <a:xfrm>
            <a:off x="731519" y="482599"/>
            <a:ext cx="27432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800" b="1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THIS WEEK</a:t>
            </a:r>
          </a:p>
        </p:txBody>
      </p:sp>
      <p:sp>
        <p:nvSpPr>
          <p:cNvPr id="493" name="Shape 1"/>
          <p:cNvSpPr/>
          <p:nvPr/>
        </p:nvSpPr>
        <p:spPr>
          <a:xfrm>
            <a:off x="-476033" y="1188719"/>
            <a:ext cx="9848304" cy="4104055"/>
          </a:xfrm>
          <a:prstGeom prst="rect">
            <a:avLst/>
          </a:prstGeom>
          <a:solidFill>
            <a:srgbClr val="2E2519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94" name="Text 2"/>
          <p:cNvSpPr txBox="1"/>
          <p:nvPr/>
        </p:nvSpPr>
        <p:spPr>
          <a:xfrm>
            <a:off x="760070" y="1594077"/>
            <a:ext cx="6949441" cy="26466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45000"/>
              </a:lnSpc>
              <a:defRPr>
                <a:solidFill>
                  <a:srgbClr val="E8DCC8"/>
                </a:solidFill>
              </a:defRPr>
            </a:pPr>
            <a:r>
              <a:t>Find one promise you made to your team, your boss,</a:t>
            </a:r>
          </a:p>
          <a:p>
            <a:pPr>
              <a:lnSpc>
                <a:spcPct val="145000"/>
              </a:lnSpc>
              <a:defRPr>
                <a:solidFill>
                  <a:srgbClr val="E8DCC8"/>
                </a:solidFill>
              </a:defRPr>
            </a:pPr>
            <a:r>
              <a:t>or anyone — that you didn't keep.</a:t>
            </a:r>
          </a:p>
          <a:p>
            <a:pPr>
              <a:lnSpc>
                <a:spcPct val="145000"/>
              </a:lnSpc>
            </a:pPr>
            <a:endParaRPr/>
          </a:p>
          <a:p>
            <a:pPr>
              <a:lnSpc>
                <a:spcPct val="145000"/>
              </a:lnSpc>
              <a:defRPr>
                <a:solidFill>
                  <a:srgbClr val="E8DCC8"/>
                </a:solidFill>
              </a:defRPr>
            </a:pPr>
            <a:r>
              <a:t>And either keep it, or be honest about why you can't.</a:t>
            </a:r>
          </a:p>
          <a:p>
            <a:pPr>
              <a:lnSpc>
                <a:spcPct val="145000"/>
              </a:lnSpc>
            </a:pPr>
            <a:endParaRPr/>
          </a:p>
          <a:p>
            <a:pPr>
              <a:lnSpc>
                <a:spcPct val="145000"/>
              </a:lnSpc>
              <a:defRPr>
                <a:solidFill>
                  <a:srgbClr val="E8DCC8"/>
                </a:solidFill>
              </a:defRPr>
            </a:pPr>
            <a:r>
              <a:t>Don't let it sit out there</a:t>
            </a:r>
          </a:p>
          <a:p>
            <a:pPr>
              <a:lnSpc>
                <a:spcPct val="145000"/>
              </a:lnSpc>
              <a:defRPr>
                <a:solidFill>
                  <a:srgbClr val="E8DCC8"/>
                </a:solidFill>
              </a:defRPr>
            </a:pPr>
            <a:r>
              <a:t>silently eroding trust.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>
              <a:alpha val="55000"/>
            </a:srgbClr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99" name="Text 1"/>
          <p:cNvSpPr txBox="1"/>
          <p:nvPr/>
        </p:nvSpPr>
        <p:spPr>
          <a:xfrm>
            <a:off x="731520" y="1310639"/>
            <a:ext cx="7680960" cy="1950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10000"/>
              </a:lnSpc>
              <a:defRPr sz="42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THE WELL</a:t>
            </a:r>
          </a:p>
          <a:p>
            <a:pPr>
              <a:lnSpc>
                <a:spcPct val="110000"/>
              </a:lnSpc>
              <a:defRPr sz="42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HAS A</a:t>
            </a:r>
          </a:p>
          <a:p>
            <a:pPr>
              <a:lnSpc>
                <a:spcPct val="110000"/>
              </a:lnSpc>
              <a:defRPr sz="42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BOTTOM</a:t>
            </a:r>
          </a:p>
        </p:txBody>
      </p:sp>
      <p:sp>
        <p:nvSpPr>
          <p:cNvPr id="500" name="Text 2"/>
          <p:cNvSpPr txBox="1"/>
          <p:nvPr/>
        </p:nvSpPr>
        <p:spPr>
          <a:xfrm>
            <a:off x="731519" y="3461583"/>
            <a:ext cx="6400801" cy="209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600" i="1">
                <a:solidFill>
                  <a:srgbClr val="E8DCC8"/>
                </a:solidFill>
              </a:defRPr>
            </a:lvl1pPr>
          </a:lstStyle>
          <a:p>
            <a:r>
              <a:t>Great leaders give generously — but not recklessly.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Text 0"/>
          <p:cNvSpPr txBox="1"/>
          <p:nvPr/>
        </p:nvSpPr>
        <p:spPr>
          <a:xfrm>
            <a:off x="731519" y="401320"/>
            <a:ext cx="5486401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 spc="3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THE POPULAR ADVICE</a:t>
            </a:r>
          </a:p>
        </p:txBody>
      </p:sp>
      <p:sp>
        <p:nvSpPr>
          <p:cNvPr id="505" name="Text 1"/>
          <p:cNvSpPr txBox="1"/>
          <p:nvPr/>
        </p:nvSpPr>
        <p:spPr>
          <a:xfrm>
            <a:off x="731520" y="993140"/>
            <a:ext cx="7680960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34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"Don't give a f*ck."</a:t>
            </a:r>
          </a:p>
        </p:txBody>
      </p:sp>
      <p:sp>
        <p:nvSpPr>
          <p:cNvPr id="506" name="Text 2"/>
          <p:cNvSpPr txBox="1"/>
          <p:nvPr/>
        </p:nvSpPr>
        <p:spPr>
          <a:xfrm>
            <a:off x="731520" y="2757720"/>
            <a:ext cx="7680960" cy="106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35000"/>
              </a:lnSpc>
              <a:defRPr sz="1500">
                <a:solidFill>
                  <a:srgbClr val="E8DCC8"/>
                </a:solidFill>
              </a:defRPr>
            </a:pPr>
            <a:r>
              <a:t>It sold millions of copies. It became a mantra.</a:t>
            </a:r>
          </a:p>
          <a:p>
            <a:pPr>
              <a:lnSpc>
                <a:spcPct val="135000"/>
              </a:lnSpc>
              <a:defRPr sz="1500">
                <a:solidFill>
                  <a:srgbClr val="E8DCC8"/>
                </a:solidFill>
              </a:defRPr>
            </a:pPr>
            <a:r>
              <a:t>And it gave an entire generation of leaders</a:t>
            </a:r>
          </a:p>
          <a:p>
            <a:pPr>
              <a:lnSpc>
                <a:spcPct val="135000"/>
              </a:lnSpc>
              <a:defRPr sz="1500">
                <a:solidFill>
                  <a:srgbClr val="E8DCC8"/>
                </a:solidFill>
              </a:defRPr>
            </a:pPr>
            <a:r>
              <a:t>permission to stop caring.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Text 0"/>
          <p:cNvSpPr txBox="1"/>
          <p:nvPr/>
        </p:nvSpPr>
        <p:spPr>
          <a:xfrm>
            <a:off x="731519" y="316230"/>
            <a:ext cx="914401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3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06</a:t>
            </a:r>
          </a:p>
        </p:txBody>
      </p:sp>
      <p:sp>
        <p:nvSpPr>
          <p:cNvPr id="511" name="Shape 1"/>
          <p:cNvSpPr/>
          <p:nvPr/>
        </p:nvSpPr>
        <p:spPr>
          <a:xfrm>
            <a:off x="731519" y="594359"/>
            <a:ext cx="457201" cy="36577"/>
          </a:xfrm>
          <a:prstGeom prst="rect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12" name="Text 2"/>
          <p:cNvSpPr txBox="1"/>
          <p:nvPr/>
        </p:nvSpPr>
        <p:spPr>
          <a:xfrm>
            <a:off x="731519" y="2193538"/>
            <a:ext cx="7315201" cy="1190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35000"/>
              </a:lnSpc>
              <a:defRPr sz="1600">
                <a:solidFill>
                  <a:srgbClr val="E8DCC8"/>
                </a:solidFill>
              </a:defRPr>
            </a:pPr>
            <a:r>
              <a:t>"During the worst drought I can remember, my father</a:t>
            </a:r>
          </a:p>
          <a:p>
            <a:pPr>
              <a:lnSpc>
                <a:spcPct val="135000"/>
              </a:lnSpc>
              <a:defRPr sz="1600">
                <a:solidFill>
                  <a:srgbClr val="E8DCC8"/>
                </a:solidFill>
              </a:defRPr>
            </a:pPr>
            <a:r>
              <a:t>hired two new hands in the same month.</a:t>
            </a:r>
          </a:p>
          <a:p>
            <a:pPr>
              <a:lnSpc>
                <a:spcPct val="135000"/>
              </a:lnSpc>
              <a:defRPr sz="1600">
                <a:solidFill>
                  <a:srgbClr val="E8DCC8"/>
                </a:solidFill>
              </a:defRPr>
            </a:pPr>
            <a:r>
              <a:t>Neither knew a thing about farming.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Text 0"/>
          <p:cNvSpPr txBox="1"/>
          <p:nvPr/>
        </p:nvSpPr>
        <p:spPr>
          <a:xfrm>
            <a:off x="731519" y="316230"/>
            <a:ext cx="914401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3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06</a:t>
            </a:r>
          </a:p>
        </p:txBody>
      </p:sp>
      <p:sp>
        <p:nvSpPr>
          <p:cNvPr id="517" name="Shape 1"/>
          <p:cNvSpPr/>
          <p:nvPr/>
        </p:nvSpPr>
        <p:spPr>
          <a:xfrm>
            <a:off x="731519" y="594359"/>
            <a:ext cx="457201" cy="36577"/>
          </a:xfrm>
          <a:prstGeom prst="rect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18" name="Text 2"/>
          <p:cNvSpPr txBox="1"/>
          <p:nvPr/>
        </p:nvSpPr>
        <p:spPr>
          <a:xfrm>
            <a:off x="731519" y="2297598"/>
            <a:ext cx="7315201" cy="9826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35000"/>
              </a:lnSpc>
              <a:defRPr sz="1100">
                <a:solidFill>
                  <a:srgbClr val="E8DCC8"/>
                </a:solidFill>
              </a:defRPr>
            </a:pPr>
            <a:r>
              <a:t>"The other man — I won't use his name —</a:t>
            </a:r>
          </a:p>
          <a:p>
            <a:pPr>
              <a:lnSpc>
                <a:spcPct val="135000"/>
              </a:lnSpc>
              <a:defRPr sz="1100">
                <a:solidFill>
                  <a:srgbClr val="E8DCC8"/>
                </a:solidFill>
              </a:defRPr>
            </a:pPr>
            <a:r>
              <a:t>showed up when he felt like it.</a:t>
            </a:r>
          </a:p>
          <a:p>
            <a:pPr>
              <a:lnSpc>
                <a:spcPct val="135000"/>
              </a:lnSpc>
              <a:defRPr sz="1100">
                <a:solidFill>
                  <a:srgbClr val="E8DCC8"/>
                </a:solidFill>
              </a:defRPr>
            </a:pPr>
            <a:r>
              <a:t>Did the minimum. Always had a reason</a:t>
            </a:r>
          </a:p>
          <a:p>
            <a:pPr>
              <a:lnSpc>
                <a:spcPct val="135000"/>
              </a:lnSpc>
              <a:defRPr sz="1100">
                <a:solidFill>
                  <a:srgbClr val="E8DCC8"/>
                </a:solidFill>
              </a:defRPr>
            </a:pPr>
            <a:r>
              <a:t>why something wasn't done.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Text 0"/>
          <p:cNvSpPr txBox="1"/>
          <p:nvPr/>
        </p:nvSpPr>
        <p:spPr>
          <a:xfrm>
            <a:off x="731519" y="316230"/>
            <a:ext cx="914401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3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06</a:t>
            </a:r>
          </a:p>
        </p:txBody>
      </p:sp>
      <p:sp>
        <p:nvSpPr>
          <p:cNvPr id="523" name="Shape 1"/>
          <p:cNvSpPr/>
          <p:nvPr/>
        </p:nvSpPr>
        <p:spPr>
          <a:xfrm>
            <a:off x="731519" y="594359"/>
            <a:ext cx="457201" cy="36577"/>
          </a:xfrm>
          <a:prstGeom prst="rect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24" name="Text 2"/>
          <p:cNvSpPr txBox="1"/>
          <p:nvPr/>
        </p:nvSpPr>
        <p:spPr>
          <a:xfrm>
            <a:off x="731519" y="2342383"/>
            <a:ext cx="7315201" cy="8930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35000"/>
              </a:lnSpc>
              <a:defRPr sz="1200">
                <a:solidFill>
                  <a:srgbClr val="E8DCC8"/>
                </a:solidFill>
              </a:defRPr>
            </a:pPr>
            <a:r>
              <a:t>"He let him go that afternoon.</a:t>
            </a:r>
          </a:p>
          <a:p>
            <a:pPr>
              <a:lnSpc>
                <a:spcPct val="135000"/>
              </a:lnSpc>
              <a:defRPr sz="1200">
                <a:solidFill>
                  <a:srgbClr val="E8DCC8"/>
                </a:solidFill>
              </a:defRPr>
            </a:pPr>
            <a:r>
              <a:t>No drama. No anger.</a:t>
            </a:r>
          </a:p>
          <a:p>
            <a:pPr>
              <a:lnSpc>
                <a:spcPct val="135000"/>
              </a:lnSpc>
              <a:defRPr sz="1200">
                <a:solidFill>
                  <a:srgbClr val="E8DCC8"/>
                </a:solidFill>
              </a:defRPr>
            </a:pPr>
            <a:r>
              <a:t>Just clarity.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Text 0"/>
          <p:cNvSpPr txBox="1"/>
          <p:nvPr/>
        </p:nvSpPr>
        <p:spPr>
          <a:xfrm>
            <a:off x="914400" y="1073549"/>
            <a:ext cx="7315200" cy="26077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35000"/>
              </a:lnSpc>
              <a:defRPr sz="28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"The well has a bottom.</a:t>
            </a:r>
          </a:p>
          <a:p>
            <a:pPr algn="ctr">
              <a:lnSpc>
                <a:spcPct val="135000"/>
              </a:lnSpc>
              <a:defRPr sz="2800"/>
            </a:pPr>
            <a:endParaRPr/>
          </a:p>
          <a:p>
            <a:pPr algn="ctr">
              <a:lnSpc>
                <a:spcPct val="135000"/>
              </a:lnSpc>
              <a:defRPr sz="28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If you pour all your water</a:t>
            </a:r>
          </a:p>
          <a:p>
            <a:pPr algn="ctr">
              <a:lnSpc>
                <a:spcPct val="135000"/>
              </a:lnSpc>
              <a:defRPr sz="28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into soil that won't hold it,</a:t>
            </a:r>
          </a:p>
          <a:p>
            <a:pPr algn="ctr">
              <a:lnSpc>
                <a:spcPct val="135000"/>
              </a:lnSpc>
              <a:defRPr sz="28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the fields that need you will die."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1C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Text 0"/>
          <p:cNvSpPr txBox="1"/>
          <p:nvPr/>
        </p:nvSpPr>
        <p:spPr>
          <a:xfrm>
            <a:off x="731519" y="424180"/>
            <a:ext cx="3657601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 spc="3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THE DATA</a:t>
            </a:r>
          </a:p>
        </p:txBody>
      </p:sp>
      <p:sp>
        <p:nvSpPr>
          <p:cNvPr id="533" name="Text 1"/>
          <p:cNvSpPr txBox="1"/>
          <p:nvPr/>
        </p:nvSpPr>
        <p:spPr>
          <a:xfrm>
            <a:off x="731519" y="1271270"/>
            <a:ext cx="2560322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5200" b="1">
                <a:solidFill>
                  <a:srgbClr val="D4943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80%</a:t>
            </a:r>
          </a:p>
        </p:txBody>
      </p:sp>
      <p:sp>
        <p:nvSpPr>
          <p:cNvPr id="534" name="Text 2"/>
          <p:cNvSpPr txBox="1"/>
          <p:nvPr/>
        </p:nvSpPr>
        <p:spPr>
          <a:xfrm>
            <a:off x="914400" y="2286000"/>
            <a:ext cx="2194561" cy="1045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of a manager's time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is often consumed by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the lowest-performing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20% of their team</a:t>
            </a:r>
          </a:p>
        </p:txBody>
      </p:sp>
      <p:sp>
        <p:nvSpPr>
          <p:cNvPr id="535" name="Text 3"/>
          <p:cNvSpPr txBox="1"/>
          <p:nvPr/>
        </p:nvSpPr>
        <p:spPr>
          <a:xfrm>
            <a:off x="3291840" y="1271270"/>
            <a:ext cx="2560321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5200" b="1">
                <a:solidFill>
                  <a:srgbClr val="D4943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5.6x</a:t>
            </a:r>
          </a:p>
        </p:txBody>
      </p:sp>
      <p:sp>
        <p:nvSpPr>
          <p:cNvPr id="536" name="Text 4"/>
          <p:cNvSpPr txBox="1"/>
          <p:nvPr/>
        </p:nvSpPr>
        <p:spPr>
          <a:xfrm>
            <a:off x="3474720" y="2286000"/>
            <a:ext cx="2194561" cy="1045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higher ROI when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development resources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go to willing learners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vs reluctant ones</a:t>
            </a:r>
          </a:p>
        </p:txBody>
      </p:sp>
      <p:sp>
        <p:nvSpPr>
          <p:cNvPr id="537" name="Text 5"/>
          <p:cNvSpPr txBox="1"/>
          <p:nvPr/>
        </p:nvSpPr>
        <p:spPr>
          <a:xfrm>
            <a:off x="5852159" y="1271270"/>
            <a:ext cx="2560321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5200" b="1">
                <a:solidFill>
                  <a:srgbClr val="D4943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34%</a:t>
            </a:r>
          </a:p>
        </p:txBody>
      </p:sp>
      <p:sp>
        <p:nvSpPr>
          <p:cNvPr id="538" name="Text 6"/>
          <p:cNvSpPr txBox="1"/>
          <p:nvPr/>
        </p:nvSpPr>
        <p:spPr>
          <a:xfrm>
            <a:off x="6035040" y="2286000"/>
            <a:ext cx="2194561" cy="1045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of leaders report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burnout from investing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in people who won't</a:t>
            </a:r>
          </a:p>
          <a:p>
            <a:pPr algn="ctr">
              <a:lnSpc>
                <a:spcPct val="130000"/>
              </a:lnSpc>
              <a:defRPr sz="1400">
                <a:solidFill>
                  <a:srgbClr val="E8DCC8"/>
                </a:solidFill>
              </a:defRPr>
            </a:pPr>
            <a:r>
              <a:t>meet them halfway</a:t>
            </a:r>
          </a:p>
        </p:txBody>
      </p:sp>
      <p:sp>
        <p:nvSpPr>
          <p:cNvPr id="539" name="Text 7"/>
          <p:cNvSpPr txBox="1"/>
          <p:nvPr/>
        </p:nvSpPr>
        <p:spPr>
          <a:xfrm>
            <a:off x="731520" y="4594904"/>
            <a:ext cx="7680960" cy="1370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 i="1">
                <a:solidFill>
                  <a:srgbClr val="A89A88"/>
                </a:solidFill>
              </a:defRPr>
            </a:lvl1pPr>
          </a:lstStyle>
          <a:p>
            <a:r>
              <a:t>Sources: HBR, Corporate Leadership Council, Gallup Manager Burnout Study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Text 0"/>
          <p:cNvSpPr txBox="1"/>
          <p:nvPr/>
        </p:nvSpPr>
        <p:spPr>
          <a:xfrm>
            <a:off x="731519" y="424180"/>
            <a:ext cx="4572001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 spc="3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WHAT THE RESEARCH SAYS</a:t>
            </a:r>
          </a:p>
        </p:txBody>
      </p:sp>
      <p:sp>
        <p:nvSpPr>
          <p:cNvPr id="544" name="Text 1"/>
          <p:cNvSpPr txBox="1"/>
          <p:nvPr/>
        </p:nvSpPr>
        <p:spPr>
          <a:xfrm>
            <a:off x="731520" y="880110"/>
            <a:ext cx="7680960" cy="80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10000"/>
              </a:lnSpc>
              <a:defRPr sz="26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Caring without boundaries</a:t>
            </a:r>
          </a:p>
          <a:p>
            <a:pPr>
              <a:lnSpc>
                <a:spcPct val="110000"/>
              </a:lnSpc>
              <a:defRPr sz="26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isn't generosity. It's self-destruction.</a:t>
            </a:r>
          </a:p>
        </p:txBody>
      </p:sp>
      <p:sp>
        <p:nvSpPr>
          <p:cNvPr id="545" name="Text 2"/>
          <p:cNvSpPr txBox="1"/>
          <p:nvPr/>
        </p:nvSpPr>
        <p:spPr>
          <a:xfrm>
            <a:off x="731520" y="2453625"/>
            <a:ext cx="7680960" cy="1036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45000"/>
              </a:lnSpc>
              <a:defRPr sz="1100">
                <a:solidFill>
                  <a:srgbClr val="E8DCC8"/>
                </a:solidFill>
              </a:defRPr>
            </a:pPr>
            <a:r>
              <a:t>The Corporate Leadership Council studied 19,000 employees</a:t>
            </a:r>
          </a:p>
          <a:p>
            <a:pPr>
              <a:lnSpc>
                <a:spcPct val="145000"/>
              </a:lnSpc>
              <a:defRPr sz="1100">
                <a:solidFill>
                  <a:srgbClr val="E8DCC8"/>
                </a:solidFill>
              </a:defRPr>
            </a:pPr>
            <a:r>
              <a:t>and found that investing in 'willing but struggling' performers</a:t>
            </a:r>
          </a:p>
          <a:p>
            <a:pPr>
              <a:lnSpc>
                <a:spcPct val="145000"/>
              </a:lnSpc>
              <a:defRPr sz="1100">
                <a:solidFill>
                  <a:srgbClr val="E8DCC8"/>
                </a:solidFill>
              </a:defRPr>
            </a:pPr>
            <a:r>
              <a:t>yielded the highest returns — far more than investing in</a:t>
            </a:r>
          </a:p>
          <a:p>
            <a:pPr>
              <a:lnSpc>
                <a:spcPct val="145000"/>
              </a:lnSpc>
              <a:defRPr sz="1100">
                <a:solidFill>
                  <a:srgbClr val="E8DCC8"/>
                </a:solidFill>
              </a:defRPr>
            </a:pPr>
            <a:r>
              <a:t>either top performers or unwilling underperformers.</a:t>
            </a:r>
          </a:p>
        </p:txBody>
      </p:sp>
      <p:sp>
        <p:nvSpPr>
          <p:cNvPr id="546" name="Text 3"/>
          <p:cNvSpPr txBox="1"/>
          <p:nvPr/>
        </p:nvSpPr>
        <p:spPr>
          <a:xfrm>
            <a:off x="731520" y="4594904"/>
            <a:ext cx="7680960" cy="1370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000" i="1">
                <a:solidFill>
                  <a:srgbClr val="A89A88"/>
                </a:solidFill>
              </a:defRPr>
            </a:lvl1pPr>
          </a:lstStyle>
          <a:p>
            <a:r>
              <a:t>Source: Corporate Leadership Council, "Building the High-Performance Workforce" (2005)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Text 0"/>
          <p:cNvSpPr txBox="1"/>
          <p:nvPr/>
        </p:nvSpPr>
        <p:spPr>
          <a:xfrm>
            <a:off x="731520" y="546100"/>
            <a:ext cx="7680960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000" b="1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BOARDROOM TRANSLATION</a:t>
            </a:r>
          </a:p>
        </p:txBody>
      </p:sp>
      <p:sp>
        <p:nvSpPr>
          <p:cNvPr id="551" name="Text 1"/>
          <p:cNvSpPr txBox="1"/>
          <p:nvPr/>
        </p:nvSpPr>
        <p:spPr>
          <a:xfrm>
            <a:off x="731519" y="2421331"/>
            <a:ext cx="7315201" cy="1009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40000"/>
              </a:lnSpc>
              <a:defRPr sz="1100">
                <a:solidFill>
                  <a:srgbClr val="E8DCC8"/>
                </a:solidFill>
              </a:defRPr>
            </a:pPr>
            <a:r>
              <a:t>Give every person a chance. A real chance.</a:t>
            </a:r>
          </a:p>
          <a:p>
            <a:pPr>
              <a:lnSpc>
                <a:spcPct val="140000"/>
              </a:lnSpc>
              <a:defRPr sz="1100">
                <a:solidFill>
                  <a:srgbClr val="E8DCC8"/>
                </a:solidFill>
              </a:defRPr>
            </a:pPr>
            <a:r>
              <a:t>Not a token onboarding and a performance review —</a:t>
            </a:r>
          </a:p>
          <a:p>
            <a:pPr>
              <a:lnSpc>
                <a:spcPct val="140000"/>
              </a:lnSpc>
              <a:defRPr sz="1100">
                <a:solidFill>
                  <a:srgbClr val="E8DCC8"/>
                </a:solidFill>
              </a:defRPr>
            </a:pPr>
            <a:r>
              <a:t>a genuine investment of your time, your patience,</a:t>
            </a:r>
          </a:p>
          <a:p>
            <a:pPr>
              <a:lnSpc>
                <a:spcPct val="140000"/>
              </a:lnSpc>
              <a:defRPr sz="1100">
                <a:solidFill>
                  <a:srgbClr val="E8DCC8"/>
                </a:solidFill>
              </a:defRPr>
            </a:pPr>
            <a:r>
              <a:t>your teaching.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A211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62" name="Text 1"/>
          <p:cNvSpPr txBox="1"/>
          <p:nvPr/>
        </p:nvSpPr>
        <p:spPr>
          <a:xfrm>
            <a:off x="731519" y="544830"/>
            <a:ext cx="4572001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300" spc="4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PAUSE AND REFLECT</a:t>
            </a:r>
          </a:p>
        </p:txBody>
      </p:sp>
      <p:sp>
        <p:nvSpPr>
          <p:cNvPr id="563" name="Text 2"/>
          <p:cNvSpPr txBox="1"/>
          <p:nvPr/>
        </p:nvSpPr>
        <p:spPr>
          <a:xfrm>
            <a:off x="914400" y="1307172"/>
            <a:ext cx="7315200" cy="25291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30000"/>
              </a:lnSpc>
              <a:defRPr sz="28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Who on your team is doing the work,</a:t>
            </a:r>
          </a:p>
          <a:p>
            <a:pPr algn="ctr">
              <a:lnSpc>
                <a:spcPct val="130000"/>
              </a:lnSpc>
              <a:defRPr sz="28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leaning in, growing —</a:t>
            </a:r>
          </a:p>
          <a:p>
            <a:pPr algn="ctr">
              <a:lnSpc>
                <a:spcPct val="130000"/>
              </a:lnSpc>
              <a:defRPr sz="2800"/>
            </a:pPr>
            <a:endParaRPr/>
          </a:p>
          <a:p>
            <a:pPr algn="ctr">
              <a:lnSpc>
                <a:spcPct val="130000"/>
              </a:lnSpc>
              <a:defRPr sz="28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and getting the </a:t>
            </a:r>
            <a:r>
              <a:rPr>
                <a:solidFill>
                  <a:srgbClr val="F1FF3F"/>
                </a:solidFill>
              </a:rPr>
              <a:t>least</a:t>
            </a:r>
            <a:r>
              <a:t> of your attention</a:t>
            </a:r>
          </a:p>
          <a:p>
            <a:pPr algn="ctr">
              <a:lnSpc>
                <a:spcPct val="130000"/>
              </a:lnSpc>
              <a:defRPr sz="28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because they don't make noise?</a:t>
            </a:r>
          </a:p>
        </p:txBody>
      </p:sp>
      <p:sp>
        <p:nvSpPr>
          <p:cNvPr id="564" name="Text 3"/>
          <p:cNvSpPr txBox="1"/>
          <p:nvPr/>
        </p:nvSpPr>
        <p:spPr>
          <a:xfrm>
            <a:off x="1371600" y="4325511"/>
            <a:ext cx="6400800" cy="474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30000"/>
              </a:lnSpc>
              <a:defRPr sz="1400">
                <a:solidFill>
                  <a:srgbClr val="A89A88"/>
                </a:solidFill>
              </a:defRPr>
            </a:pPr>
            <a:r>
              <a:t>They're the field that deserves your water.</a:t>
            </a:r>
          </a:p>
          <a:p>
            <a:pPr algn="ctr">
              <a:lnSpc>
                <a:spcPct val="130000"/>
              </a:lnSpc>
              <a:defRPr sz="1400">
                <a:solidFill>
                  <a:srgbClr val="A89A88"/>
                </a:solidFill>
              </a:defRPr>
            </a:pPr>
            <a:r>
              <a:t>Go find them.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Text 0"/>
          <p:cNvSpPr txBox="1"/>
          <p:nvPr/>
        </p:nvSpPr>
        <p:spPr>
          <a:xfrm>
            <a:off x="731520" y="481329"/>
            <a:ext cx="7680960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2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THE WELL TEST</a:t>
            </a:r>
          </a:p>
        </p:txBody>
      </p:sp>
      <p:sp>
        <p:nvSpPr>
          <p:cNvPr id="569" name="Shape 1"/>
          <p:cNvSpPr/>
          <p:nvPr/>
        </p:nvSpPr>
        <p:spPr>
          <a:xfrm>
            <a:off x="731519" y="1188719"/>
            <a:ext cx="411481" cy="411481"/>
          </a:xfrm>
          <a:prstGeom prst="ellipse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70" name="Text 2"/>
          <p:cNvSpPr txBox="1"/>
          <p:nvPr/>
        </p:nvSpPr>
        <p:spPr>
          <a:xfrm>
            <a:off x="731519" y="1273809"/>
            <a:ext cx="411481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6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1</a:t>
            </a:r>
          </a:p>
        </p:txBody>
      </p:sp>
      <p:sp>
        <p:nvSpPr>
          <p:cNvPr id="571" name="Text 3"/>
          <p:cNvSpPr txBox="1"/>
          <p:nvPr/>
        </p:nvSpPr>
        <p:spPr>
          <a:xfrm>
            <a:off x="1287297" y="1260322"/>
            <a:ext cx="6858001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7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Have I given them a genuine chance?</a:t>
            </a:r>
          </a:p>
        </p:txBody>
      </p:sp>
      <p:sp>
        <p:nvSpPr>
          <p:cNvPr id="572" name="Text 4"/>
          <p:cNvSpPr txBox="1"/>
          <p:nvPr/>
        </p:nvSpPr>
        <p:spPr>
          <a:xfrm>
            <a:off x="1517724" y="1599236"/>
            <a:ext cx="6858001" cy="18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30000"/>
              </a:lnSpc>
              <a:defRPr sz="1400">
                <a:solidFill>
                  <a:srgbClr val="A89A88"/>
                </a:solidFill>
              </a:defRPr>
            </a:lvl1pPr>
          </a:lstStyle>
          <a:p>
            <a:r>
              <a:t>Not a checklist — real time, real patience, real teaching?</a:t>
            </a:r>
          </a:p>
        </p:txBody>
      </p:sp>
      <p:sp>
        <p:nvSpPr>
          <p:cNvPr id="573" name="Shape 5"/>
          <p:cNvSpPr/>
          <p:nvPr/>
        </p:nvSpPr>
        <p:spPr>
          <a:xfrm>
            <a:off x="731519" y="2377439"/>
            <a:ext cx="411481" cy="411481"/>
          </a:xfrm>
          <a:prstGeom prst="ellipse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74" name="Text 6"/>
          <p:cNvSpPr txBox="1"/>
          <p:nvPr/>
        </p:nvSpPr>
        <p:spPr>
          <a:xfrm>
            <a:off x="731519" y="2462529"/>
            <a:ext cx="411481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6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2</a:t>
            </a:r>
          </a:p>
        </p:txBody>
      </p:sp>
      <p:sp>
        <p:nvSpPr>
          <p:cNvPr id="575" name="Text 7"/>
          <p:cNvSpPr txBox="1"/>
          <p:nvPr/>
        </p:nvSpPr>
        <p:spPr>
          <a:xfrm>
            <a:off x="1287297" y="2449042"/>
            <a:ext cx="6858001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7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Are they meeting me halfway?</a:t>
            </a:r>
          </a:p>
        </p:txBody>
      </p:sp>
      <p:sp>
        <p:nvSpPr>
          <p:cNvPr id="576" name="Text 8"/>
          <p:cNvSpPr txBox="1"/>
          <p:nvPr/>
        </p:nvSpPr>
        <p:spPr>
          <a:xfrm>
            <a:off x="1517724" y="2810437"/>
            <a:ext cx="6858001" cy="18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30000"/>
              </a:lnSpc>
              <a:defRPr sz="1400">
                <a:solidFill>
                  <a:srgbClr val="A89A88"/>
                </a:solidFill>
              </a:defRPr>
            </a:lvl1pPr>
          </a:lstStyle>
          <a:p>
            <a:r>
              <a:t>Doing the work, asking questions, growing — even slowly?</a:t>
            </a:r>
          </a:p>
        </p:txBody>
      </p:sp>
      <p:sp>
        <p:nvSpPr>
          <p:cNvPr id="577" name="Shape 9"/>
          <p:cNvSpPr/>
          <p:nvPr/>
        </p:nvSpPr>
        <p:spPr>
          <a:xfrm>
            <a:off x="731519" y="3566159"/>
            <a:ext cx="411481" cy="411481"/>
          </a:xfrm>
          <a:prstGeom prst="ellipse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78" name="Text 10"/>
          <p:cNvSpPr txBox="1"/>
          <p:nvPr/>
        </p:nvSpPr>
        <p:spPr>
          <a:xfrm>
            <a:off x="731519" y="3651250"/>
            <a:ext cx="411481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6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3</a:t>
            </a:r>
          </a:p>
        </p:txBody>
      </p:sp>
      <p:sp>
        <p:nvSpPr>
          <p:cNvPr id="579" name="Text 11"/>
          <p:cNvSpPr txBox="1"/>
          <p:nvPr/>
        </p:nvSpPr>
        <p:spPr>
          <a:xfrm>
            <a:off x="1287297" y="3637762"/>
            <a:ext cx="6858001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7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Am I watering growth or watering guilt?</a:t>
            </a:r>
          </a:p>
        </p:txBody>
      </p:sp>
      <p:sp>
        <p:nvSpPr>
          <p:cNvPr id="580" name="Text 12"/>
          <p:cNvSpPr txBox="1"/>
          <p:nvPr/>
        </p:nvSpPr>
        <p:spPr>
          <a:xfrm>
            <a:off x="1517724" y="4021637"/>
            <a:ext cx="6858001" cy="18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30000"/>
              </a:lnSpc>
              <a:defRPr sz="1400">
                <a:solidFill>
                  <a:srgbClr val="A89A88"/>
                </a:solidFill>
              </a:defRPr>
            </a:lvl1pPr>
          </a:lstStyle>
          <a:p>
            <a:r>
              <a:t>Am I investing because they're growing, or because I feel bad?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Text 0"/>
          <p:cNvSpPr txBox="1"/>
          <p:nvPr/>
        </p:nvSpPr>
        <p:spPr>
          <a:xfrm>
            <a:off x="731519" y="482599"/>
            <a:ext cx="27432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800" b="1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THIS WEEK</a:t>
            </a:r>
          </a:p>
        </p:txBody>
      </p:sp>
      <p:sp>
        <p:nvSpPr>
          <p:cNvPr id="592" name="Shape 1"/>
          <p:cNvSpPr/>
          <p:nvPr/>
        </p:nvSpPr>
        <p:spPr>
          <a:xfrm>
            <a:off x="-161864" y="1188719"/>
            <a:ext cx="10091803" cy="4155741"/>
          </a:xfrm>
          <a:prstGeom prst="rect">
            <a:avLst/>
          </a:prstGeom>
          <a:solidFill>
            <a:srgbClr val="2E2519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93" name="Text 2"/>
          <p:cNvSpPr txBox="1"/>
          <p:nvPr/>
        </p:nvSpPr>
        <p:spPr>
          <a:xfrm>
            <a:off x="748830" y="1328120"/>
            <a:ext cx="6949441" cy="344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45000"/>
              </a:lnSpc>
              <a:defRPr>
                <a:solidFill>
                  <a:srgbClr val="E8DCC8"/>
                </a:solidFill>
              </a:defRPr>
            </a:pPr>
            <a:r>
              <a:t>Identify one person you've been investing in</a:t>
            </a:r>
          </a:p>
          <a:p>
            <a:pPr>
              <a:lnSpc>
                <a:spcPct val="145000"/>
              </a:lnSpc>
              <a:defRPr>
                <a:solidFill>
                  <a:srgbClr val="E8DCC8"/>
                </a:solidFill>
              </a:defRPr>
            </a:pPr>
            <a:r>
              <a:t>who isn't meeting you halfway.</a:t>
            </a:r>
          </a:p>
          <a:p>
            <a:pPr>
              <a:lnSpc>
                <a:spcPct val="145000"/>
              </a:lnSpc>
            </a:pPr>
            <a:endParaRPr/>
          </a:p>
          <a:p>
            <a:pPr>
              <a:lnSpc>
                <a:spcPct val="145000"/>
              </a:lnSpc>
              <a:defRPr>
                <a:solidFill>
                  <a:srgbClr val="E8DCC8"/>
                </a:solidFill>
              </a:defRPr>
            </a:pPr>
            <a:r>
              <a:t>Have the honest conversation.</a:t>
            </a:r>
          </a:p>
          <a:p>
            <a:pPr>
              <a:lnSpc>
                <a:spcPct val="145000"/>
              </a:lnSpc>
              <a:defRPr>
                <a:solidFill>
                  <a:srgbClr val="E8DCC8"/>
                </a:solidFill>
              </a:defRPr>
            </a:pPr>
            <a:r>
              <a:t>Not angry. Not punitive. Just clear.</a:t>
            </a:r>
          </a:p>
          <a:p>
            <a:pPr>
              <a:lnSpc>
                <a:spcPct val="145000"/>
              </a:lnSpc>
            </a:pPr>
            <a:endParaRPr/>
          </a:p>
          <a:p>
            <a:pPr>
              <a:lnSpc>
                <a:spcPct val="145000"/>
              </a:lnSpc>
              <a:defRPr>
                <a:solidFill>
                  <a:srgbClr val="E8DCC8"/>
                </a:solidFill>
              </a:defRPr>
            </a:pPr>
            <a:r>
              <a:t>Then find the Joseph on your team —</a:t>
            </a:r>
          </a:p>
          <a:p>
            <a:pPr>
              <a:lnSpc>
                <a:spcPct val="145000"/>
              </a:lnSpc>
              <a:defRPr>
                <a:solidFill>
                  <a:srgbClr val="E8DCC8"/>
                </a:solidFill>
              </a:defRPr>
            </a:pPr>
            <a:r>
              <a:t>the one who's growing quietly —</a:t>
            </a:r>
          </a:p>
          <a:p>
            <a:pPr>
              <a:lnSpc>
                <a:spcPct val="145000"/>
              </a:lnSpc>
              <a:defRPr>
                <a:solidFill>
                  <a:srgbClr val="E8DCC8"/>
                </a:solidFill>
              </a:defRPr>
            </a:pPr>
            <a:r>
              <a:t>and double your investment in them.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Text 0"/>
          <p:cNvSpPr txBox="1"/>
          <p:nvPr/>
        </p:nvSpPr>
        <p:spPr>
          <a:xfrm>
            <a:off x="731520" y="298450"/>
            <a:ext cx="7680960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200" b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THE SIX BAREFOOT PRINCIPLES</a:t>
            </a:r>
          </a:p>
        </p:txBody>
      </p:sp>
      <p:sp>
        <p:nvSpPr>
          <p:cNvPr id="598" name="Shape 1"/>
          <p:cNvSpPr/>
          <p:nvPr/>
        </p:nvSpPr>
        <p:spPr>
          <a:xfrm>
            <a:off x="714659" y="1023069"/>
            <a:ext cx="320041" cy="320041"/>
          </a:xfrm>
          <a:prstGeom prst="ellipse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99" name="Text 2"/>
          <p:cNvSpPr txBox="1"/>
          <p:nvPr/>
        </p:nvSpPr>
        <p:spPr>
          <a:xfrm>
            <a:off x="714659" y="1087839"/>
            <a:ext cx="320041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3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1</a:t>
            </a:r>
          </a:p>
        </p:txBody>
      </p:sp>
      <p:sp>
        <p:nvSpPr>
          <p:cNvPr id="600" name="Text 3"/>
          <p:cNvSpPr txBox="1"/>
          <p:nvPr/>
        </p:nvSpPr>
        <p:spPr>
          <a:xfrm>
            <a:off x="1263299" y="1094383"/>
            <a:ext cx="6949441" cy="186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500">
                <a:solidFill>
                  <a:srgbClr val="E8DCC8"/>
                </a:solidFill>
              </a:defRPr>
            </a:lvl1pPr>
          </a:lstStyle>
          <a:p>
            <a:r>
              <a:t>Know your flock — care enough to notice who's struggling</a:t>
            </a:r>
          </a:p>
        </p:txBody>
      </p:sp>
      <p:sp>
        <p:nvSpPr>
          <p:cNvPr id="601" name="Shape 4"/>
          <p:cNvSpPr/>
          <p:nvPr/>
        </p:nvSpPr>
        <p:spPr>
          <a:xfrm>
            <a:off x="714659" y="1553421"/>
            <a:ext cx="320041" cy="320041"/>
          </a:xfrm>
          <a:prstGeom prst="ellipse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02" name="Text 5"/>
          <p:cNvSpPr txBox="1"/>
          <p:nvPr/>
        </p:nvSpPr>
        <p:spPr>
          <a:xfrm>
            <a:off x="714659" y="1618191"/>
            <a:ext cx="320041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3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2</a:t>
            </a:r>
          </a:p>
        </p:txBody>
      </p:sp>
      <p:sp>
        <p:nvSpPr>
          <p:cNvPr id="603" name="Text 6"/>
          <p:cNvSpPr txBox="1"/>
          <p:nvPr/>
        </p:nvSpPr>
        <p:spPr>
          <a:xfrm>
            <a:off x="1263299" y="1624735"/>
            <a:ext cx="6949441" cy="186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500">
                <a:solidFill>
                  <a:srgbClr val="E8DCC8"/>
                </a:solidFill>
              </a:defRPr>
            </a:lvl1pPr>
          </a:lstStyle>
          <a:p>
            <a:r>
              <a:t>Share the harvest — success belongs to everyone who planted</a:t>
            </a:r>
          </a:p>
        </p:txBody>
      </p:sp>
      <p:sp>
        <p:nvSpPr>
          <p:cNvPr id="604" name="Shape 7"/>
          <p:cNvSpPr/>
          <p:nvPr/>
        </p:nvSpPr>
        <p:spPr>
          <a:xfrm>
            <a:off x="714659" y="2083773"/>
            <a:ext cx="320041" cy="320041"/>
          </a:xfrm>
          <a:prstGeom prst="ellipse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05" name="Text 8"/>
          <p:cNvSpPr txBox="1"/>
          <p:nvPr/>
        </p:nvSpPr>
        <p:spPr>
          <a:xfrm>
            <a:off x="714659" y="2148543"/>
            <a:ext cx="320041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3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3</a:t>
            </a:r>
          </a:p>
        </p:txBody>
      </p:sp>
      <p:sp>
        <p:nvSpPr>
          <p:cNvPr id="606" name="Text 9"/>
          <p:cNvSpPr txBox="1"/>
          <p:nvPr/>
        </p:nvSpPr>
        <p:spPr>
          <a:xfrm>
            <a:off x="1263299" y="2155087"/>
            <a:ext cx="6949441" cy="186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500">
                <a:solidFill>
                  <a:srgbClr val="E8DCC8"/>
                </a:solidFill>
              </a:defRPr>
            </a:lvl1pPr>
          </a:lstStyle>
          <a:p>
            <a:r>
              <a:t>Grow baobabs, not bamboo — build teams that last</a:t>
            </a:r>
          </a:p>
        </p:txBody>
      </p:sp>
      <p:sp>
        <p:nvSpPr>
          <p:cNvPr id="607" name="Shape 10"/>
          <p:cNvSpPr/>
          <p:nvPr/>
        </p:nvSpPr>
        <p:spPr>
          <a:xfrm>
            <a:off x="714659" y="2614125"/>
            <a:ext cx="320041" cy="320041"/>
          </a:xfrm>
          <a:prstGeom prst="ellipse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08" name="Text 11"/>
          <p:cNvSpPr txBox="1"/>
          <p:nvPr/>
        </p:nvSpPr>
        <p:spPr>
          <a:xfrm>
            <a:off x="714659" y="2678895"/>
            <a:ext cx="320041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3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4</a:t>
            </a:r>
          </a:p>
        </p:txBody>
      </p:sp>
      <p:sp>
        <p:nvSpPr>
          <p:cNvPr id="609" name="Text 12"/>
          <p:cNvSpPr txBox="1"/>
          <p:nvPr/>
        </p:nvSpPr>
        <p:spPr>
          <a:xfrm>
            <a:off x="1263299" y="2685439"/>
            <a:ext cx="6949441" cy="186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500">
                <a:solidFill>
                  <a:srgbClr val="E8DCC8"/>
                </a:solidFill>
              </a:defRPr>
            </a:lvl1pPr>
          </a:lstStyle>
          <a:p>
            <a:r>
              <a:t>Be the firewall — protect first, always</a:t>
            </a:r>
          </a:p>
        </p:txBody>
      </p:sp>
      <p:sp>
        <p:nvSpPr>
          <p:cNvPr id="610" name="Shape 13"/>
          <p:cNvSpPr/>
          <p:nvPr/>
        </p:nvSpPr>
        <p:spPr>
          <a:xfrm>
            <a:off x="714659" y="3144477"/>
            <a:ext cx="320041" cy="320041"/>
          </a:xfrm>
          <a:prstGeom prst="ellipse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11" name="Text 14"/>
          <p:cNvSpPr txBox="1"/>
          <p:nvPr/>
        </p:nvSpPr>
        <p:spPr>
          <a:xfrm>
            <a:off x="714659" y="3209247"/>
            <a:ext cx="320041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3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5</a:t>
            </a:r>
          </a:p>
        </p:txBody>
      </p:sp>
      <p:sp>
        <p:nvSpPr>
          <p:cNvPr id="612" name="Text 15"/>
          <p:cNvSpPr txBox="1"/>
          <p:nvPr/>
        </p:nvSpPr>
        <p:spPr>
          <a:xfrm>
            <a:off x="1263299" y="3215791"/>
            <a:ext cx="6949441" cy="186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500">
                <a:solidFill>
                  <a:srgbClr val="E8DCC8"/>
                </a:solidFill>
              </a:defRPr>
            </a:lvl1pPr>
          </a:lstStyle>
          <a:p>
            <a:r>
              <a:t>Your roots show — integrity is who you are</a:t>
            </a:r>
          </a:p>
        </p:txBody>
      </p:sp>
      <p:sp>
        <p:nvSpPr>
          <p:cNvPr id="613" name="Shape 16"/>
          <p:cNvSpPr/>
          <p:nvPr/>
        </p:nvSpPr>
        <p:spPr>
          <a:xfrm>
            <a:off x="714659" y="3674829"/>
            <a:ext cx="320041" cy="320041"/>
          </a:xfrm>
          <a:prstGeom prst="ellipse">
            <a:avLst/>
          </a:prstGeom>
          <a:solidFill>
            <a:srgbClr val="C4713B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14" name="Text 17"/>
          <p:cNvSpPr txBox="1"/>
          <p:nvPr/>
        </p:nvSpPr>
        <p:spPr>
          <a:xfrm>
            <a:off x="714659" y="3739599"/>
            <a:ext cx="320041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3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6</a:t>
            </a:r>
          </a:p>
        </p:txBody>
      </p:sp>
      <p:sp>
        <p:nvSpPr>
          <p:cNvPr id="615" name="Text 18"/>
          <p:cNvSpPr txBox="1"/>
          <p:nvPr/>
        </p:nvSpPr>
        <p:spPr>
          <a:xfrm>
            <a:off x="1263299" y="3746143"/>
            <a:ext cx="6949441" cy="186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500">
                <a:solidFill>
                  <a:srgbClr val="E8DCC8"/>
                </a:solidFill>
              </a:defRPr>
            </a:lvl1pPr>
          </a:lstStyle>
          <a:p>
            <a:r>
              <a:t>The well has a bottom — care wisely, not recklessly</a:t>
            </a:r>
          </a:p>
        </p:txBody>
      </p:sp>
      <p:sp>
        <p:nvSpPr>
          <p:cNvPr id="616" name="Text 19"/>
          <p:cNvSpPr txBox="1"/>
          <p:nvPr/>
        </p:nvSpPr>
        <p:spPr>
          <a:xfrm>
            <a:off x="2558071" y="4401989"/>
            <a:ext cx="7680961" cy="438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30000"/>
              </a:lnSpc>
              <a:defRPr sz="1300" i="1">
                <a:solidFill>
                  <a:srgbClr val="A89A88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Leadership isn't about how high you climb.</a:t>
            </a:r>
          </a:p>
          <a:p>
            <a:pPr>
              <a:lnSpc>
                <a:spcPct val="130000"/>
              </a:lnSpc>
              <a:defRPr sz="1300" i="1">
                <a:solidFill>
                  <a:srgbClr val="A89A88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It's about how many people you bring with you.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A211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21" name="Text 1"/>
          <p:cNvSpPr txBox="1"/>
          <p:nvPr/>
        </p:nvSpPr>
        <p:spPr>
          <a:xfrm>
            <a:off x="731519" y="544830"/>
            <a:ext cx="4572001" cy="19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300" spc="400">
                <a:solidFill>
                  <a:srgbClr val="C4713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PAUSE AND REFLECT</a:t>
            </a:r>
          </a:p>
        </p:txBody>
      </p:sp>
      <p:sp>
        <p:nvSpPr>
          <p:cNvPr id="622" name="Text 2"/>
          <p:cNvSpPr txBox="1"/>
          <p:nvPr/>
        </p:nvSpPr>
        <p:spPr>
          <a:xfrm>
            <a:off x="914400" y="1243362"/>
            <a:ext cx="7315200" cy="25291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30000"/>
              </a:lnSpc>
              <a:defRPr sz="28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You don't have to be a farm boy</a:t>
            </a:r>
          </a:p>
          <a:p>
            <a:pPr algn="ctr">
              <a:lnSpc>
                <a:spcPct val="130000"/>
              </a:lnSpc>
              <a:defRPr sz="28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to lead like one.</a:t>
            </a:r>
          </a:p>
          <a:p>
            <a:pPr algn="ctr">
              <a:lnSpc>
                <a:spcPct val="130000"/>
              </a:lnSpc>
              <a:defRPr sz="2800"/>
            </a:pPr>
            <a:endParaRPr/>
          </a:p>
          <a:p>
            <a:pPr algn="ctr">
              <a:lnSpc>
                <a:spcPct val="130000"/>
              </a:lnSpc>
              <a:defRPr sz="28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You just have to be willing</a:t>
            </a:r>
          </a:p>
          <a:p>
            <a:pPr algn="ctr">
              <a:lnSpc>
                <a:spcPct val="130000"/>
              </a:lnSpc>
              <a:defRPr sz="2800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to take your shoes off.</a:t>
            </a:r>
          </a:p>
        </p:txBody>
      </p:sp>
      <p:sp>
        <p:nvSpPr>
          <p:cNvPr id="623" name="Text 3"/>
          <p:cNvSpPr txBox="1"/>
          <p:nvPr/>
        </p:nvSpPr>
        <p:spPr>
          <a:xfrm>
            <a:off x="1371600" y="4280550"/>
            <a:ext cx="6400800" cy="474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lnSpc>
                <a:spcPct val="130000"/>
              </a:lnSpc>
              <a:defRPr sz="1400">
                <a:solidFill>
                  <a:srgbClr val="A89A88"/>
                </a:solidFill>
              </a:defRPr>
            </a:pPr>
            <a:r>
              <a:t>To feel the ground beneath you.</a:t>
            </a:r>
          </a:p>
          <a:p>
            <a:pPr algn="ctr">
              <a:lnSpc>
                <a:spcPct val="130000"/>
              </a:lnSpc>
              <a:defRPr sz="1400">
                <a:solidFill>
                  <a:srgbClr val="A89A88"/>
                </a:solidFill>
              </a:defRPr>
            </a:pPr>
            <a:r>
              <a:t>To remember that leadership is human.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4957</Words>
  <Application>Microsoft Macintosh PowerPoint</Application>
  <PresentationFormat>On-screen Show (16:9)</PresentationFormat>
  <Paragraphs>752</Paragraphs>
  <Slides>73</Slides>
  <Notes>73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Mark Phillips</cp:lastModifiedBy>
  <cp:revision>8</cp:revision>
  <dcterms:modified xsi:type="dcterms:W3CDTF">2026-06-01T10:43:19Z</dcterms:modified>
</cp:coreProperties>
</file>