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Engine 1 — Direct MVNO</c:v>
                </c:pt>
              </c:strCache>
            </c:strRef>
          </c:tx>
          <c:spPr>
            <a:solidFill>
              <a:srgbClr val="0F6E56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Yr 1</c:v>
                </c:pt>
                <c:pt idx="1">
                  <c:v>Yr 2</c:v>
                </c:pt>
                <c:pt idx="2">
                  <c:v>Yr 3</c:v>
                </c:pt>
                <c:pt idx="3">
                  <c:v>Yr 4</c:v>
                </c:pt>
                <c:pt idx="4">
                  <c:v>Yr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0.21</c:v>
                </c:pt>
                <c:pt idx="1">
                  <c:v>4.8</c:v>
                </c:pt>
                <c:pt idx="2">
                  <c:v>21.6</c:v>
                </c:pt>
                <c:pt idx="3">
                  <c:v>38.4</c:v>
                </c:pt>
                <c:pt idx="4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1A-44C9-BE2C-DAB787088E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Engine 2 — Hosted MVNOs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Yr 1</c:v>
                </c:pt>
                <c:pt idx="1">
                  <c:v>Yr 2</c:v>
                </c:pt>
                <c:pt idx="2">
                  <c:v>Yr 3</c:v>
                </c:pt>
                <c:pt idx="3">
                  <c:v>Yr 4</c:v>
                </c:pt>
                <c:pt idx="4">
                  <c:v>Yr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0.42</c:v>
                </c:pt>
                <c:pt idx="1">
                  <c:v>2.88</c:v>
                </c:pt>
                <c:pt idx="2">
                  <c:v>12.6</c:v>
                </c:pt>
                <c:pt idx="3">
                  <c:v>22.6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1A-44C9-BE2C-DAB787088E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Engine 3+4 — Apps+Wholesale</c:v>
                </c:pt>
              </c:strCache>
            </c:strRef>
          </c:tx>
          <c:spPr>
            <a:solidFill>
              <a:srgbClr val="9FE1CB"/>
            </a:solidFill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Yr 1</c:v>
                </c:pt>
                <c:pt idx="1">
                  <c:v>Yr 2</c:v>
                </c:pt>
                <c:pt idx="2">
                  <c:v>Yr 3</c:v>
                </c:pt>
                <c:pt idx="3">
                  <c:v>Yr 4</c:v>
                </c:pt>
                <c:pt idx="4">
                  <c:v>Yr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0.1</c:v>
                </c:pt>
                <c:pt idx="1">
                  <c:v>1.26</c:v>
                </c:pt>
                <c:pt idx="2">
                  <c:v>7.47</c:v>
                </c:pt>
                <c:pt idx="3">
                  <c:v>13.2</c:v>
                </c:pt>
                <c:pt idx="4">
                  <c:v>19.399999999999999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1A-44C9-BE2C-DAB787088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900" b="0" i="0" u="none" strike="noStrike">
                    <a:solidFill>
                      <a:srgbClr val="64748B"/>
                    </a:solidFill>
                    <a:latin typeface="Arial"/>
                  </a:defRPr>
                </a:pPr>
                <a:r>
                  <a:rPr lang="de-DE" sz="900" b="0" i="0" u="none" strike="noStrike">
                    <a:solidFill>
                      <a:srgbClr val="64748B"/>
                    </a:solidFill>
                    <a:latin typeface="Arial"/>
                  </a:rPr>
                  <a:t>Revenue ($M)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F6E5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0076-4CC1-B3C8-AD028D602F65}"/>
              </c:ext>
            </c:extLst>
          </c:dPt>
          <c:dPt>
            <c:idx val="1"/>
            <c:bubble3D val="0"/>
            <c:spPr>
              <a:solidFill>
                <a:srgbClr val="1D9E7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0076-4CC1-B3C8-AD028D602F65}"/>
              </c:ext>
            </c:extLst>
          </c:dPt>
          <c:dPt>
            <c:idx val="2"/>
            <c:bubble3D val="0"/>
            <c:spPr>
              <a:solidFill>
                <a:srgbClr val="2BB58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0076-4CC1-B3C8-AD028D602F65}"/>
              </c:ext>
            </c:extLst>
          </c:dPt>
          <c:dPt>
            <c:idx val="3"/>
            <c:bubble3D val="0"/>
            <c:spPr>
              <a:solidFill>
                <a:srgbClr val="5ED4B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0076-4CC1-B3C8-AD028D602F65}"/>
              </c:ext>
            </c:extLst>
          </c:dPt>
          <c:dPt>
            <c:idx val="4"/>
            <c:bubble3D val="0"/>
            <c:spPr>
              <a:solidFill>
                <a:srgbClr val="9FE1C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0076-4CC1-B3C8-AD028D602F65}"/>
              </c:ext>
            </c:extLst>
          </c:dPt>
          <c:dPt>
            <c:idx val="5"/>
            <c:bubble3D val="0"/>
            <c:spPr>
              <a:solidFill>
                <a:srgbClr val="C5F0E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0076-4CC1-B3C8-AD028D602F65}"/>
              </c:ext>
            </c:extLst>
          </c:dPt>
          <c:dPt>
            <c:idx val="6"/>
            <c:bubble3D val="0"/>
            <c:spPr>
              <a:solidFill>
                <a:srgbClr val="E1F5E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0076-4CC1-B3C8-AD028D602F65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1A1A2E"/>
                      </a:solidFill>
                      <a:latin typeface="Arial"/>
                    </a:defRPr>
                  </a:pPr>
                  <a:endParaRPr lang="en-B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76-4CC1-B3C8-AD028D602F65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1A1A2E"/>
                      </a:solidFill>
                      <a:latin typeface="Arial"/>
                    </a:defRPr>
                  </a:pPr>
                  <a:endParaRPr lang="en-B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76-4CC1-B3C8-AD028D602F65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1A1A2E"/>
                      </a:solidFill>
                      <a:latin typeface="Arial"/>
                    </a:defRPr>
                  </a:pPr>
                  <a:endParaRPr lang="en-B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76-4CC1-B3C8-AD028D602F65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1A1A2E"/>
                      </a:solidFill>
                      <a:latin typeface="Arial"/>
                    </a:defRPr>
                  </a:pPr>
                  <a:endParaRPr lang="en-B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76-4CC1-B3C8-AD028D602F65}"/>
                </c:ext>
              </c:extLst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1A1A2E"/>
                      </a:solidFill>
                      <a:latin typeface="Arial"/>
                    </a:defRPr>
                  </a:pPr>
                  <a:endParaRPr lang="en-B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76-4CC1-B3C8-AD028D602F65}"/>
                </c:ext>
              </c:extLst>
            </c:dLbl>
            <c:dLbl>
              <c:idx val="5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1A1A2E"/>
                      </a:solidFill>
                      <a:latin typeface="Arial"/>
                    </a:defRPr>
                  </a:pPr>
                  <a:endParaRPr lang="en-B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76-4CC1-B3C8-AD028D602F65}"/>
                </c:ext>
              </c:extLst>
            </c:dLbl>
            <c:dLbl>
              <c:idx val="6"/>
              <c:numFmt formatCode="0%" sourceLinked="0"/>
              <c:spPr/>
              <c:txPr>
                <a:bodyPr/>
                <a:lstStyle/>
                <a:p>
                  <a:pPr>
                    <a:defRPr sz="900" b="0" i="0" u="none" strike="noStrike">
                      <a:solidFill>
                        <a:srgbClr val="1A1A2E"/>
                      </a:solidFill>
                      <a:latin typeface="Arial"/>
                    </a:defRPr>
                  </a:pPr>
                  <a:endParaRPr lang="en-B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76-4CC1-B3C8-AD028D602F6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B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MNO Integration ($320K)</c:v>
                </c:pt>
                <c:pt idx="1">
                  <c:v>Cloud Infrastructure ($240K)</c:v>
                </c:pt>
                <c:pt idx="2">
                  <c:v>Engineering Hires ($240K)</c:v>
                </c:pt>
                <c:pt idx="3">
                  <c:v>SIM Provisioning ($120K)</c:v>
                </c:pt>
                <c:pt idx="4">
                  <c:v>Sales &amp; Marketing ($120K)</c:v>
                </c:pt>
                <c:pt idx="5">
                  <c:v>Regulatory ($80K)</c:v>
                </c:pt>
                <c:pt idx="6">
                  <c:v>Operating Reserve ($80K)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320</c:v>
                </c:pt>
                <c:pt idx="1">
                  <c:v>240</c:v>
                </c:pt>
                <c:pt idx="2">
                  <c:v>240</c:v>
                </c:pt>
                <c:pt idx="3">
                  <c:v>120</c:v>
                </c:pt>
                <c:pt idx="4">
                  <c:v>120</c:v>
                </c:pt>
                <c:pt idx="5">
                  <c:v>80</c:v>
                </c:pt>
                <c:pt idx="6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076-4CC1-B3C8-AD028D602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50"/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32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" cy="514350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 rot="16200000">
            <a:off x="-1874520" y="18288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9FE1C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MVNO NATION AFRICA 2026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3520440" y="82296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Africa's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520440" y="1188720"/>
            <a:ext cx="5303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African-Owned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Fat MVNO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3520440" y="2633472"/>
            <a:ext cx="5029200" cy="27432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" name="Text 5"/>
          <p:cNvSpPr/>
          <p:nvPr/>
        </p:nvSpPr>
        <p:spPr>
          <a:xfrm>
            <a:off x="3520440" y="2697480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 the ShotiTelco Stack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520440" y="315468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Gaborone, Botswana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520440" y="3703320"/>
            <a:ext cx="1656893" cy="237744"/>
          </a:xfrm>
          <a:prstGeom prst="roundRect">
            <a:avLst>
              <a:gd name="adj" fmla="val 50000"/>
            </a:avLst>
          </a:prstGeom>
          <a:solidFill>
            <a:srgbClr val="FAEEDA"/>
          </a:solidFill>
          <a:ln w="12700">
            <a:solidFill>
              <a:srgbClr val="FAEEDA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" name="Text 8"/>
          <p:cNvSpPr/>
          <p:nvPr/>
        </p:nvSpPr>
        <p:spPr>
          <a:xfrm>
            <a:off x="3520440" y="3703320"/>
            <a:ext cx="165689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70% Complete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394960" y="3703320"/>
            <a:ext cx="1591056" cy="237744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 w="12700">
            <a:solidFill>
              <a:srgbClr val="DBEAF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2" name="Text 10"/>
          <p:cNvSpPr/>
          <p:nvPr/>
        </p:nvSpPr>
        <p:spPr>
          <a:xfrm>
            <a:off x="5394960" y="3703320"/>
            <a:ext cx="15910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Underway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269480" y="3703320"/>
            <a:ext cx="1656893" cy="237744"/>
          </a:xfrm>
          <a:prstGeom prst="roundRect">
            <a:avLst>
              <a:gd name="adj" fmla="val 50000"/>
            </a:avLst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4" name="Text 12"/>
          <p:cNvSpPr/>
          <p:nvPr/>
        </p:nvSpPr>
        <p:spPr>
          <a:xfrm>
            <a:off x="7269480" y="3703320"/>
            <a:ext cx="165689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Pre-Launch Seed Round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520440" y="448056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Round: $1.2M  ·  Pre-money: $8.0M  ·  15% Equity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82880" y="14630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Letsogile Baloi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CEO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82880" y="283464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of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$2 Million Door"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customer pain are we solving?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65760" y="77724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$2 Million Door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65760" y="132588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African entrepreneur who wants to start an MVNO hits the same wall before connecting their first customer: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1874520"/>
            <a:ext cx="4389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EPC Core (Ericsson/Nokia/Huawei): $400K–$800K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IMS Layer (Mavenir/Oracle): $300K–$600K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OSS/BSS Suite (Amdocs/Netcracker): $600K–$900K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consultants (mandatory, +20–40%): $300K–$700K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65760" y="3429000"/>
            <a:ext cx="4663440" cy="475488"/>
          </a:xfrm>
          <a:prstGeom prst="rect">
            <a:avLst/>
          </a:prstGeom>
          <a:solidFill>
            <a:srgbClr val="FEE2E2"/>
          </a:solidFill>
          <a:ln w="12700">
            <a:solidFill>
              <a:srgbClr val="B91C1C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" name="Text 8"/>
          <p:cNvSpPr/>
          <p:nvPr/>
        </p:nvSpPr>
        <p:spPr>
          <a:xfrm>
            <a:off x="411480" y="3456432"/>
            <a:ext cx="4572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barrier: $1.5M–$2M+ upfront · 12–24 months to deploy · 100% leaves Africa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65760" y="397764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"The $2 Million Door" — Letsogile Baloi, Medium, Dec 2025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257800" y="777240"/>
            <a:ext cx="1828800" cy="914400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3" name="Text 11"/>
          <p:cNvSpPr/>
          <p:nvPr/>
        </p:nvSpPr>
        <p:spPr>
          <a:xfrm>
            <a:off x="5303520" y="813816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60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5303520" y="134416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MVNOs in Africa today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7178040" y="777240"/>
            <a:ext cx="1691640" cy="914400"/>
          </a:xfrm>
          <a:prstGeom prst="rect">
            <a:avLst/>
          </a:prstGeom>
          <a:solidFill>
            <a:srgbClr val="DBEAF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6" name="Text 14"/>
          <p:cNvSpPr/>
          <p:nvPr/>
        </p:nvSpPr>
        <p:spPr>
          <a:xfrm>
            <a:off x="7223760" y="813816"/>
            <a:ext cx="1600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1E40A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1,200+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7223760" y="134416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MVNOs in Europe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257800" y="1828800"/>
            <a:ext cx="1828800" cy="914400"/>
          </a:xfrm>
          <a:prstGeom prst="rect">
            <a:avLst/>
          </a:prstGeom>
          <a:solidFill>
            <a:srgbClr val="FEE2E2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9" name="Text 17"/>
          <p:cNvSpPr/>
          <p:nvPr/>
        </p:nvSpPr>
        <p:spPr>
          <a:xfrm>
            <a:off x="5303520" y="1865376"/>
            <a:ext cx="1737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B91C1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$2M</a:t>
            </a:r>
            <a:endParaRPr lang="en-US" sz="3800" dirty="0"/>
          </a:p>
        </p:txBody>
      </p:sp>
      <p:sp>
        <p:nvSpPr>
          <p:cNvPr id="20" name="Text 18"/>
          <p:cNvSpPr/>
          <p:nvPr/>
        </p:nvSpPr>
        <p:spPr>
          <a:xfrm>
            <a:off x="5303520" y="2395728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cost barrier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7178040" y="1828800"/>
            <a:ext cx="1691640" cy="914400"/>
          </a:xfrm>
          <a:prstGeom prst="rect">
            <a:avLst/>
          </a:prstGeom>
          <a:solidFill>
            <a:srgbClr val="FAEEDA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2" name="Text 20"/>
          <p:cNvSpPr/>
          <p:nvPr/>
        </p:nvSpPr>
        <p:spPr>
          <a:xfrm>
            <a:off x="7223760" y="1865376"/>
            <a:ext cx="1600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BA75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18 mo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223760" y="2395728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 deploy time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257800" y="2880360"/>
            <a:ext cx="3611880" cy="1170432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5" name="Shape 23"/>
          <p:cNvSpPr/>
          <p:nvPr/>
        </p:nvSpPr>
        <p:spPr>
          <a:xfrm>
            <a:off x="5257800" y="2880360"/>
            <a:ext cx="50292" cy="1170432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6" name="Text 24"/>
          <p:cNvSpPr/>
          <p:nvPr/>
        </p:nvSpPr>
        <p:spPr>
          <a:xfrm>
            <a:off x="5349240" y="2944368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root cause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349240" y="3218688"/>
            <a:ext cx="3429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African company has ever built a commercially deployed EPC/IMS core. Every MVNO on the continent runs on foreign infrastructure — costed in USD, operated by foreign consultants, and structured for European ARPU economics. African grassroots entrepreneurs are structurally excluded.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TARGET MARKET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customer segments — one shared infrastructure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777240"/>
            <a:ext cx="406908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7" name="Shape 5"/>
          <p:cNvSpPr/>
          <p:nvPr/>
        </p:nvSpPr>
        <p:spPr>
          <a:xfrm>
            <a:off x="320040" y="777240"/>
            <a:ext cx="50292" cy="38587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" name="Text 6"/>
          <p:cNvSpPr/>
          <p:nvPr/>
        </p:nvSpPr>
        <p:spPr>
          <a:xfrm>
            <a:off x="457200" y="84124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" y="1078992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Direct MVNO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Subscribers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57200" y="1783080"/>
            <a:ext cx="3749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SMEs, micro-enterprises and entrepreneurs who pay full MNO retail rates with no embedded business services and no loyalty benefit.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80060" y="2375139"/>
            <a:ext cx="3749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Botswana SMEs — home market (market discovery and validation)</a:t>
            </a:r>
            <a:endParaRPr lang="en-US" sz="9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 African challenger businesses(Mature </a:t>
            </a:r>
            <a:r>
              <a:rPr lang="en-US" sz="900" dirty="0" err="1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market,anchor</a:t>
            </a: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Target)</a:t>
            </a:r>
            <a:endParaRPr lang="en-US" sz="9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Nigerian growth-stage entrepreneurs (40M+ SMEs)</a:t>
            </a:r>
            <a:endParaRPr lang="en-US" sz="9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ARPU target: $6–$12/month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3401568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(Engine 1):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783080" y="3401568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~120M underserved SME mobile users across Botswana, SA, and Nigeria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3730752"/>
            <a:ext cx="1920240" cy="914400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5" name="Text 13"/>
          <p:cNvSpPr/>
          <p:nvPr/>
        </p:nvSpPr>
        <p:spPr>
          <a:xfrm>
            <a:off x="502920" y="376732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5,000</a:t>
            </a:r>
            <a:endParaRPr lang="en-US" sz="3800" dirty="0"/>
          </a:p>
        </p:txBody>
      </p:sp>
      <p:sp>
        <p:nvSpPr>
          <p:cNvPr id="16" name="Text 14"/>
          <p:cNvSpPr/>
          <p:nvPr/>
        </p:nvSpPr>
        <p:spPr>
          <a:xfrm>
            <a:off x="502920" y="42976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subs — Yr 1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2423160" y="3730752"/>
            <a:ext cx="1920240" cy="914400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8" name="Text 16"/>
          <p:cNvSpPr/>
          <p:nvPr/>
        </p:nvSpPr>
        <p:spPr>
          <a:xfrm>
            <a:off x="2468880" y="376732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200K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2468880" y="42976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subs — Yr 3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709160" y="777240"/>
            <a:ext cx="411480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1" name="Shape 19"/>
          <p:cNvSpPr/>
          <p:nvPr/>
        </p:nvSpPr>
        <p:spPr>
          <a:xfrm>
            <a:off x="4709160" y="777240"/>
            <a:ext cx="50292" cy="3858768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2" name="Text 20"/>
          <p:cNvSpPr/>
          <p:nvPr/>
        </p:nvSpPr>
        <p:spPr>
          <a:xfrm>
            <a:off x="4846320" y="84124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1D9E7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2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846320" y="1078992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Hosted Light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MVNO Clients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846320" y="1783080"/>
            <a:ext cx="3749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Enterprises that want to launch a branded MVNO but face the $2M barrier. Kometsi's Fat MVNO core makes this viable for the first time.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4846320" y="2423160"/>
            <a:ext cx="3749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Fintechs / digital banks — OPay, TymeBank, Kuda, Jumo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Retailers / supermarkets — Shoprite, Choppies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 companies — usage-based data triggers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 and agri-platforms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846320" y="3401568"/>
            <a:ext cx="1371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(Engine 2):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172200" y="3401568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12+ addressable enterprise clients in Tier 1 markets alone at launch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846320" y="3730752"/>
            <a:ext cx="1920240" cy="914400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9" name="Text 27"/>
          <p:cNvSpPr/>
          <p:nvPr/>
        </p:nvSpPr>
        <p:spPr>
          <a:xfrm>
            <a:off x="4892040" y="376732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1D9E7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3800" dirty="0"/>
          </a:p>
        </p:txBody>
      </p:sp>
      <p:sp>
        <p:nvSpPr>
          <p:cNvPr id="30" name="Text 28"/>
          <p:cNvSpPr/>
          <p:nvPr/>
        </p:nvSpPr>
        <p:spPr>
          <a:xfrm>
            <a:off x="4892040" y="42976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clients — Yr 1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812280" y="3730752"/>
            <a:ext cx="1920240" cy="914400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32" name="Text 30"/>
          <p:cNvSpPr/>
          <p:nvPr/>
        </p:nvSpPr>
        <p:spPr>
          <a:xfrm>
            <a:off x="6858000" y="3767328"/>
            <a:ext cx="1828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1D9E7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18</a:t>
            </a:r>
            <a:endParaRPr lang="en-US" sz="3800" dirty="0"/>
          </a:p>
        </p:txBody>
      </p:sp>
      <p:sp>
        <p:nvSpPr>
          <p:cNvPr id="33" name="Text 31"/>
          <p:cNvSpPr/>
          <p:nvPr/>
        </p:nvSpPr>
        <p:spPr>
          <a:xfrm>
            <a:off x="6858000" y="42976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clients — Yr 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WE'RE DIFFERENT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Fat MVNO distinction — we own the core, we don't rent it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65760" y="749808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other African MVNO rents infrastructure from a foreign company.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Kometsi owns it.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20040" y="1463040"/>
            <a:ext cx="2103120" cy="274320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" name="Text 6"/>
          <p:cNvSpPr/>
          <p:nvPr/>
        </p:nvSpPr>
        <p:spPr>
          <a:xfrm>
            <a:off x="374904" y="1481328"/>
            <a:ext cx="2029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Control point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2468880" y="1463040"/>
            <a:ext cx="1783080" cy="274320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" name="Text 8"/>
          <p:cNvSpPr/>
          <p:nvPr/>
        </p:nvSpPr>
        <p:spPr>
          <a:xfrm>
            <a:off x="2523744" y="1481328"/>
            <a:ext cx="1709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Thin MVNO (all others)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297680" y="1463040"/>
            <a:ext cx="1645920" cy="27432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2" name="Text 10"/>
          <p:cNvSpPr/>
          <p:nvPr/>
        </p:nvSpPr>
        <p:spPr>
          <a:xfrm>
            <a:off x="4352544" y="1481328"/>
            <a:ext cx="15727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Kometsi Fat MVNO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5989320" y="1463040"/>
            <a:ext cx="1600200" cy="274320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4" name="Text 12"/>
          <p:cNvSpPr/>
          <p:nvPr/>
        </p:nvSpPr>
        <p:spPr>
          <a:xfrm>
            <a:off x="6044184" y="1481328"/>
            <a:ext cx="1527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Commercial value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635240" y="1463040"/>
            <a:ext cx="1371600" cy="274320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6" name="Text 14"/>
          <p:cNvSpPr/>
          <p:nvPr/>
        </p:nvSpPr>
        <p:spPr>
          <a:xfrm>
            <a:off x="7690104" y="1481328"/>
            <a:ext cx="1298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20040" y="1755648"/>
            <a:ext cx="210312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8" name="Text 16"/>
          <p:cNvSpPr/>
          <p:nvPr/>
        </p:nvSpPr>
        <p:spPr>
          <a:xfrm>
            <a:off x="393192" y="1773936"/>
            <a:ext cx="20116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HLR / HSS — subscriber identity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468880" y="1755648"/>
            <a:ext cx="178308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0" name="Text 18"/>
          <p:cNvSpPr/>
          <p:nvPr/>
        </p:nvSpPr>
        <p:spPr>
          <a:xfrm>
            <a:off x="2542032" y="1773936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MNO owns it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297680" y="1755648"/>
            <a:ext cx="1645920" cy="42976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2" name="Text 20"/>
          <p:cNvSpPr/>
          <p:nvPr/>
        </p:nvSpPr>
        <p:spPr>
          <a:xfrm>
            <a:off x="4370832" y="1773936"/>
            <a:ext cx="1554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owns it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989320" y="1755648"/>
            <a:ext cx="160020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4" name="Text 22"/>
          <p:cNvSpPr/>
          <p:nvPr/>
        </p:nvSpPr>
        <p:spPr>
          <a:xfrm>
            <a:off x="6062472" y="1773936"/>
            <a:ext cx="15087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data sovereignty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7635240" y="1755648"/>
            <a:ext cx="137160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6" name="Text 24"/>
          <p:cNvSpPr/>
          <p:nvPr/>
        </p:nvSpPr>
        <p:spPr>
          <a:xfrm>
            <a:off x="7708392" y="1773936"/>
            <a:ext cx="1280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320040" y="2203704"/>
            <a:ext cx="210312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8" name="Text 26"/>
          <p:cNvSpPr/>
          <p:nvPr/>
        </p:nvSpPr>
        <p:spPr>
          <a:xfrm>
            <a:off x="393192" y="2221992"/>
            <a:ext cx="20116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EPC core — data routing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2468880" y="2203704"/>
            <a:ext cx="178308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0" name="Text 28"/>
          <p:cNvSpPr/>
          <p:nvPr/>
        </p:nvSpPr>
        <p:spPr>
          <a:xfrm>
            <a:off x="2542032" y="2221992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MNO owns it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297680" y="2203704"/>
            <a:ext cx="1645920" cy="42976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2" name="Text 30"/>
          <p:cNvSpPr/>
          <p:nvPr/>
        </p:nvSpPr>
        <p:spPr>
          <a:xfrm>
            <a:off x="4370832" y="2221992"/>
            <a:ext cx="1554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Open5GS — built in Bots.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989320" y="2203704"/>
            <a:ext cx="160020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4" name="Text 32"/>
          <p:cNvSpPr/>
          <p:nvPr/>
        </p:nvSpPr>
        <p:spPr>
          <a:xfrm>
            <a:off x="6062472" y="2221992"/>
            <a:ext cx="15087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routing control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7635240" y="2203704"/>
            <a:ext cx="137160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6" name="Text 34"/>
          <p:cNvSpPr/>
          <p:nvPr/>
        </p:nvSpPr>
        <p:spPr>
          <a:xfrm>
            <a:off x="7708392" y="2221992"/>
            <a:ext cx="1280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320040" y="2651760"/>
            <a:ext cx="210312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8" name="Text 36"/>
          <p:cNvSpPr/>
          <p:nvPr/>
        </p:nvSpPr>
        <p:spPr>
          <a:xfrm>
            <a:off x="393192" y="2670048"/>
            <a:ext cx="20116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IMS — voice &amp; messaging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2468880" y="2651760"/>
            <a:ext cx="178308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0" name="Text 38"/>
          <p:cNvSpPr/>
          <p:nvPr/>
        </p:nvSpPr>
        <p:spPr>
          <a:xfrm>
            <a:off x="2542032" y="2670048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MNO owns it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297680" y="2651760"/>
            <a:ext cx="1645920" cy="42976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2" name="Text 40"/>
          <p:cNvSpPr/>
          <p:nvPr/>
        </p:nvSpPr>
        <p:spPr>
          <a:xfrm>
            <a:off x="4370832" y="2670048"/>
            <a:ext cx="1554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Kamailio — built in Bots.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5989320" y="2651760"/>
            <a:ext cx="160020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4" name="Text 42"/>
          <p:cNvSpPr/>
          <p:nvPr/>
        </p:nvSpPr>
        <p:spPr>
          <a:xfrm>
            <a:off x="6062472" y="2670048"/>
            <a:ext cx="15087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VoLTE, SIP, no dependency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7635240" y="2651760"/>
            <a:ext cx="137160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6" name="Text 44"/>
          <p:cNvSpPr/>
          <p:nvPr/>
        </p:nvSpPr>
        <p:spPr>
          <a:xfrm>
            <a:off x="7708392" y="2670048"/>
            <a:ext cx="1280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320040" y="3099816"/>
            <a:ext cx="210312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8" name="Text 46"/>
          <p:cNvSpPr/>
          <p:nvPr/>
        </p:nvSpPr>
        <p:spPr>
          <a:xfrm>
            <a:off x="393192" y="3118104"/>
            <a:ext cx="20116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OSS/BSS — billing &amp; ops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2468880" y="3099816"/>
            <a:ext cx="178308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0" name="Text 48"/>
          <p:cNvSpPr/>
          <p:nvPr/>
        </p:nvSpPr>
        <p:spPr>
          <a:xfrm>
            <a:off x="2542032" y="3118104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MVNE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4297680" y="3099816"/>
            <a:ext cx="1645920" cy="42976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2" name="Text 50"/>
          <p:cNvSpPr/>
          <p:nvPr/>
        </p:nvSpPr>
        <p:spPr>
          <a:xfrm>
            <a:off x="4370832" y="3118104"/>
            <a:ext cx="1554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KometsiTelCore platform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5989320" y="3099816"/>
            <a:ext cx="160020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4" name="Text 52"/>
          <p:cNvSpPr/>
          <p:nvPr/>
        </p:nvSpPr>
        <p:spPr>
          <a:xfrm>
            <a:off x="6062472" y="3118104"/>
            <a:ext cx="15087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$750K+/yr replaced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7635240" y="3099816"/>
            <a:ext cx="137160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6" name="Text 54"/>
          <p:cNvSpPr/>
          <p:nvPr/>
        </p:nvSpPr>
        <p:spPr>
          <a:xfrm>
            <a:off x="7708392" y="3118104"/>
            <a:ext cx="1280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7" name="Shape 55"/>
          <p:cNvSpPr/>
          <p:nvPr/>
        </p:nvSpPr>
        <p:spPr>
          <a:xfrm>
            <a:off x="320040" y="3547872"/>
            <a:ext cx="210312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8" name="Text 56"/>
          <p:cNvSpPr/>
          <p:nvPr/>
        </p:nvSpPr>
        <p:spPr>
          <a:xfrm>
            <a:off x="393192" y="3566160"/>
            <a:ext cx="20116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Carrier interconnects (LCR)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2468880" y="3547872"/>
            <a:ext cx="178308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0" name="Text 58"/>
          <p:cNvSpPr/>
          <p:nvPr/>
        </p:nvSpPr>
        <p:spPr>
          <a:xfrm>
            <a:off x="2542032" y="3566160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host MNO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4297680" y="3547872"/>
            <a:ext cx="1645920" cy="42976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2" name="Text 60"/>
          <p:cNvSpPr/>
          <p:nvPr/>
        </p:nvSpPr>
        <p:spPr>
          <a:xfrm>
            <a:off x="4370832" y="3566160"/>
            <a:ext cx="1554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— Kometsi engine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989320" y="3547872"/>
            <a:ext cx="160020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4" name="Text 62"/>
          <p:cNvSpPr/>
          <p:nvPr/>
        </p:nvSpPr>
        <p:spPr>
          <a:xfrm>
            <a:off x="6062472" y="3566160"/>
            <a:ext cx="15087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Wholesale margin capture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7635240" y="3547872"/>
            <a:ext cx="1371600" cy="42976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6" name="Text 64"/>
          <p:cNvSpPr/>
          <p:nvPr/>
        </p:nvSpPr>
        <p:spPr>
          <a:xfrm>
            <a:off x="7708392" y="3566160"/>
            <a:ext cx="1280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D9E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67" name="Shape 65"/>
          <p:cNvSpPr/>
          <p:nvPr/>
        </p:nvSpPr>
        <p:spPr>
          <a:xfrm>
            <a:off x="320040" y="3995928"/>
            <a:ext cx="210312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8" name="Text 66"/>
          <p:cNvSpPr/>
          <p:nvPr/>
        </p:nvSpPr>
        <p:spPr>
          <a:xfrm>
            <a:off x="393192" y="4014216"/>
            <a:ext cx="20116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 access (RAN)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2468880" y="3995928"/>
            <a:ext cx="178308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0" name="Text 68"/>
          <p:cNvSpPr/>
          <p:nvPr/>
        </p:nvSpPr>
        <p:spPr>
          <a:xfrm>
            <a:off x="2542032" y="4014216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Leased from host</a:t>
            </a:r>
            <a:endParaRPr lang="en-US" sz="1000" dirty="0"/>
          </a:p>
        </p:txBody>
      </p:sp>
      <p:sp>
        <p:nvSpPr>
          <p:cNvPr id="71" name="Shape 69"/>
          <p:cNvSpPr/>
          <p:nvPr/>
        </p:nvSpPr>
        <p:spPr>
          <a:xfrm>
            <a:off x="4297680" y="3995928"/>
            <a:ext cx="1645920" cy="42976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2" name="Text 70"/>
          <p:cNvSpPr/>
          <p:nvPr/>
        </p:nvSpPr>
        <p:spPr>
          <a:xfrm>
            <a:off x="4370832" y="4014216"/>
            <a:ext cx="1554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Leased from host MNO</a:t>
            </a:r>
            <a:endParaRPr lang="en-US" sz="1000" dirty="0"/>
          </a:p>
        </p:txBody>
      </p:sp>
      <p:sp>
        <p:nvSpPr>
          <p:cNvPr id="73" name="Shape 71"/>
          <p:cNvSpPr/>
          <p:nvPr/>
        </p:nvSpPr>
        <p:spPr>
          <a:xfrm>
            <a:off x="5989320" y="3995928"/>
            <a:ext cx="160020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4" name="Text 72"/>
          <p:cNvSpPr/>
          <p:nvPr/>
        </p:nvSpPr>
        <p:spPr>
          <a:xfrm>
            <a:off x="6062472" y="4014216"/>
            <a:ext cx="15087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dependency</a:t>
            </a:r>
            <a:endParaRPr lang="en-US" sz="1000" dirty="0"/>
          </a:p>
        </p:txBody>
      </p:sp>
      <p:sp>
        <p:nvSpPr>
          <p:cNvPr id="75" name="Shape 73"/>
          <p:cNvSpPr/>
          <p:nvPr/>
        </p:nvSpPr>
        <p:spPr>
          <a:xfrm>
            <a:off x="7635240" y="3995928"/>
            <a:ext cx="1371600" cy="429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6" name="Text 74"/>
          <p:cNvSpPr/>
          <p:nvPr/>
        </p:nvSpPr>
        <p:spPr>
          <a:xfrm>
            <a:off x="7708392" y="4014216"/>
            <a:ext cx="1280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─</a:t>
            </a:r>
            <a:endParaRPr lang="en-US" sz="1400" dirty="0"/>
          </a:p>
        </p:txBody>
      </p:sp>
      <p:sp>
        <p:nvSpPr>
          <p:cNvPr id="77" name="Shape 75"/>
          <p:cNvSpPr/>
          <p:nvPr/>
        </p:nvSpPr>
        <p:spPr>
          <a:xfrm>
            <a:off x="320040" y="4645152"/>
            <a:ext cx="8503920" cy="329184"/>
          </a:xfrm>
          <a:prstGeom prst="rect">
            <a:avLst/>
          </a:prstGeom>
          <a:solidFill>
            <a:srgbClr val="E1F5EE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8" name="Text 76"/>
          <p:cNvSpPr/>
          <p:nvPr/>
        </p:nvSpPr>
        <p:spPr>
          <a:xfrm>
            <a:off x="411480" y="4663440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only thing Kometsi leases is radio access. Every other MVNO in Africa leases everything. That is not an incremental improvement — it is a structural paradigm shift.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CUSTOMER ACQUISITION &amp; RETENTION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win customers — and why they stay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65760" y="777240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Acquisition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20040" y="1170432"/>
            <a:ext cx="39776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8" name="Shape 6"/>
          <p:cNvSpPr/>
          <p:nvPr/>
        </p:nvSpPr>
        <p:spPr>
          <a:xfrm>
            <a:off x="320040" y="1170432"/>
            <a:ext cx="50292" cy="91440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" name="Text 7"/>
          <p:cNvSpPr/>
          <p:nvPr/>
        </p:nvSpPr>
        <p:spPr>
          <a:xfrm>
            <a:off x="457200" y="12161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1 — Direct SME subscribers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1481328"/>
            <a:ext cx="3703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SIM distribution via SME associations &amp; retail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 group bundles — low CAC, high retention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self-service portal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&amp; WhatsApp social channels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0040" y="2148840"/>
            <a:ext cx="3977640" cy="1197864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2" name="Shape 10"/>
          <p:cNvSpPr/>
          <p:nvPr/>
        </p:nvSpPr>
        <p:spPr>
          <a:xfrm>
            <a:off x="320040" y="2148840"/>
            <a:ext cx="50292" cy="1197864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3" name="Text 11"/>
          <p:cNvSpPr/>
          <p:nvPr/>
        </p:nvSpPr>
        <p:spPr>
          <a:xfrm>
            <a:off x="457200" y="219456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D9E7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2 — Hosted MVNO clients (B2B)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65760" y="2597804"/>
            <a:ext cx="37033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C-suite enterprise sales (3–6 month cycle)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MVNO Nation Africa — pitch IS the sales channel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$2M Door" article — inbound from thought leadership</a:t>
            </a:r>
            <a:endParaRPr lang="en-US" sz="10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MNO partner referrals — MVNOs = their wholesale revenue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20040" y="3438144"/>
            <a:ext cx="1920240" cy="603504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6" name="Text 14"/>
          <p:cNvSpPr/>
          <p:nvPr/>
        </p:nvSpPr>
        <p:spPr>
          <a:xfrm>
            <a:off x="365760" y="3374136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$20–$30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65760" y="361188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per direct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subscriber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331720" y="3438144"/>
            <a:ext cx="1965960" cy="603504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9" name="Text 17"/>
          <p:cNvSpPr/>
          <p:nvPr/>
        </p:nvSpPr>
        <p:spPr>
          <a:xfrm>
            <a:off x="2345436" y="336499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$28K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2377440" y="3611880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per hosted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MVNO client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" y="4114800"/>
            <a:ext cx="3977640" cy="841248"/>
          </a:xfrm>
          <a:prstGeom prst="rect">
            <a:avLst/>
          </a:prstGeom>
          <a:solidFill>
            <a:srgbClr val="FAEEDA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2" name="Text 20"/>
          <p:cNvSpPr/>
          <p:nvPr/>
        </p:nvSpPr>
        <p:spPr>
          <a:xfrm>
            <a:off x="411480" y="4169664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A75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CAC payback: ~2–4 months (Engine 1)  ·  ~3 months (Engine 2)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11480" y="4443984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NRR ~115% (Engine 1)  ·  ~130% (Engine 2 — subscriber growth lifts per-sub fees)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617720" y="77724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Retention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4617720" y="841248"/>
            <a:ext cx="4206240" cy="74980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6" name="Shape 24"/>
          <p:cNvSpPr/>
          <p:nvPr/>
        </p:nvSpPr>
        <p:spPr>
          <a:xfrm>
            <a:off x="4617720" y="841248"/>
            <a:ext cx="50292" cy="74980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7" name="Text 25"/>
          <p:cNvSpPr/>
          <p:nvPr/>
        </p:nvSpPr>
        <p:spPr>
          <a:xfrm>
            <a:off x="4773168" y="886968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Structural switching costs (Engine 2)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773168" y="1106424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hosted MVNO that leaves Kometsi must rebuild its own core — a $2M problem all over again. This is the strongest retention mechanism possible.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617720" y="1627632"/>
            <a:ext cx="4206240" cy="74980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30" name="Shape 28"/>
          <p:cNvSpPr/>
          <p:nvPr/>
        </p:nvSpPr>
        <p:spPr>
          <a:xfrm>
            <a:off x="4617720" y="1627632"/>
            <a:ext cx="50292" cy="74980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1" name="Text 29"/>
          <p:cNvSpPr/>
          <p:nvPr/>
        </p:nvSpPr>
        <p:spPr>
          <a:xfrm>
            <a:off x="4773168" y="1673352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Subscriber data ownership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773168" y="1892808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holds the HSS. When a hosted MVNO client departs, they cannot take their subscriber HLR data without Kometsi's cooperation. Lock-in is contractual AND technical.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4617720" y="2414016"/>
            <a:ext cx="4206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34" name="Shape 32"/>
          <p:cNvSpPr/>
          <p:nvPr/>
        </p:nvSpPr>
        <p:spPr>
          <a:xfrm>
            <a:off x="4617720" y="2414016"/>
            <a:ext cx="50292" cy="749808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5" name="Text 33"/>
          <p:cNvSpPr/>
          <p:nvPr/>
        </p:nvSpPr>
        <p:spPr>
          <a:xfrm>
            <a:off x="4773168" y="2459736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App ecosystem stickiness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773168" y="2679192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ImartNexusOne embeds insurance, ERP, and legal services into the subscriber relationship. Churning means losing bundled tools, not just connectivity.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617720" y="3200400"/>
            <a:ext cx="4206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38" name="Shape 36"/>
          <p:cNvSpPr/>
          <p:nvPr/>
        </p:nvSpPr>
        <p:spPr>
          <a:xfrm>
            <a:off x="4617720" y="3200400"/>
            <a:ext cx="50292" cy="749808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9" name="Text 37"/>
          <p:cNvSpPr/>
          <p:nvPr/>
        </p:nvSpPr>
        <p:spPr>
          <a:xfrm>
            <a:off x="4773168" y="3246120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SLA and account management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4773168" y="3465576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90-day onboarding manager, monthly business reviews, and co-marketing support build deep operational relationships that transcend pricing competition.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4617720" y="3986784"/>
            <a:ext cx="42062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42" name="Shape 40"/>
          <p:cNvSpPr/>
          <p:nvPr/>
        </p:nvSpPr>
        <p:spPr>
          <a:xfrm>
            <a:off x="4617720" y="3986784"/>
            <a:ext cx="50292" cy="749808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3" name="Text 41"/>
          <p:cNvSpPr/>
          <p:nvPr/>
        </p:nvSpPr>
        <p:spPr>
          <a:xfrm>
            <a:off x="4773168" y="4032504"/>
            <a:ext cx="3931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Price floor anchor</a:t>
            </a:r>
            <a:endParaRPr lang="en-US" sz="1050" dirty="0"/>
          </a:p>
        </p:txBody>
      </p:sp>
      <p:sp>
        <p:nvSpPr>
          <p:cNvPr id="44" name="Text 42"/>
          <p:cNvSpPr/>
          <p:nvPr/>
        </p:nvSpPr>
        <p:spPr>
          <a:xfrm>
            <a:off x="4773168" y="42519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$5K/month vs $2M to self-build, Kometsi's pricing has an enormous value buffer before any competitor could trigger a rational switch decision.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REVENUE MODEL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MVNO makes money — four engines on one core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320040" y="749808"/>
            <a:ext cx="2103120" cy="2542032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7" name="Text 5"/>
          <p:cNvSpPr/>
          <p:nvPr/>
        </p:nvSpPr>
        <p:spPr>
          <a:xfrm>
            <a:off x="411480" y="8229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11480" y="11887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" y="1389888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Direct MVNO ARPU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11480" y="1847088"/>
            <a:ext cx="1828800" cy="22860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1" name="Text 9"/>
          <p:cNvSpPr/>
          <p:nvPr/>
        </p:nvSpPr>
        <p:spPr>
          <a:xfrm>
            <a:off x="429768" y="1865376"/>
            <a:ext cx="18288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$6–$12/mo per sub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11480" y="21031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data, voice &amp; SMS revenue. Kometsi retains 100% of ARPU minus MNO wholesale cost (~45% of ARPU). Grows linearly with subscriber count.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11480" y="29443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$21.6M (Yr 3)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523744" y="749808"/>
            <a:ext cx="2103120" cy="2542032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5" name="Text 13"/>
          <p:cNvSpPr/>
          <p:nvPr/>
        </p:nvSpPr>
        <p:spPr>
          <a:xfrm>
            <a:off x="2615184" y="8229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615184" y="11887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615184" y="1389888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Hosted MVNO Fees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2615184" y="1847088"/>
            <a:ext cx="1828800" cy="22860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9" name="Text 17"/>
          <p:cNvSpPr/>
          <p:nvPr/>
        </p:nvSpPr>
        <p:spPr>
          <a:xfrm>
            <a:off x="2633472" y="1865376"/>
            <a:ext cx="18288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$5K–$25K/mo + $0.20–$0.50/sub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2615184" y="21031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SaaS tier + per-active-subscriber fee. Near-pure margin — core already deployed. Each new hosted client layers onto existing infrastructure.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2615184" y="29443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$12.6M (Yr 3)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727448" y="749808"/>
            <a:ext cx="2103120" cy="2542032"/>
          </a:xfrm>
          <a:prstGeom prst="rect">
            <a:avLst/>
          </a:prstGeom>
          <a:solidFill>
            <a:srgbClr val="FAEEDA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3" name="Text 21"/>
          <p:cNvSpPr/>
          <p:nvPr/>
        </p:nvSpPr>
        <p:spPr>
          <a:xfrm>
            <a:off x="4818888" y="8229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BA75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818888" y="11887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BA75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3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818888" y="1389888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App Ecosystem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4818888" y="1847088"/>
            <a:ext cx="1828800" cy="22860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7" name="Text 25"/>
          <p:cNvSpPr/>
          <p:nvPr/>
        </p:nvSpPr>
        <p:spPr>
          <a:xfrm>
            <a:off x="4837176" y="1865376"/>
            <a:ext cx="18288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15–20% revenue share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4818888" y="21031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ImartNexusOne insurance, ERP, legal and AI tools sold to all subscribers across both engines. Highest margin — no airtime cost, pure digital economics.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4818888" y="29443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$7.5M (Yr 3)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931152" y="749808"/>
            <a:ext cx="2103120" cy="2542032"/>
          </a:xfrm>
          <a:prstGeom prst="rect">
            <a:avLst/>
          </a:prstGeom>
          <a:solidFill>
            <a:srgbClr val="DBEAF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31" name="Text 29"/>
          <p:cNvSpPr/>
          <p:nvPr/>
        </p:nvSpPr>
        <p:spPr>
          <a:xfrm>
            <a:off x="7022592" y="82296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40A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7022592" y="118872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1E40A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4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022592" y="1389888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Interconnect / Wholesale</a:t>
            </a:r>
            <a:endParaRPr lang="en-US" sz="1400" dirty="0"/>
          </a:p>
        </p:txBody>
      </p:sp>
      <p:sp>
        <p:nvSpPr>
          <p:cNvPr id="34" name="Shape 32"/>
          <p:cNvSpPr/>
          <p:nvPr/>
        </p:nvSpPr>
        <p:spPr>
          <a:xfrm>
            <a:off x="7022592" y="1847088"/>
            <a:ext cx="1828800" cy="22860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5" name="Text 33"/>
          <p:cNvSpPr/>
          <p:nvPr/>
        </p:nvSpPr>
        <p:spPr>
          <a:xfrm>
            <a:off x="7040880" y="1865376"/>
            <a:ext cx="18288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Wholesale rate arbitrage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7022592" y="21031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LCR engine terminates third-party traffic as network scale grows. Revenue activates Year 2, grows automatically with total traffic volume. No direct sales effort.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7022592" y="2944368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$0.7M (Yr 3)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20040" y="3401568"/>
            <a:ext cx="8503920" cy="274320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9" name="Text 37"/>
          <p:cNvSpPr/>
          <p:nvPr/>
        </p:nvSpPr>
        <p:spPr>
          <a:xfrm>
            <a:off x="411480" y="3419856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Metric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2093976" y="3419856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1 (per sub)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3776472" y="3419856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2 (per hosted client)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5458968" y="3419856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App Ecosystem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7141464" y="3419856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Net effect at scale</a:t>
            </a:r>
            <a:endParaRPr lang="en-US" sz="900" dirty="0"/>
          </a:p>
        </p:txBody>
      </p:sp>
      <p:sp>
        <p:nvSpPr>
          <p:cNvPr id="44" name="Shape 42"/>
          <p:cNvSpPr/>
          <p:nvPr/>
        </p:nvSpPr>
        <p:spPr>
          <a:xfrm>
            <a:off x="320040" y="3694176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5" name="Text 43"/>
          <p:cNvSpPr/>
          <p:nvPr/>
        </p:nvSpPr>
        <p:spPr>
          <a:xfrm>
            <a:off x="384048" y="3712464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revenue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2002536" y="3694176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7" name="Text 45"/>
          <p:cNvSpPr/>
          <p:nvPr/>
        </p:nvSpPr>
        <p:spPr>
          <a:xfrm>
            <a:off x="2066544" y="3712464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$6–$12 ARPU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3685032" y="3694176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9" name="Text 47"/>
          <p:cNvSpPr/>
          <p:nvPr/>
        </p:nvSpPr>
        <p:spPr>
          <a:xfrm>
            <a:off x="3749040" y="3712464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$9,500 MRR (15K subs)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5367528" y="3694176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1" name="Text 49"/>
          <p:cNvSpPr/>
          <p:nvPr/>
        </p:nvSpPr>
        <p:spPr>
          <a:xfrm>
            <a:off x="5431536" y="3712464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15–20% rev share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7050024" y="3694176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3" name="Text 51"/>
          <p:cNvSpPr/>
          <p:nvPr/>
        </p:nvSpPr>
        <p:spPr>
          <a:xfrm>
            <a:off x="7114032" y="3712464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Compounds with sub growth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320040" y="4114800"/>
            <a:ext cx="168249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5" name="Text 53"/>
          <p:cNvSpPr/>
          <p:nvPr/>
        </p:nvSpPr>
        <p:spPr>
          <a:xfrm>
            <a:off x="384048" y="4133088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950" dirty="0"/>
          </a:p>
        </p:txBody>
      </p:sp>
      <p:sp>
        <p:nvSpPr>
          <p:cNvPr id="56" name="Shape 54"/>
          <p:cNvSpPr/>
          <p:nvPr/>
        </p:nvSpPr>
        <p:spPr>
          <a:xfrm>
            <a:off x="2002536" y="4114800"/>
            <a:ext cx="168249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7" name="Text 55"/>
          <p:cNvSpPr/>
          <p:nvPr/>
        </p:nvSpPr>
        <p:spPr>
          <a:xfrm>
            <a:off x="2066544" y="4133088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55–65%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3685032" y="4114800"/>
            <a:ext cx="168249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9" name="Text 57"/>
          <p:cNvSpPr/>
          <p:nvPr/>
        </p:nvSpPr>
        <p:spPr>
          <a:xfrm>
            <a:off x="3749040" y="4133088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78–85%</a:t>
            </a:r>
            <a:endParaRPr lang="en-US" sz="950" dirty="0"/>
          </a:p>
        </p:txBody>
      </p:sp>
      <p:sp>
        <p:nvSpPr>
          <p:cNvPr id="60" name="Shape 58"/>
          <p:cNvSpPr/>
          <p:nvPr/>
        </p:nvSpPr>
        <p:spPr>
          <a:xfrm>
            <a:off x="5367528" y="4114800"/>
            <a:ext cx="168249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1" name="Text 59"/>
          <p:cNvSpPr/>
          <p:nvPr/>
        </p:nvSpPr>
        <p:spPr>
          <a:xfrm>
            <a:off x="5431536" y="4133088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— digital only</a:t>
            </a:r>
            <a:endParaRPr lang="en-US" sz="950" dirty="0"/>
          </a:p>
        </p:txBody>
      </p:sp>
      <p:sp>
        <p:nvSpPr>
          <p:cNvPr id="62" name="Shape 60"/>
          <p:cNvSpPr/>
          <p:nvPr/>
        </p:nvSpPr>
        <p:spPr>
          <a:xfrm>
            <a:off x="7050024" y="4114800"/>
            <a:ext cx="168249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3" name="Text 61"/>
          <p:cNvSpPr/>
          <p:nvPr/>
        </p:nvSpPr>
        <p:spPr>
          <a:xfrm>
            <a:off x="7114032" y="4133088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Blended 75%+ at scale</a:t>
            </a:r>
            <a:endParaRPr lang="en-US" sz="950" dirty="0"/>
          </a:p>
        </p:txBody>
      </p:sp>
      <p:sp>
        <p:nvSpPr>
          <p:cNvPr id="64" name="Shape 62"/>
          <p:cNvSpPr/>
          <p:nvPr/>
        </p:nvSpPr>
        <p:spPr>
          <a:xfrm>
            <a:off x="320040" y="4535424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5" name="Text 63"/>
          <p:cNvSpPr/>
          <p:nvPr/>
        </p:nvSpPr>
        <p:spPr>
          <a:xfrm>
            <a:off x="384048" y="4553712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payback</a:t>
            </a:r>
            <a:endParaRPr lang="en-US" sz="950" dirty="0"/>
          </a:p>
        </p:txBody>
      </p:sp>
      <p:sp>
        <p:nvSpPr>
          <p:cNvPr id="66" name="Shape 64"/>
          <p:cNvSpPr/>
          <p:nvPr/>
        </p:nvSpPr>
        <p:spPr>
          <a:xfrm>
            <a:off x="2002536" y="4535424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7" name="Text 65"/>
          <p:cNvSpPr/>
          <p:nvPr/>
        </p:nvSpPr>
        <p:spPr>
          <a:xfrm>
            <a:off x="2066544" y="4553712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2–4 months</a:t>
            </a:r>
            <a:endParaRPr lang="en-US" sz="950" dirty="0"/>
          </a:p>
        </p:txBody>
      </p:sp>
      <p:sp>
        <p:nvSpPr>
          <p:cNvPr id="68" name="Shape 66"/>
          <p:cNvSpPr/>
          <p:nvPr/>
        </p:nvSpPr>
        <p:spPr>
          <a:xfrm>
            <a:off x="3685032" y="4535424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9" name="Text 67"/>
          <p:cNvSpPr/>
          <p:nvPr/>
        </p:nvSpPr>
        <p:spPr>
          <a:xfrm>
            <a:off x="3749040" y="4553712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 months</a:t>
            </a:r>
            <a:endParaRPr lang="en-US" sz="950" dirty="0"/>
          </a:p>
        </p:txBody>
      </p:sp>
      <p:sp>
        <p:nvSpPr>
          <p:cNvPr id="70" name="Shape 68"/>
          <p:cNvSpPr/>
          <p:nvPr/>
        </p:nvSpPr>
        <p:spPr>
          <a:xfrm>
            <a:off x="5367528" y="4535424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1" name="Text 69"/>
          <p:cNvSpPr/>
          <p:nvPr/>
        </p:nvSpPr>
        <p:spPr>
          <a:xfrm>
            <a:off x="5431536" y="4553712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— on existing subs</a:t>
            </a:r>
            <a:endParaRPr lang="en-US" sz="950" dirty="0"/>
          </a:p>
        </p:txBody>
      </p:sp>
      <p:sp>
        <p:nvSpPr>
          <p:cNvPr id="72" name="Shape 70"/>
          <p:cNvSpPr/>
          <p:nvPr/>
        </p:nvSpPr>
        <p:spPr>
          <a:xfrm>
            <a:off x="7050024" y="4535424"/>
            <a:ext cx="1682496" cy="402336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3" name="Text 71"/>
          <p:cNvSpPr/>
          <p:nvPr/>
        </p:nvSpPr>
        <p:spPr>
          <a:xfrm>
            <a:off x="7114032" y="4553712"/>
            <a:ext cx="1572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capital efficiency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COMPETITIVE MOAT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stops a massive competitor from putting us out of business?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65760" y="749808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Five structural barriers — not features, not marketing claims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0040" y="1170432"/>
            <a:ext cx="8503920" cy="713232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8" name="Shape 6"/>
          <p:cNvSpPr/>
          <p:nvPr/>
        </p:nvSpPr>
        <p:spPr>
          <a:xfrm>
            <a:off x="320040" y="1170432"/>
            <a:ext cx="50292" cy="713232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" name="Text 7"/>
          <p:cNvSpPr/>
          <p:nvPr/>
        </p:nvSpPr>
        <p:spPr>
          <a:xfrm>
            <a:off x="457200" y="1216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04672" y="121615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First-mover on African-built core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230368" y="1225296"/>
            <a:ext cx="1325880" cy="237744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 w="12700">
            <a:solidFill>
              <a:srgbClr val="FEE2E2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2" name="Text 10"/>
          <p:cNvSpPr/>
          <p:nvPr/>
        </p:nvSpPr>
        <p:spPr>
          <a:xfrm>
            <a:off x="5230368" y="1225296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B9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yr build barrier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804672" y="1490472"/>
            <a:ext cx="7863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commercial African EPC/IMS core exists at any stage of development. Verified by founder's own published research. Build-time barrier to replication: 3–5 years minimum. Even a well-funded entrant starts from zero today.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320040" y="1920240"/>
            <a:ext cx="8503920" cy="713232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5" name="Shape 13"/>
          <p:cNvSpPr/>
          <p:nvPr/>
        </p:nvSpPr>
        <p:spPr>
          <a:xfrm>
            <a:off x="320040" y="1920240"/>
            <a:ext cx="50292" cy="713232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6" name="Text 14"/>
          <p:cNvSpPr/>
          <p:nvPr/>
        </p:nvSpPr>
        <p:spPr>
          <a:xfrm>
            <a:off x="457200" y="1965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04672" y="19659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Open-source cost structure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230368" y="1975104"/>
            <a:ext cx="1325880" cy="237744"/>
          </a:xfrm>
          <a:prstGeom prst="roundRect">
            <a:avLst>
              <a:gd name="adj" fmla="val 50000"/>
            </a:avLst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9" name="Text 17"/>
          <p:cNvSpPr/>
          <p:nvPr/>
        </p:nvSpPr>
        <p:spPr>
          <a:xfrm>
            <a:off x="5230368" y="1975104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 licensing cost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804672" y="2240280"/>
            <a:ext cx="7863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ShotiTelco Stack is built on Open5GS and Kamailio — zero annual software licensing. Amdocs charges $150–$300K/yr for equivalent functions. Kometsi can price 80% below any comparable commercial vendor and still be highly profitable.</a:t>
            </a:r>
            <a:endParaRPr lang="en-US" sz="980" dirty="0"/>
          </a:p>
        </p:txBody>
      </p:sp>
      <p:sp>
        <p:nvSpPr>
          <p:cNvPr id="21" name="Shape 19"/>
          <p:cNvSpPr/>
          <p:nvPr/>
        </p:nvSpPr>
        <p:spPr>
          <a:xfrm>
            <a:off x="320040" y="2670048"/>
            <a:ext cx="85039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2" name="Shape 20"/>
          <p:cNvSpPr/>
          <p:nvPr/>
        </p:nvSpPr>
        <p:spPr>
          <a:xfrm>
            <a:off x="320040" y="2670048"/>
            <a:ext cx="50292" cy="713232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3" name="Text 21"/>
          <p:cNvSpPr/>
          <p:nvPr/>
        </p:nvSpPr>
        <p:spPr>
          <a:xfrm>
            <a:off x="457200" y="271576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804672" y="271576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African identity as regulatory asset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230368" y="2724912"/>
            <a:ext cx="1325880" cy="237744"/>
          </a:xfrm>
          <a:prstGeom prst="roundRect">
            <a:avLst>
              <a:gd name="adj" fmla="val 50000"/>
            </a:avLst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6" name="Text 24"/>
          <p:cNvSpPr/>
          <p:nvPr/>
        </p:nvSpPr>
        <p:spPr>
          <a:xfrm>
            <a:off x="5230368" y="2724912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moat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804672" y="2990088"/>
            <a:ext cx="7863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African government is under political pressure to increase local ownership in telecoms infrastructure. An African-owned, African-built Fat MVNO is a policy asset. Foreign competitors face an embedded disadvantage they cannot buy away.</a:t>
            </a:r>
            <a:endParaRPr lang="en-US" sz="980" dirty="0"/>
          </a:p>
        </p:txBody>
      </p:sp>
      <p:sp>
        <p:nvSpPr>
          <p:cNvPr id="28" name="Shape 26"/>
          <p:cNvSpPr/>
          <p:nvPr/>
        </p:nvSpPr>
        <p:spPr>
          <a:xfrm>
            <a:off x="320040" y="3419856"/>
            <a:ext cx="85039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9" name="Shape 27"/>
          <p:cNvSpPr/>
          <p:nvPr/>
        </p:nvSpPr>
        <p:spPr>
          <a:xfrm>
            <a:off x="320040" y="3419856"/>
            <a:ext cx="50292" cy="713232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0" name="Text 28"/>
          <p:cNvSpPr/>
          <p:nvPr/>
        </p:nvSpPr>
        <p:spPr>
          <a:xfrm>
            <a:off x="457200" y="346557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804672" y="346557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Engine 2 switching cost is the entry barrier itself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230368" y="3474720"/>
            <a:ext cx="1325880" cy="237744"/>
          </a:xfrm>
          <a:prstGeom prst="roundRect">
            <a:avLst>
              <a:gd name="adj" fmla="val 50000"/>
            </a:avLst>
          </a:prstGeom>
          <a:solidFill>
            <a:srgbClr val="FAEEDA"/>
          </a:solidFill>
          <a:ln w="12700">
            <a:solidFill>
              <a:srgbClr val="FAEEDA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3" name="Text 31"/>
          <p:cNvSpPr/>
          <p:nvPr/>
        </p:nvSpPr>
        <p:spPr>
          <a:xfrm>
            <a:off x="5230368" y="3474720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BA75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$2M switching cost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804672" y="3739896"/>
            <a:ext cx="7863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hosted MVNO that leaves Kometsi must re-face the $2M door. The very barrier that Kometsi tears down for clients becomes the lock-in mechanism once they are live. Switching cost is structurally identical to the original entry barrier.</a:t>
            </a:r>
            <a:endParaRPr lang="en-US" sz="980" dirty="0"/>
          </a:p>
        </p:txBody>
      </p:sp>
      <p:sp>
        <p:nvSpPr>
          <p:cNvPr id="35" name="Shape 33"/>
          <p:cNvSpPr/>
          <p:nvPr/>
        </p:nvSpPr>
        <p:spPr>
          <a:xfrm>
            <a:off x="320040" y="4169664"/>
            <a:ext cx="85039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36" name="Shape 34"/>
          <p:cNvSpPr/>
          <p:nvPr/>
        </p:nvSpPr>
        <p:spPr>
          <a:xfrm>
            <a:off x="320040" y="4169664"/>
            <a:ext cx="50292" cy="713232"/>
          </a:xfrm>
          <a:prstGeom prst="rect">
            <a:avLst/>
          </a:prstGeom>
          <a:solidFill>
            <a:srgbClr val="AAAAAA"/>
          </a:solidFill>
          <a:ln w="12700">
            <a:solidFill>
              <a:srgbClr val="AAAAAA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7" name="Text 35"/>
          <p:cNvSpPr/>
          <p:nvPr/>
        </p:nvSpPr>
        <p:spPr>
          <a:xfrm>
            <a:off x="457200" y="421538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2000" dirty="0"/>
          </a:p>
        </p:txBody>
      </p:sp>
      <p:sp>
        <p:nvSpPr>
          <p:cNvPr id="38" name="Text 36"/>
          <p:cNvSpPr/>
          <p:nvPr/>
        </p:nvSpPr>
        <p:spPr>
          <a:xfrm>
            <a:off x="804672" y="421538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Subscriber data sovereignty</a:t>
            </a:r>
            <a:endParaRPr lang="en-US" sz="1250" dirty="0"/>
          </a:p>
        </p:txBody>
      </p:sp>
      <p:sp>
        <p:nvSpPr>
          <p:cNvPr id="39" name="Shape 37"/>
          <p:cNvSpPr/>
          <p:nvPr/>
        </p:nvSpPr>
        <p:spPr>
          <a:xfrm>
            <a:off x="5230368" y="4224528"/>
            <a:ext cx="1325880" cy="237744"/>
          </a:xfrm>
          <a:prstGeom prst="roundRect">
            <a:avLst>
              <a:gd name="adj" fmla="val 50000"/>
            </a:avLst>
          </a:prstGeom>
          <a:solidFill>
            <a:srgbClr val="DBEAFE"/>
          </a:solidFill>
          <a:ln w="12700">
            <a:solidFill>
              <a:srgbClr val="DBEAF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0" name="Text 38"/>
          <p:cNvSpPr/>
          <p:nvPr/>
        </p:nvSpPr>
        <p:spPr>
          <a:xfrm>
            <a:off x="5230368" y="4224528"/>
            <a:ext cx="1325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E40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ownership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804672" y="4489704"/>
            <a:ext cx="7863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holds the HSS and all subscriber identity data — not the host MNO. This accumulating data asset creates long-term AI, personalisation, and financial services opportunities that no thin MVNO or foreign operator can access.</a:t>
            </a:r>
            <a:endParaRPr lang="en-US" sz="9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5-YEAR FINANCIAL MODEL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ARPU · Subscriptions · Revenue · Margins · Cash flow · Break-even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20040" y="749808"/>
          <a:ext cx="5029200" cy="306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5394960" y="749808"/>
            <a:ext cx="3429000" cy="274320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" name="Text 5"/>
          <p:cNvSpPr/>
          <p:nvPr/>
        </p:nvSpPr>
        <p:spPr>
          <a:xfrm>
            <a:off x="5431536" y="768096"/>
            <a:ext cx="1380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Metric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477256" y="768096"/>
            <a:ext cx="9326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Year 1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6419088" y="768096"/>
            <a:ext cx="621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Year 2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7095744" y="768096"/>
            <a:ext cx="621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Year 3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7772400" y="768096"/>
            <a:ext cx="621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Year 4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8449056" y="768096"/>
            <a:ext cx="621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Year 5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5394960" y="1042416"/>
            <a:ext cx="1417320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5" name="Text 12"/>
          <p:cNvSpPr/>
          <p:nvPr/>
        </p:nvSpPr>
        <p:spPr>
          <a:xfrm>
            <a:off x="5431536" y="1060704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subscribers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5440680" y="1042416"/>
            <a:ext cx="969264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7" name="Text 14"/>
          <p:cNvSpPr/>
          <p:nvPr/>
        </p:nvSpPr>
        <p:spPr>
          <a:xfrm>
            <a:off x="5477256" y="1060704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5,000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6382512" y="1042416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9" name="Text 16"/>
          <p:cNvSpPr/>
          <p:nvPr/>
        </p:nvSpPr>
        <p:spPr>
          <a:xfrm>
            <a:off x="6419088" y="1060704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50,000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7059168" y="1042416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1" name="Text 18"/>
          <p:cNvSpPr/>
          <p:nvPr/>
        </p:nvSpPr>
        <p:spPr>
          <a:xfrm>
            <a:off x="7095744" y="1060704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200,000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7735824" y="1042416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3" name="Text 20"/>
          <p:cNvSpPr/>
          <p:nvPr/>
        </p:nvSpPr>
        <p:spPr>
          <a:xfrm>
            <a:off x="7772400" y="1060704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400,000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8412480" y="1042416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5" name="Text 22"/>
          <p:cNvSpPr/>
          <p:nvPr/>
        </p:nvSpPr>
        <p:spPr>
          <a:xfrm>
            <a:off x="8449056" y="1060704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600,000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5394960" y="1444752"/>
            <a:ext cx="14173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7" name="Text 24"/>
          <p:cNvSpPr/>
          <p:nvPr/>
        </p:nvSpPr>
        <p:spPr>
          <a:xfrm>
            <a:off x="5431536" y="1463040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Hosted MVNO clients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5440680" y="1444752"/>
            <a:ext cx="969264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9" name="Text 26"/>
          <p:cNvSpPr/>
          <p:nvPr/>
        </p:nvSpPr>
        <p:spPr>
          <a:xfrm>
            <a:off x="5477256" y="146304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6382512" y="1444752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1" name="Text 28"/>
          <p:cNvSpPr/>
          <p:nvPr/>
        </p:nvSpPr>
        <p:spPr>
          <a:xfrm>
            <a:off x="6419088" y="1463040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7059168" y="1444752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3" name="Text 30"/>
          <p:cNvSpPr/>
          <p:nvPr/>
        </p:nvSpPr>
        <p:spPr>
          <a:xfrm>
            <a:off x="7095744" y="1463040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7735824" y="1444752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5" name="Text 32"/>
          <p:cNvSpPr/>
          <p:nvPr/>
        </p:nvSpPr>
        <p:spPr>
          <a:xfrm>
            <a:off x="7772400" y="1463040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8412480" y="1444752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7" name="Text 34"/>
          <p:cNvSpPr/>
          <p:nvPr/>
        </p:nvSpPr>
        <p:spPr>
          <a:xfrm>
            <a:off x="8449056" y="1463040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5394960" y="1847088"/>
            <a:ext cx="1417320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9" name="Text 36"/>
          <p:cNvSpPr/>
          <p:nvPr/>
        </p:nvSpPr>
        <p:spPr>
          <a:xfrm>
            <a:off x="5431536" y="1865376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hosted subs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5440680" y="1847088"/>
            <a:ext cx="969264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1" name="Text 38"/>
          <p:cNvSpPr/>
          <p:nvPr/>
        </p:nvSpPr>
        <p:spPr>
          <a:xfrm>
            <a:off x="5477256" y="186537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45K</a:t>
            </a:r>
            <a:endParaRPr lang="en-US" sz="900" dirty="0"/>
          </a:p>
        </p:txBody>
      </p:sp>
      <p:sp>
        <p:nvSpPr>
          <p:cNvPr id="42" name="Shape 39"/>
          <p:cNvSpPr/>
          <p:nvPr/>
        </p:nvSpPr>
        <p:spPr>
          <a:xfrm>
            <a:off x="6382512" y="1847088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3" name="Text 40"/>
          <p:cNvSpPr/>
          <p:nvPr/>
        </p:nvSpPr>
        <p:spPr>
          <a:xfrm>
            <a:off x="6419088" y="1865376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360K</a:t>
            </a:r>
            <a:endParaRPr lang="en-US" sz="900" dirty="0"/>
          </a:p>
        </p:txBody>
      </p:sp>
      <p:sp>
        <p:nvSpPr>
          <p:cNvPr id="44" name="Shape 41"/>
          <p:cNvSpPr/>
          <p:nvPr/>
        </p:nvSpPr>
        <p:spPr>
          <a:xfrm>
            <a:off x="7059168" y="1847088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5" name="Text 42"/>
          <p:cNvSpPr/>
          <p:nvPr/>
        </p:nvSpPr>
        <p:spPr>
          <a:xfrm>
            <a:off x="7095744" y="1865376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1.8M</a:t>
            </a:r>
            <a:endParaRPr lang="en-US" sz="900" dirty="0"/>
          </a:p>
        </p:txBody>
      </p:sp>
      <p:sp>
        <p:nvSpPr>
          <p:cNvPr id="46" name="Shape 43"/>
          <p:cNvSpPr/>
          <p:nvPr/>
        </p:nvSpPr>
        <p:spPr>
          <a:xfrm>
            <a:off x="7735824" y="1847088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7" name="Text 44"/>
          <p:cNvSpPr/>
          <p:nvPr/>
        </p:nvSpPr>
        <p:spPr>
          <a:xfrm>
            <a:off x="7772400" y="1865376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3.2M</a:t>
            </a:r>
            <a:endParaRPr lang="en-US" sz="900" dirty="0"/>
          </a:p>
        </p:txBody>
      </p:sp>
      <p:sp>
        <p:nvSpPr>
          <p:cNvPr id="48" name="Shape 45"/>
          <p:cNvSpPr/>
          <p:nvPr/>
        </p:nvSpPr>
        <p:spPr>
          <a:xfrm>
            <a:off x="8412480" y="1847088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9" name="Text 46"/>
          <p:cNvSpPr/>
          <p:nvPr/>
        </p:nvSpPr>
        <p:spPr>
          <a:xfrm>
            <a:off x="8449056" y="1865376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5.2M</a:t>
            </a:r>
            <a:endParaRPr lang="en-US" sz="900" dirty="0"/>
          </a:p>
        </p:txBody>
      </p:sp>
      <p:sp>
        <p:nvSpPr>
          <p:cNvPr id="50" name="Shape 47"/>
          <p:cNvSpPr/>
          <p:nvPr/>
        </p:nvSpPr>
        <p:spPr>
          <a:xfrm>
            <a:off x="5394960" y="2249424"/>
            <a:ext cx="14173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1" name="Text 48"/>
          <p:cNvSpPr/>
          <p:nvPr/>
        </p:nvSpPr>
        <p:spPr>
          <a:xfrm>
            <a:off x="5431536" y="2267712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ARPU (direct)</a:t>
            </a:r>
            <a:endParaRPr lang="en-US" sz="900" dirty="0"/>
          </a:p>
        </p:txBody>
      </p:sp>
      <p:sp>
        <p:nvSpPr>
          <p:cNvPr id="52" name="Shape 49"/>
          <p:cNvSpPr/>
          <p:nvPr/>
        </p:nvSpPr>
        <p:spPr>
          <a:xfrm>
            <a:off x="5440680" y="2249424"/>
            <a:ext cx="969264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3" name="Text 50"/>
          <p:cNvSpPr/>
          <p:nvPr/>
        </p:nvSpPr>
        <p:spPr>
          <a:xfrm>
            <a:off x="5477256" y="226771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$7/mo</a:t>
            </a:r>
            <a:endParaRPr lang="en-US" sz="900" dirty="0"/>
          </a:p>
        </p:txBody>
      </p:sp>
      <p:sp>
        <p:nvSpPr>
          <p:cNvPr id="54" name="Shape 51"/>
          <p:cNvSpPr/>
          <p:nvPr/>
        </p:nvSpPr>
        <p:spPr>
          <a:xfrm>
            <a:off x="6382512" y="2249424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5" name="Text 52"/>
          <p:cNvSpPr/>
          <p:nvPr/>
        </p:nvSpPr>
        <p:spPr>
          <a:xfrm>
            <a:off x="6419088" y="2267712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$8/mo</a:t>
            </a:r>
            <a:endParaRPr lang="en-US" sz="900" dirty="0"/>
          </a:p>
        </p:txBody>
      </p:sp>
      <p:sp>
        <p:nvSpPr>
          <p:cNvPr id="56" name="Shape 53"/>
          <p:cNvSpPr/>
          <p:nvPr/>
        </p:nvSpPr>
        <p:spPr>
          <a:xfrm>
            <a:off x="7059168" y="2249424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7" name="Text 54"/>
          <p:cNvSpPr/>
          <p:nvPr/>
        </p:nvSpPr>
        <p:spPr>
          <a:xfrm>
            <a:off x="7095744" y="2267712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$9/mo</a:t>
            </a:r>
            <a:endParaRPr lang="en-US" sz="900" dirty="0"/>
          </a:p>
        </p:txBody>
      </p:sp>
      <p:sp>
        <p:nvSpPr>
          <p:cNvPr id="58" name="Shape 55"/>
          <p:cNvSpPr/>
          <p:nvPr/>
        </p:nvSpPr>
        <p:spPr>
          <a:xfrm>
            <a:off x="7735824" y="2249424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9" name="Text 56"/>
          <p:cNvSpPr/>
          <p:nvPr/>
        </p:nvSpPr>
        <p:spPr>
          <a:xfrm>
            <a:off x="7772400" y="2267712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$10/mo</a:t>
            </a:r>
            <a:endParaRPr lang="en-US" sz="900" dirty="0"/>
          </a:p>
        </p:txBody>
      </p:sp>
      <p:sp>
        <p:nvSpPr>
          <p:cNvPr id="60" name="Shape 57"/>
          <p:cNvSpPr/>
          <p:nvPr/>
        </p:nvSpPr>
        <p:spPr>
          <a:xfrm>
            <a:off x="8412480" y="2249424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1" name="Text 58"/>
          <p:cNvSpPr/>
          <p:nvPr/>
        </p:nvSpPr>
        <p:spPr>
          <a:xfrm>
            <a:off x="8449056" y="2267712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$10/mo</a:t>
            </a:r>
            <a:endParaRPr lang="en-US" sz="900" dirty="0"/>
          </a:p>
        </p:txBody>
      </p:sp>
      <p:sp>
        <p:nvSpPr>
          <p:cNvPr id="62" name="Shape 59"/>
          <p:cNvSpPr/>
          <p:nvPr/>
        </p:nvSpPr>
        <p:spPr>
          <a:xfrm>
            <a:off x="5394960" y="2651760"/>
            <a:ext cx="1417320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3" name="Text 60"/>
          <p:cNvSpPr/>
          <p:nvPr/>
        </p:nvSpPr>
        <p:spPr>
          <a:xfrm>
            <a:off x="5431536" y="2670048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revenue</a:t>
            </a:r>
            <a:endParaRPr lang="en-US" sz="900" dirty="0"/>
          </a:p>
        </p:txBody>
      </p:sp>
      <p:sp>
        <p:nvSpPr>
          <p:cNvPr id="64" name="Shape 61"/>
          <p:cNvSpPr/>
          <p:nvPr/>
        </p:nvSpPr>
        <p:spPr>
          <a:xfrm>
            <a:off x="5440680" y="2651760"/>
            <a:ext cx="969264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5" name="Text 62"/>
          <p:cNvSpPr/>
          <p:nvPr/>
        </p:nvSpPr>
        <p:spPr>
          <a:xfrm>
            <a:off x="5477256" y="267004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$726K</a:t>
            </a:r>
            <a:endParaRPr lang="en-US" sz="900" dirty="0"/>
          </a:p>
        </p:txBody>
      </p:sp>
      <p:sp>
        <p:nvSpPr>
          <p:cNvPr id="66" name="Shape 63"/>
          <p:cNvSpPr/>
          <p:nvPr/>
        </p:nvSpPr>
        <p:spPr>
          <a:xfrm>
            <a:off x="6382512" y="2651760"/>
            <a:ext cx="658368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7" name="Text 64"/>
          <p:cNvSpPr/>
          <p:nvPr/>
        </p:nvSpPr>
        <p:spPr>
          <a:xfrm>
            <a:off x="6419088" y="2670048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$8.94M</a:t>
            </a:r>
            <a:endParaRPr lang="en-US" sz="900" dirty="0"/>
          </a:p>
        </p:txBody>
      </p:sp>
      <p:sp>
        <p:nvSpPr>
          <p:cNvPr id="68" name="Shape 65"/>
          <p:cNvSpPr/>
          <p:nvPr/>
        </p:nvSpPr>
        <p:spPr>
          <a:xfrm>
            <a:off x="7059168" y="2651760"/>
            <a:ext cx="658368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9" name="Text 66"/>
          <p:cNvSpPr/>
          <p:nvPr/>
        </p:nvSpPr>
        <p:spPr>
          <a:xfrm>
            <a:off x="7095744" y="2670048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$41.4M</a:t>
            </a:r>
            <a:endParaRPr lang="en-US" sz="900" dirty="0"/>
          </a:p>
        </p:txBody>
      </p:sp>
      <p:sp>
        <p:nvSpPr>
          <p:cNvPr id="70" name="Shape 67"/>
          <p:cNvSpPr/>
          <p:nvPr/>
        </p:nvSpPr>
        <p:spPr>
          <a:xfrm>
            <a:off x="7735824" y="2651760"/>
            <a:ext cx="658368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1" name="Text 68"/>
          <p:cNvSpPr/>
          <p:nvPr/>
        </p:nvSpPr>
        <p:spPr>
          <a:xfrm>
            <a:off x="7772400" y="2670048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$74.2M</a:t>
            </a:r>
            <a:endParaRPr lang="en-US" sz="900" dirty="0"/>
          </a:p>
        </p:txBody>
      </p:sp>
      <p:sp>
        <p:nvSpPr>
          <p:cNvPr id="72" name="Shape 69"/>
          <p:cNvSpPr/>
          <p:nvPr/>
        </p:nvSpPr>
        <p:spPr>
          <a:xfrm>
            <a:off x="8412480" y="2651760"/>
            <a:ext cx="658368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3" name="Text 70"/>
          <p:cNvSpPr/>
          <p:nvPr/>
        </p:nvSpPr>
        <p:spPr>
          <a:xfrm>
            <a:off x="8449056" y="2670048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$111.4M</a:t>
            </a:r>
            <a:endParaRPr lang="en-US" sz="900" dirty="0"/>
          </a:p>
        </p:txBody>
      </p:sp>
      <p:sp>
        <p:nvSpPr>
          <p:cNvPr id="74" name="Shape 71"/>
          <p:cNvSpPr/>
          <p:nvPr/>
        </p:nvSpPr>
        <p:spPr>
          <a:xfrm>
            <a:off x="5394960" y="3054096"/>
            <a:ext cx="14173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5" name="Text 72"/>
          <p:cNvSpPr/>
          <p:nvPr/>
        </p:nvSpPr>
        <p:spPr>
          <a:xfrm>
            <a:off x="5431536" y="3072384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margin</a:t>
            </a:r>
            <a:endParaRPr lang="en-US" sz="900" dirty="0"/>
          </a:p>
        </p:txBody>
      </p:sp>
      <p:sp>
        <p:nvSpPr>
          <p:cNvPr id="76" name="Shape 73"/>
          <p:cNvSpPr/>
          <p:nvPr/>
        </p:nvSpPr>
        <p:spPr>
          <a:xfrm>
            <a:off x="5440680" y="3054096"/>
            <a:ext cx="969264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7" name="Text 74"/>
          <p:cNvSpPr/>
          <p:nvPr/>
        </p:nvSpPr>
        <p:spPr>
          <a:xfrm>
            <a:off x="5477256" y="3072384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</a:t>
            </a:r>
            <a:endParaRPr lang="en-US" sz="900" dirty="0"/>
          </a:p>
        </p:txBody>
      </p:sp>
      <p:sp>
        <p:nvSpPr>
          <p:cNvPr id="78" name="Shape 75"/>
          <p:cNvSpPr/>
          <p:nvPr/>
        </p:nvSpPr>
        <p:spPr>
          <a:xfrm>
            <a:off x="6382512" y="3054096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9" name="Text 76"/>
          <p:cNvSpPr/>
          <p:nvPr/>
        </p:nvSpPr>
        <p:spPr>
          <a:xfrm>
            <a:off x="6419088" y="3072384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66%</a:t>
            </a:r>
            <a:endParaRPr lang="en-US" sz="900" dirty="0"/>
          </a:p>
        </p:txBody>
      </p:sp>
      <p:sp>
        <p:nvSpPr>
          <p:cNvPr id="80" name="Shape 77"/>
          <p:cNvSpPr/>
          <p:nvPr/>
        </p:nvSpPr>
        <p:spPr>
          <a:xfrm>
            <a:off x="7059168" y="3054096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1" name="Text 78"/>
          <p:cNvSpPr/>
          <p:nvPr/>
        </p:nvSpPr>
        <p:spPr>
          <a:xfrm>
            <a:off x="7095744" y="3072384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</a:t>
            </a:r>
            <a:endParaRPr lang="en-US" sz="900" dirty="0"/>
          </a:p>
        </p:txBody>
      </p:sp>
      <p:sp>
        <p:nvSpPr>
          <p:cNvPr id="82" name="Shape 79"/>
          <p:cNvSpPr/>
          <p:nvPr/>
        </p:nvSpPr>
        <p:spPr>
          <a:xfrm>
            <a:off x="7735824" y="3054096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3" name="Text 80"/>
          <p:cNvSpPr/>
          <p:nvPr/>
        </p:nvSpPr>
        <p:spPr>
          <a:xfrm>
            <a:off x="7772400" y="3072384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78%</a:t>
            </a:r>
            <a:endParaRPr lang="en-US" sz="900" dirty="0"/>
          </a:p>
        </p:txBody>
      </p:sp>
      <p:sp>
        <p:nvSpPr>
          <p:cNvPr id="84" name="Shape 81"/>
          <p:cNvSpPr/>
          <p:nvPr/>
        </p:nvSpPr>
        <p:spPr>
          <a:xfrm>
            <a:off x="8412480" y="3054096"/>
            <a:ext cx="658368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5" name="Text 82"/>
          <p:cNvSpPr/>
          <p:nvPr/>
        </p:nvSpPr>
        <p:spPr>
          <a:xfrm>
            <a:off x="8449056" y="3072384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900" dirty="0"/>
          </a:p>
        </p:txBody>
      </p:sp>
      <p:sp>
        <p:nvSpPr>
          <p:cNvPr id="86" name="Shape 83"/>
          <p:cNvSpPr/>
          <p:nvPr/>
        </p:nvSpPr>
        <p:spPr>
          <a:xfrm>
            <a:off x="5394960" y="3456432"/>
            <a:ext cx="1417320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7" name="Text 84"/>
          <p:cNvSpPr/>
          <p:nvPr/>
        </p:nvSpPr>
        <p:spPr>
          <a:xfrm>
            <a:off x="5431536" y="3474720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</a:t>
            </a:r>
            <a:endParaRPr lang="en-US" sz="900" dirty="0"/>
          </a:p>
        </p:txBody>
      </p:sp>
      <p:sp>
        <p:nvSpPr>
          <p:cNvPr id="88" name="Shape 85"/>
          <p:cNvSpPr/>
          <p:nvPr/>
        </p:nvSpPr>
        <p:spPr>
          <a:xfrm>
            <a:off x="5440680" y="3456432"/>
            <a:ext cx="969264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9" name="Text 86"/>
          <p:cNvSpPr/>
          <p:nvPr/>
        </p:nvSpPr>
        <p:spPr>
          <a:xfrm>
            <a:off x="5477256" y="347472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–$1.1M</a:t>
            </a:r>
            <a:endParaRPr lang="en-US" sz="900" dirty="0"/>
          </a:p>
        </p:txBody>
      </p:sp>
      <p:sp>
        <p:nvSpPr>
          <p:cNvPr id="90" name="Shape 87"/>
          <p:cNvSpPr/>
          <p:nvPr/>
        </p:nvSpPr>
        <p:spPr>
          <a:xfrm>
            <a:off x="6382512" y="3456432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1" name="Text 88"/>
          <p:cNvSpPr/>
          <p:nvPr/>
        </p:nvSpPr>
        <p:spPr>
          <a:xfrm>
            <a:off x="6419088" y="3474720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$2.1M</a:t>
            </a:r>
            <a:endParaRPr lang="en-US" sz="900" dirty="0"/>
          </a:p>
        </p:txBody>
      </p:sp>
      <p:sp>
        <p:nvSpPr>
          <p:cNvPr id="92" name="Shape 89"/>
          <p:cNvSpPr/>
          <p:nvPr/>
        </p:nvSpPr>
        <p:spPr>
          <a:xfrm>
            <a:off x="7059168" y="3456432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3" name="Text 90"/>
          <p:cNvSpPr/>
          <p:nvPr/>
        </p:nvSpPr>
        <p:spPr>
          <a:xfrm>
            <a:off x="7095744" y="3474720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$21.9M</a:t>
            </a:r>
            <a:endParaRPr lang="en-US" sz="900" dirty="0"/>
          </a:p>
        </p:txBody>
      </p:sp>
      <p:sp>
        <p:nvSpPr>
          <p:cNvPr id="94" name="Shape 91"/>
          <p:cNvSpPr/>
          <p:nvPr/>
        </p:nvSpPr>
        <p:spPr>
          <a:xfrm>
            <a:off x="7735824" y="3456432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5" name="Text 92"/>
          <p:cNvSpPr/>
          <p:nvPr/>
        </p:nvSpPr>
        <p:spPr>
          <a:xfrm>
            <a:off x="7772400" y="3474720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$44.5M</a:t>
            </a:r>
            <a:endParaRPr lang="en-US" sz="900" dirty="0"/>
          </a:p>
        </p:txBody>
      </p:sp>
      <p:sp>
        <p:nvSpPr>
          <p:cNvPr id="96" name="Shape 93"/>
          <p:cNvSpPr/>
          <p:nvPr/>
        </p:nvSpPr>
        <p:spPr>
          <a:xfrm>
            <a:off x="8412480" y="3456432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7" name="Text 94"/>
          <p:cNvSpPr/>
          <p:nvPr/>
        </p:nvSpPr>
        <p:spPr>
          <a:xfrm>
            <a:off x="8449056" y="3474720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$72.9M</a:t>
            </a:r>
            <a:endParaRPr lang="en-US" sz="900" dirty="0"/>
          </a:p>
        </p:txBody>
      </p:sp>
      <p:sp>
        <p:nvSpPr>
          <p:cNvPr id="98" name="Shape 95"/>
          <p:cNvSpPr/>
          <p:nvPr/>
        </p:nvSpPr>
        <p:spPr>
          <a:xfrm>
            <a:off x="5394960" y="3858768"/>
            <a:ext cx="1417320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9" name="Text 96"/>
          <p:cNvSpPr/>
          <p:nvPr/>
        </p:nvSpPr>
        <p:spPr>
          <a:xfrm>
            <a:off x="5431536" y="3877056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margin</a:t>
            </a:r>
            <a:endParaRPr lang="en-US" sz="900" dirty="0"/>
          </a:p>
        </p:txBody>
      </p:sp>
      <p:sp>
        <p:nvSpPr>
          <p:cNvPr id="100" name="Shape 97"/>
          <p:cNvSpPr/>
          <p:nvPr/>
        </p:nvSpPr>
        <p:spPr>
          <a:xfrm>
            <a:off x="5440680" y="3858768"/>
            <a:ext cx="969264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1" name="Text 98"/>
          <p:cNvSpPr/>
          <p:nvPr/>
        </p:nvSpPr>
        <p:spPr>
          <a:xfrm>
            <a:off x="5477256" y="387705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–152%</a:t>
            </a:r>
            <a:endParaRPr lang="en-US" sz="900" dirty="0"/>
          </a:p>
        </p:txBody>
      </p:sp>
      <p:sp>
        <p:nvSpPr>
          <p:cNvPr id="102" name="Shape 99"/>
          <p:cNvSpPr/>
          <p:nvPr/>
        </p:nvSpPr>
        <p:spPr>
          <a:xfrm>
            <a:off x="6382512" y="3858768"/>
            <a:ext cx="658368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3" name="Text 100"/>
          <p:cNvSpPr/>
          <p:nvPr/>
        </p:nvSpPr>
        <p:spPr>
          <a:xfrm>
            <a:off x="6419088" y="3877056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24%</a:t>
            </a:r>
            <a:endParaRPr lang="en-US" sz="900" dirty="0"/>
          </a:p>
        </p:txBody>
      </p:sp>
      <p:sp>
        <p:nvSpPr>
          <p:cNvPr id="104" name="Shape 101"/>
          <p:cNvSpPr/>
          <p:nvPr/>
        </p:nvSpPr>
        <p:spPr>
          <a:xfrm>
            <a:off x="7059168" y="3858768"/>
            <a:ext cx="658368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5" name="Text 102"/>
          <p:cNvSpPr/>
          <p:nvPr/>
        </p:nvSpPr>
        <p:spPr>
          <a:xfrm>
            <a:off x="7095744" y="3877056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53%</a:t>
            </a:r>
            <a:endParaRPr lang="en-US" sz="900" dirty="0"/>
          </a:p>
        </p:txBody>
      </p:sp>
      <p:sp>
        <p:nvSpPr>
          <p:cNvPr id="106" name="Shape 103"/>
          <p:cNvSpPr/>
          <p:nvPr/>
        </p:nvSpPr>
        <p:spPr>
          <a:xfrm>
            <a:off x="7735824" y="3858768"/>
            <a:ext cx="658368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7" name="Text 104"/>
          <p:cNvSpPr/>
          <p:nvPr/>
        </p:nvSpPr>
        <p:spPr>
          <a:xfrm>
            <a:off x="7772400" y="3877056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900" dirty="0"/>
          </a:p>
        </p:txBody>
      </p:sp>
      <p:sp>
        <p:nvSpPr>
          <p:cNvPr id="108" name="Shape 105"/>
          <p:cNvSpPr/>
          <p:nvPr/>
        </p:nvSpPr>
        <p:spPr>
          <a:xfrm>
            <a:off x="8412480" y="3858768"/>
            <a:ext cx="658368" cy="384048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9" name="Text 106"/>
          <p:cNvSpPr/>
          <p:nvPr/>
        </p:nvSpPr>
        <p:spPr>
          <a:xfrm>
            <a:off x="8449056" y="3877056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65%</a:t>
            </a:r>
            <a:endParaRPr lang="en-US" sz="900" dirty="0"/>
          </a:p>
        </p:txBody>
      </p:sp>
      <p:sp>
        <p:nvSpPr>
          <p:cNvPr id="110" name="Shape 107"/>
          <p:cNvSpPr/>
          <p:nvPr/>
        </p:nvSpPr>
        <p:spPr>
          <a:xfrm>
            <a:off x="5394960" y="4261104"/>
            <a:ext cx="1417320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11" name="Text 108"/>
          <p:cNvSpPr/>
          <p:nvPr/>
        </p:nvSpPr>
        <p:spPr>
          <a:xfrm>
            <a:off x="5431536" y="4279392"/>
            <a:ext cx="13624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Cumul. cash flow</a:t>
            </a:r>
            <a:endParaRPr lang="en-US" sz="900" dirty="0"/>
          </a:p>
        </p:txBody>
      </p:sp>
      <p:sp>
        <p:nvSpPr>
          <p:cNvPr id="112" name="Shape 109"/>
          <p:cNvSpPr/>
          <p:nvPr/>
        </p:nvSpPr>
        <p:spPr>
          <a:xfrm>
            <a:off x="5440680" y="4261104"/>
            <a:ext cx="969264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13" name="Text 110"/>
          <p:cNvSpPr/>
          <p:nvPr/>
        </p:nvSpPr>
        <p:spPr>
          <a:xfrm>
            <a:off x="5477256" y="427939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–$1.5M</a:t>
            </a:r>
            <a:endParaRPr lang="en-US" sz="900" dirty="0"/>
          </a:p>
        </p:txBody>
      </p:sp>
      <p:sp>
        <p:nvSpPr>
          <p:cNvPr id="114" name="Shape 111"/>
          <p:cNvSpPr/>
          <p:nvPr/>
        </p:nvSpPr>
        <p:spPr>
          <a:xfrm>
            <a:off x="6382512" y="4261104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15" name="Text 112"/>
          <p:cNvSpPr/>
          <p:nvPr/>
        </p:nvSpPr>
        <p:spPr>
          <a:xfrm>
            <a:off x="6419088" y="4279392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$0.6M</a:t>
            </a:r>
            <a:endParaRPr lang="en-US" sz="900" dirty="0"/>
          </a:p>
        </p:txBody>
      </p:sp>
      <p:sp>
        <p:nvSpPr>
          <p:cNvPr id="116" name="Shape 113"/>
          <p:cNvSpPr/>
          <p:nvPr/>
        </p:nvSpPr>
        <p:spPr>
          <a:xfrm>
            <a:off x="7059168" y="4261104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17" name="Text 114"/>
          <p:cNvSpPr/>
          <p:nvPr/>
        </p:nvSpPr>
        <p:spPr>
          <a:xfrm>
            <a:off x="7095744" y="4279392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$22.5M</a:t>
            </a:r>
            <a:endParaRPr lang="en-US" sz="900" dirty="0"/>
          </a:p>
        </p:txBody>
      </p:sp>
      <p:sp>
        <p:nvSpPr>
          <p:cNvPr id="118" name="Shape 115"/>
          <p:cNvSpPr/>
          <p:nvPr/>
        </p:nvSpPr>
        <p:spPr>
          <a:xfrm>
            <a:off x="7735824" y="4261104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19" name="Text 116"/>
          <p:cNvSpPr/>
          <p:nvPr/>
        </p:nvSpPr>
        <p:spPr>
          <a:xfrm>
            <a:off x="7772400" y="4279392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$67M</a:t>
            </a:r>
            <a:endParaRPr lang="en-US" sz="900" dirty="0"/>
          </a:p>
        </p:txBody>
      </p:sp>
      <p:sp>
        <p:nvSpPr>
          <p:cNvPr id="120" name="Shape 117"/>
          <p:cNvSpPr/>
          <p:nvPr/>
        </p:nvSpPr>
        <p:spPr>
          <a:xfrm>
            <a:off x="8412480" y="4261104"/>
            <a:ext cx="658368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21" name="Text 118"/>
          <p:cNvSpPr/>
          <p:nvPr/>
        </p:nvSpPr>
        <p:spPr>
          <a:xfrm>
            <a:off x="8449056" y="4279392"/>
            <a:ext cx="60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$140M</a:t>
            </a:r>
            <a:endParaRPr lang="en-US" sz="900" dirty="0"/>
          </a:p>
        </p:txBody>
      </p:sp>
      <p:sp>
        <p:nvSpPr>
          <p:cNvPr id="122" name="Shape 119"/>
          <p:cNvSpPr/>
          <p:nvPr/>
        </p:nvSpPr>
        <p:spPr>
          <a:xfrm>
            <a:off x="5394960" y="4645152"/>
            <a:ext cx="3429000" cy="320040"/>
          </a:xfrm>
          <a:prstGeom prst="rect">
            <a:avLst/>
          </a:prstGeom>
          <a:solidFill>
            <a:srgbClr val="E1F5EE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23" name="Text 120"/>
          <p:cNvSpPr/>
          <p:nvPr/>
        </p:nvSpPr>
        <p:spPr>
          <a:xfrm>
            <a:off x="5449824" y="4663440"/>
            <a:ext cx="3319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break-even: Q3 Year 2  ·  Cumulative cash-flow positive: Month 18  ·  Series A trigger: $2M ARR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24–36 MONTH GROWTH ASSUMPTIONS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drivers, milestones and assumptions underpinning the model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2395728" y="1920240"/>
            <a:ext cx="201168" cy="0"/>
          </a:xfrm>
          <a:prstGeom prst="line">
            <a:avLst/>
          </a:prstGeom>
          <a:noFill/>
          <a:ln w="254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" name="Shape 5"/>
          <p:cNvSpPr/>
          <p:nvPr/>
        </p:nvSpPr>
        <p:spPr>
          <a:xfrm>
            <a:off x="4608576" y="1920240"/>
            <a:ext cx="201168" cy="0"/>
          </a:xfrm>
          <a:prstGeom prst="line">
            <a:avLst/>
          </a:prstGeom>
          <a:noFill/>
          <a:ln w="254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8" name="Shape 6"/>
          <p:cNvSpPr/>
          <p:nvPr/>
        </p:nvSpPr>
        <p:spPr>
          <a:xfrm>
            <a:off x="6821424" y="1920240"/>
            <a:ext cx="201168" cy="0"/>
          </a:xfrm>
          <a:prstGeom prst="line">
            <a:avLst/>
          </a:prstGeom>
          <a:noFill/>
          <a:ln w="254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" name="Shape 7"/>
          <p:cNvSpPr/>
          <p:nvPr/>
        </p:nvSpPr>
        <p:spPr>
          <a:xfrm>
            <a:off x="320040" y="749808"/>
            <a:ext cx="2066544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0" name="Shape 8"/>
          <p:cNvSpPr/>
          <p:nvPr/>
        </p:nvSpPr>
        <p:spPr>
          <a:xfrm>
            <a:off x="320040" y="749808"/>
            <a:ext cx="50292" cy="356616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1" name="Shape 9"/>
          <p:cNvSpPr/>
          <p:nvPr/>
        </p:nvSpPr>
        <p:spPr>
          <a:xfrm>
            <a:off x="320040" y="749808"/>
            <a:ext cx="2066544" cy="50292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2" name="Text 10"/>
          <p:cNvSpPr/>
          <p:nvPr/>
        </p:nvSpPr>
        <p:spPr>
          <a:xfrm>
            <a:off x="365760" y="777240"/>
            <a:ext cx="621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M0–4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65760" y="987552"/>
            <a:ext cx="19385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Build completion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1480" y="1316736"/>
            <a:ext cx="188366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MNO API integration — Botswana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Multi-tenant cloud hardening &amp; security audit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 provisioning flow live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Hire CTO and DevOps engineer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532888" y="749808"/>
            <a:ext cx="2066544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6" name="Shape 14"/>
          <p:cNvSpPr/>
          <p:nvPr/>
        </p:nvSpPr>
        <p:spPr>
          <a:xfrm>
            <a:off x="2532888" y="749808"/>
            <a:ext cx="50292" cy="356616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7" name="Shape 15"/>
          <p:cNvSpPr/>
          <p:nvPr/>
        </p:nvSpPr>
        <p:spPr>
          <a:xfrm>
            <a:off x="2532888" y="749808"/>
            <a:ext cx="2066544" cy="502920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8" name="Text 16"/>
          <p:cNvSpPr/>
          <p:nvPr/>
        </p:nvSpPr>
        <p:spPr>
          <a:xfrm>
            <a:off x="2578608" y="777240"/>
            <a:ext cx="621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M5–8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578608" y="987552"/>
            <a:ext cx="19385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Commercial launch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624328" y="1316736"/>
            <a:ext cx="188366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paying Kometsi subscriber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hosted MVNO client contract signed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direct subs — Botswana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ImartNexusOne beta integration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745736" y="749808"/>
            <a:ext cx="2066544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2" name="Shape 20"/>
          <p:cNvSpPr/>
          <p:nvPr/>
        </p:nvSpPr>
        <p:spPr>
          <a:xfrm>
            <a:off x="4745736" y="749808"/>
            <a:ext cx="50292" cy="356616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3" name="Shape 21"/>
          <p:cNvSpPr/>
          <p:nvPr/>
        </p:nvSpPr>
        <p:spPr>
          <a:xfrm>
            <a:off x="4745736" y="749808"/>
            <a:ext cx="2066544" cy="502920"/>
          </a:xfrm>
          <a:prstGeom prst="rect">
            <a:avLst/>
          </a:prstGeom>
          <a:solidFill>
            <a:srgbClr val="BA7517"/>
          </a:solidFill>
          <a:ln w="12700">
            <a:solidFill>
              <a:srgbClr val="BA7517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4" name="Text 22"/>
          <p:cNvSpPr/>
          <p:nvPr/>
        </p:nvSpPr>
        <p:spPr>
          <a:xfrm>
            <a:off x="4791456" y="777240"/>
            <a:ext cx="621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M9–18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791456" y="987552"/>
            <a:ext cx="19385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Scale — Botswana + SA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837176" y="1316736"/>
            <a:ext cx="188366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5,000 direct subscribers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hosted MVNO clients live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MVNO licence granted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MTN/Airtel interconnect live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ecosystem rev share active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958584" y="749808"/>
            <a:ext cx="2066544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8" name="Shape 26"/>
          <p:cNvSpPr/>
          <p:nvPr/>
        </p:nvSpPr>
        <p:spPr>
          <a:xfrm>
            <a:off x="6958584" y="749808"/>
            <a:ext cx="50292" cy="356616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9" name="Shape 27"/>
          <p:cNvSpPr/>
          <p:nvPr/>
        </p:nvSpPr>
        <p:spPr>
          <a:xfrm>
            <a:off x="6958584" y="749808"/>
            <a:ext cx="2066544" cy="502920"/>
          </a:xfrm>
          <a:prstGeom prst="rect">
            <a:avLst/>
          </a:prstGeom>
          <a:solidFill>
            <a:srgbClr val="1E40AF"/>
          </a:solidFill>
          <a:ln w="12700">
            <a:solidFill>
              <a:srgbClr val="1E40AF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0" name="Text 28"/>
          <p:cNvSpPr/>
          <p:nvPr/>
        </p:nvSpPr>
        <p:spPr>
          <a:xfrm>
            <a:off x="7004304" y="777240"/>
            <a:ext cx="621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M18–36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004304" y="987552"/>
            <a:ext cx="19385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Continental expansion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050024" y="1316736"/>
            <a:ext cx="188366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to Nigeria (Yr 2)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hosted clients, 360K hosted subs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positive Q3 Yr 2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$8.94M total revenue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 raise: $8–12M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20040" y="4407408"/>
            <a:ext cx="8503920" cy="292608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4" name="Text 32"/>
          <p:cNvSpPr/>
          <p:nvPr/>
        </p:nvSpPr>
        <p:spPr>
          <a:xfrm>
            <a:off x="411480" y="442569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GROWTH ASSUMPTIONS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320040" y="4700016"/>
            <a:ext cx="8503920" cy="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6" name="Shape 34"/>
          <p:cNvSpPr/>
          <p:nvPr/>
        </p:nvSpPr>
        <p:spPr>
          <a:xfrm>
            <a:off x="320040" y="4700016"/>
            <a:ext cx="8503920" cy="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7" name="Shape 35"/>
          <p:cNvSpPr/>
          <p:nvPr/>
        </p:nvSpPr>
        <p:spPr>
          <a:xfrm>
            <a:off x="320040" y="4700016"/>
            <a:ext cx="8503920" cy="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8" name="Shape 36"/>
          <p:cNvSpPr/>
          <p:nvPr/>
        </p:nvSpPr>
        <p:spPr>
          <a:xfrm>
            <a:off x="320040" y="4700016"/>
            <a:ext cx="8503920" cy="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9" name="Shape 37"/>
          <p:cNvSpPr/>
          <p:nvPr/>
        </p:nvSpPr>
        <p:spPr>
          <a:xfrm>
            <a:off x="320040" y="4700016"/>
            <a:ext cx="8503920" cy="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0" name="Shape 38"/>
          <p:cNvSpPr/>
          <p:nvPr/>
        </p:nvSpPr>
        <p:spPr>
          <a:xfrm>
            <a:off x="320040" y="4709160"/>
            <a:ext cx="8503920" cy="38404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1" name="Text 39"/>
          <p:cNvSpPr/>
          <p:nvPr/>
        </p:nvSpPr>
        <p:spPr>
          <a:xfrm>
            <a:off x="411480" y="4727448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 growth rate (Engine 1): 10× from Yr 1 to Yr 2, 4× Yr 2 to Yr 3 — SME-focused, referral-driven   ·   Hosted MVNO client growth: 3 → 9 → 18 clients (Yr 1–3), 6-month avg sales cycle   ·   ARPU trajectory: $7 → $8 → $9/mo (app ecosystem bundle lifts ARPU ~$1/mo annually)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Text 1"/>
          <p:cNvSpPr/>
          <p:nvPr/>
        </p:nvSpPr>
        <p:spPr>
          <a:xfrm>
            <a:off x="365760" y="7315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&amp; STRATEGIC SUPPORT REQUIRED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65760" y="34747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are raising and exactly what it buys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0" y="4919472"/>
            <a:ext cx="9144000" cy="224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KOMETSI TELECOMMUNICATIONS  ·  INVESTOR BRIEF  ·  PRE-LAUNCH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365760" y="777240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Ask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20040" y="1207008"/>
            <a:ext cx="4023360" cy="1261872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8" name="Shape 6"/>
          <p:cNvSpPr/>
          <p:nvPr/>
        </p:nvSpPr>
        <p:spPr>
          <a:xfrm>
            <a:off x="320040" y="1207008"/>
            <a:ext cx="50292" cy="1261872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9" name="Text 7"/>
          <p:cNvSpPr/>
          <p:nvPr/>
        </p:nvSpPr>
        <p:spPr>
          <a:xfrm>
            <a:off x="457200" y="1280160"/>
            <a:ext cx="3794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$1,200,000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7200" y="1847088"/>
            <a:ext cx="3794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Round  ·  15% equity  ·  $8.0M pre-money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2139696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Pre-launch stage  ·  Platform 70% complete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2578608"/>
            <a:ext cx="4023360" cy="457200"/>
          </a:xfrm>
          <a:prstGeom prst="rect">
            <a:avLst/>
          </a:prstGeom>
          <a:solidFill>
            <a:srgbClr val="E1F5EE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3" name="Shape 11"/>
          <p:cNvSpPr/>
          <p:nvPr/>
        </p:nvSpPr>
        <p:spPr>
          <a:xfrm>
            <a:off x="384048" y="2633472"/>
            <a:ext cx="658368" cy="256032"/>
          </a:xfrm>
          <a:prstGeom prst="roundRect">
            <a:avLst>
              <a:gd name="adj" fmla="val 28571"/>
            </a:avLst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4" name="Text 12"/>
          <p:cNvSpPr/>
          <p:nvPr/>
        </p:nvSpPr>
        <p:spPr>
          <a:xfrm>
            <a:off x="384048" y="2633472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Month 6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097280" y="263347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paying Kometsi subscriber on network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20040" y="3081528"/>
            <a:ext cx="4023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17" name="Shape 15"/>
          <p:cNvSpPr/>
          <p:nvPr/>
        </p:nvSpPr>
        <p:spPr>
          <a:xfrm>
            <a:off x="384048" y="3136392"/>
            <a:ext cx="658368" cy="256032"/>
          </a:xfrm>
          <a:prstGeom prst="roundRect">
            <a:avLst>
              <a:gd name="adj" fmla="val 28571"/>
            </a:avLst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8" name="Text 16"/>
          <p:cNvSpPr/>
          <p:nvPr/>
        </p:nvSpPr>
        <p:spPr>
          <a:xfrm>
            <a:off x="384048" y="3136392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Month 12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097280" y="31363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hosted MVNO clients + 5,000 direct subscribers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20040" y="3584448"/>
            <a:ext cx="4023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1" name="Shape 19"/>
          <p:cNvSpPr/>
          <p:nvPr/>
        </p:nvSpPr>
        <p:spPr>
          <a:xfrm>
            <a:off x="384048" y="3639312"/>
            <a:ext cx="658368" cy="256032"/>
          </a:xfrm>
          <a:prstGeom prst="roundRect">
            <a:avLst>
              <a:gd name="adj" fmla="val 28571"/>
            </a:avLst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2" name="Text 20"/>
          <p:cNvSpPr/>
          <p:nvPr/>
        </p:nvSpPr>
        <p:spPr>
          <a:xfrm>
            <a:off x="384048" y="3639312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Month 18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097280" y="36393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ARPU break-even on Engine 1 — cash-flow positive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20040" y="4087368"/>
            <a:ext cx="402336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5" name="Shape 23"/>
          <p:cNvSpPr/>
          <p:nvPr/>
        </p:nvSpPr>
        <p:spPr>
          <a:xfrm>
            <a:off x="384048" y="4142232"/>
            <a:ext cx="658368" cy="256032"/>
          </a:xfrm>
          <a:prstGeom prst="roundRect">
            <a:avLst>
              <a:gd name="adj" fmla="val 28571"/>
            </a:avLst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6" name="Text 24"/>
          <p:cNvSpPr/>
          <p:nvPr/>
        </p:nvSpPr>
        <p:spPr>
          <a:xfrm>
            <a:off x="384048" y="4142232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Q3 Yr 2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097280" y="41422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positive — Series A trigger at $2M ARR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20040" y="4572000"/>
            <a:ext cx="4023360" cy="411480"/>
          </a:xfrm>
          <a:prstGeom prst="rect">
            <a:avLst/>
          </a:prstGeom>
          <a:solidFill>
            <a:srgbClr val="FAEEDA"/>
          </a:solidFill>
          <a:ln w="12700">
            <a:solidFill>
              <a:srgbClr val="D1D5DB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BW"/>
          </a:p>
        </p:txBody>
      </p:sp>
      <p:sp>
        <p:nvSpPr>
          <p:cNvPr id="29" name="Text 27"/>
          <p:cNvSpPr/>
          <p:nvPr/>
        </p:nvSpPr>
        <p:spPr>
          <a:xfrm>
            <a:off x="411480" y="4608576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BA751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Strategic support sought in addition to capital: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411480" y="4800600"/>
            <a:ext cx="3840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MNO introductions (MTN / Airtel wholesale)  ·  Enterprise MVNO client pipeline  ·  Regulatory relationships in SA and Nigeria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617720" y="77724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2E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Use of Funds</a:t>
            </a:r>
            <a:endParaRPr lang="en-US" sz="1800" dirty="0"/>
          </a:p>
        </p:txBody>
      </p:sp>
      <p:graphicFrame>
        <p:nvGraphicFramePr>
          <p:cNvPr id="32" name="Chart 0"/>
          <p:cNvGraphicFramePr/>
          <p:nvPr/>
        </p:nvGraphicFramePr>
        <p:xfrm>
          <a:off x="4572000" y="1078992"/>
          <a:ext cx="429768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Shape 30"/>
          <p:cNvSpPr/>
          <p:nvPr/>
        </p:nvSpPr>
        <p:spPr>
          <a:xfrm>
            <a:off x="4617720" y="4069080"/>
            <a:ext cx="4206240" cy="237744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4" name="Text 31"/>
          <p:cNvSpPr/>
          <p:nvPr/>
        </p:nvSpPr>
        <p:spPr>
          <a:xfrm>
            <a:off x="4663440" y="4087368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Allocation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6035040" y="4087368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Amount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7406640" y="4087368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it unlocks</a:t>
            </a:r>
            <a:endParaRPr lang="en-US" sz="850" dirty="0"/>
          </a:p>
        </p:txBody>
      </p:sp>
      <p:sp>
        <p:nvSpPr>
          <p:cNvPr id="37" name="Shape 34"/>
          <p:cNvSpPr/>
          <p:nvPr/>
        </p:nvSpPr>
        <p:spPr>
          <a:xfrm>
            <a:off x="4617720" y="4325112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8" name="Text 35"/>
          <p:cNvSpPr/>
          <p:nvPr/>
        </p:nvSpPr>
        <p:spPr>
          <a:xfrm>
            <a:off x="4645152" y="4334256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MNO integration</a:t>
            </a:r>
            <a:endParaRPr lang="en-US" sz="780" dirty="0"/>
          </a:p>
        </p:txBody>
      </p:sp>
      <p:sp>
        <p:nvSpPr>
          <p:cNvPr id="39" name="Shape 36"/>
          <p:cNvSpPr/>
          <p:nvPr/>
        </p:nvSpPr>
        <p:spPr>
          <a:xfrm>
            <a:off x="5989320" y="4325112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0" name="Text 37"/>
          <p:cNvSpPr/>
          <p:nvPr/>
        </p:nvSpPr>
        <p:spPr>
          <a:xfrm>
            <a:off x="6016752" y="4334256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$320K</a:t>
            </a:r>
            <a:endParaRPr lang="en-US" sz="780" dirty="0"/>
          </a:p>
        </p:txBody>
      </p:sp>
      <p:sp>
        <p:nvSpPr>
          <p:cNvPr id="41" name="Shape 38"/>
          <p:cNvSpPr/>
          <p:nvPr/>
        </p:nvSpPr>
        <p:spPr>
          <a:xfrm>
            <a:off x="7360920" y="4325112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2" name="Text 39"/>
          <p:cNvSpPr/>
          <p:nvPr/>
        </p:nvSpPr>
        <p:spPr>
          <a:xfrm>
            <a:off x="7388352" y="4334256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Unlocks first subscriber</a:t>
            </a:r>
            <a:endParaRPr lang="en-US" sz="780" dirty="0"/>
          </a:p>
        </p:txBody>
      </p:sp>
      <p:sp>
        <p:nvSpPr>
          <p:cNvPr id="43" name="Shape 40"/>
          <p:cNvSpPr/>
          <p:nvPr/>
        </p:nvSpPr>
        <p:spPr>
          <a:xfrm>
            <a:off x="4617720" y="4430268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4" name="Text 41"/>
          <p:cNvSpPr/>
          <p:nvPr/>
        </p:nvSpPr>
        <p:spPr>
          <a:xfrm>
            <a:off x="4645152" y="4439412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hosting</a:t>
            </a:r>
            <a:endParaRPr lang="en-US" sz="780" dirty="0"/>
          </a:p>
        </p:txBody>
      </p:sp>
      <p:sp>
        <p:nvSpPr>
          <p:cNvPr id="45" name="Shape 42"/>
          <p:cNvSpPr/>
          <p:nvPr/>
        </p:nvSpPr>
        <p:spPr>
          <a:xfrm>
            <a:off x="5989320" y="4430268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6" name="Text 43"/>
          <p:cNvSpPr/>
          <p:nvPr/>
        </p:nvSpPr>
        <p:spPr>
          <a:xfrm>
            <a:off x="6016752" y="4439412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$240K</a:t>
            </a:r>
            <a:endParaRPr lang="en-US" sz="780" dirty="0"/>
          </a:p>
        </p:txBody>
      </p:sp>
      <p:sp>
        <p:nvSpPr>
          <p:cNvPr id="47" name="Shape 44"/>
          <p:cNvSpPr/>
          <p:nvPr/>
        </p:nvSpPr>
        <p:spPr>
          <a:xfrm>
            <a:off x="7360920" y="4430268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8" name="Text 45"/>
          <p:cNvSpPr/>
          <p:nvPr/>
        </p:nvSpPr>
        <p:spPr>
          <a:xfrm>
            <a:off x="7388352" y="4439412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Enables Engine 2 clients</a:t>
            </a:r>
            <a:endParaRPr lang="en-US" sz="780" dirty="0"/>
          </a:p>
        </p:txBody>
      </p:sp>
      <p:sp>
        <p:nvSpPr>
          <p:cNvPr id="49" name="Shape 46"/>
          <p:cNvSpPr/>
          <p:nvPr/>
        </p:nvSpPr>
        <p:spPr>
          <a:xfrm>
            <a:off x="4617720" y="4535424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0" name="Text 47"/>
          <p:cNvSpPr/>
          <p:nvPr/>
        </p:nvSpPr>
        <p:spPr>
          <a:xfrm>
            <a:off x="4645152" y="4544568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hires</a:t>
            </a:r>
            <a:endParaRPr lang="en-US" sz="780" dirty="0"/>
          </a:p>
        </p:txBody>
      </p:sp>
      <p:sp>
        <p:nvSpPr>
          <p:cNvPr id="51" name="Shape 48"/>
          <p:cNvSpPr/>
          <p:nvPr/>
        </p:nvSpPr>
        <p:spPr>
          <a:xfrm>
            <a:off x="5989320" y="4535424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2" name="Text 49"/>
          <p:cNvSpPr/>
          <p:nvPr/>
        </p:nvSpPr>
        <p:spPr>
          <a:xfrm>
            <a:off x="6016752" y="4544568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$240K</a:t>
            </a:r>
            <a:endParaRPr lang="en-US" sz="780" dirty="0"/>
          </a:p>
        </p:txBody>
      </p:sp>
      <p:sp>
        <p:nvSpPr>
          <p:cNvPr id="53" name="Shape 50"/>
          <p:cNvSpPr/>
          <p:nvPr/>
        </p:nvSpPr>
        <p:spPr>
          <a:xfrm>
            <a:off x="7360920" y="4535424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4" name="Text 51"/>
          <p:cNvSpPr/>
          <p:nvPr/>
        </p:nvSpPr>
        <p:spPr>
          <a:xfrm>
            <a:off x="7388352" y="4544568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Completes build in 4 mo</a:t>
            </a:r>
            <a:endParaRPr lang="en-US" sz="780" dirty="0"/>
          </a:p>
        </p:txBody>
      </p:sp>
      <p:sp>
        <p:nvSpPr>
          <p:cNvPr id="55" name="Shape 52"/>
          <p:cNvSpPr/>
          <p:nvPr/>
        </p:nvSpPr>
        <p:spPr>
          <a:xfrm>
            <a:off x="4617720" y="4640580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6" name="Text 53"/>
          <p:cNvSpPr/>
          <p:nvPr/>
        </p:nvSpPr>
        <p:spPr>
          <a:xfrm>
            <a:off x="4645152" y="4649724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 provisioning</a:t>
            </a:r>
            <a:endParaRPr lang="en-US" sz="780" dirty="0"/>
          </a:p>
        </p:txBody>
      </p:sp>
      <p:sp>
        <p:nvSpPr>
          <p:cNvPr id="57" name="Shape 54"/>
          <p:cNvSpPr/>
          <p:nvPr/>
        </p:nvSpPr>
        <p:spPr>
          <a:xfrm>
            <a:off x="5989320" y="4640580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58" name="Text 55"/>
          <p:cNvSpPr/>
          <p:nvPr/>
        </p:nvSpPr>
        <p:spPr>
          <a:xfrm>
            <a:off x="6016752" y="4649724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$120K</a:t>
            </a:r>
            <a:endParaRPr lang="en-US" sz="780" dirty="0"/>
          </a:p>
        </p:txBody>
      </p:sp>
      <p:sp>
        <p:nvSpPr>
          <p:cNvPr id="59" name="Shape 56"/>
          <p:cNvSpPr/>
          <p:nvPr/>
        </p:nvSpPr>
        <p:spPr>
          <a:xfrm>
            <a:off x="7360920" y="4640580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0" name="Text 57"/>
          <p:cNvSpPr/>
          <p:nvPr/>
        </p:nvSpPr>
        <p:spPr>
          <a:xfrm>
            <a:off x="7388352" y="4649724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6 milestone</a:t>
            </a:r>
            <a:endParaRPr lang="en-US" sz="780" dirty="0"/>
          </a:p>
        </p:txBody>
      </p:sp>
      <p:sp>
        <p:nvSpPr>
          <p:cNvPr id="61" name="Shape 58"/>
          <p:cNvSpPr/>
          <p:nvPr/>
        </p:nvSpPr>
        <p:spPr>
          <a:xfrm>
            <a:off x="4617720" y="4745736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2" name="Text 59"/>
          <p:cNvSpPr/>
          <p:nvPr/>
        </p:nvSpPr>
        <p:spPr>
          <a:xfrm>
            <a:off x="4645152" y="4754880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&amp; mktg</a:t>
            </a:r>
            <a:endParaRPr lang="en-US" sz="780" dirty="0"/>
          </a:p>
        </p:txBody>
      </p:sp>
      <p:sp>
        <p:nvSpPr>
          <p:cNvPr id="63" name="Shape 60"/>
          <p:cNvSpPr/>
          <p:nvPr/>
        </p:nvSpPr>
        <p:spPr>
          <a:xfrm>
            <a:off x="5989320" y="4745736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4" name="Text 61"/>
          <p:cNvSpPr/>
          <p:nvPr/>
        </p:nvSpPr>
        <p:spPr>
          <a:xfrm>
            <a:off x="6016752" y="4754880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$120K</a:t>
            </a:r>
            <a:endParaRPr lang="en-US" sz="780" dirty="0"/>
          </a:p>
        </p:txBody>
      </p:sp>
      <p:sp>
        <p:nvSpPr>
          <p:cNvPr id="65" name="Shape 62"/>
          <p:cNvSpPr/>
          <p:nvPr/>
        </p:nvSpPr>
        <p:spPr>
          <a:xfrm>
            <a:off x="7360920" y="4745736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6" name="Text 63"/>
          <p:cNvSpPr/>
          <p:nvPr/>
        </p:nvSpPr>
        <p:spPr>
          <a:xfrm>
            <a:off x="7388352" y="4754880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5,000 direct subs Yr 1</a:t>
            </a:r>
            <a:endParaRPr lang="en-US" sz="780" dirty="0"/>
          </a:p>
        </p:txBody>
      </p:sp>
      <p:sp>
        <p:nvSpPr>
          <p:cNvPr id="67" name="Shape 64"/>
          <p:cNvSpPr/>
          <p:nvPr/>
        </p:nvSpPr>
        <p:spPr>
          <a:xfrm>
            <a:off x="4617720" y="4850892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68" name="Text 65"/>
          <p:cNvSpPr/>
          <p:nvPr/>
        </p:nvSpPr>
        <p:spPr>
          <a:xfrm>
            <a:off x="4645152" y="4860036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</a:t>
            </a:r>
            <a:endParaRPr lang="en-US" sz="780" dirty="0"/>
          </a:p>
        </p:txBody>
      </p:sp>
      <p:sp>
        <p:nvSpPr>
          <p:cNvPr id="69" name="Shape 66"/>
          <p:cNvSpPr/>
          <p:nvPr/>
        </p:nvSpPr>
        <p:spPr>
          <a:xfrm>
            <a:off x="5989320" y="4850892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0" name="Text 67"/>
          <p:cNvSpPr/>
          <p:nvPr/>
        </p:nvSpPr>
        <p:spPr>
          <a:xfrm>
            <a:off x="6016752" y="4860036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$80K</a:t>
            </a:r>
            <a:endParaRPr lang="en-US" sz="780" dirty="0"/>
          </a:p>
        </p:txBody>
      </p:sp>
      <p:sp>
        <p:nvSpPr>
          <p:cNvPr id="71" name="Shape 68"/>
          <p:cNvSpPr/>
          <p:nvPr/>
        </p:nvSpPr>
        <p:spPr>
          <a:xfrm>
            <a:off x="7360920" y="4850892"/>
            <a:ext cx="1371600" cy="10332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2" name="Text 69"/>
          <p:cNvSpPr/>
          <p:nvPr/>
        </p:nvSpPr>
        <p:spPr>
          <a:xfrm>
            <a:off x="7388352" y="4860036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MVNO licence — 3 markets</a:t>
            </a:r>
            <a:endParaRPr lang="en-US" sz="780" dirty="0"/>
          </a:p>
        </p:txBody>
      </p:sp>
      <p:sp>
        <p:nvSpPr>
          <p:cNvPr id="73" name="Shape 70"/>
          <p:cNvSpPr/>
          <p:nvPr/>
        </p:nvSpPr>
        <p:spPr>
          <a:xfrm>
            <a:off x="4617720" y="4956048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4" name="Text 71"/>
          <p:cNvSpPr/>
          <p:nvPr/>
        </p:nvSpPr>
        <p:spPr>
          <a:xfrm>
            <a:off x="4645152" y="4965192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Operating reserve</a:t>
            </a:r>
            <a:endParaRPr lang="en-US" sz="780" dirty="0"/>
          </a:p>
        </p:txBody>
      </p:sp>
      <p:sp>
        <p:nvSpPr>
          <p:cNvPr id="75" name="Shape 72"/>
          <p:cNvSpPr/>
          <p:nvPr/>
        </p:nvSpPr>
        <p:spPr>
          <a:xfrm>
            <a:off x="5989320" y="4956048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6" name="Text 73"/>
          <p:cNvSpPr/>
          <p:nvPr/>
        </p:nvSpPr>
        <p:spPr>
          <a:xfrm>
            <a:off x="6016752" y="4965192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$80K</a:t>
            </a:r>
            <a:endParaRPr lang="en-US" sz="780" dirty="0"/>
          </a:p>
        </p:txBody>
      </p:sp>
      <p:sp>
        <p:nvSpPr>
          <p:cNvPr id="77" name="Shape 74"/>
          <p:cNvSpPr/>
          <p:nvPr/>
        </p:nvSpPr>
        <p:spPr>
          <a:xfrm>
            <a:off x="7360920" y="4956048"/>
            <a:ext cx="1371600" cy="103327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78" name="Text 75"/>
          <p:cNvSpPr/>
          <p:nvPr/>
        </p:nvSpPr>
        <p:spPr>
          <a:xfrm>
            <a:off x="7388352" y="4965192"/>
            <a:ext cx="131673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18-month runway buffer</a:t>
            </a:r>
            <a:endParaRPr lang="en-US" sz="7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" cy="514350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3" name="Shape 1"/>
          <p:cNvSpPr/>
          <p:nvPr/>
        </p:nvSpPr>
        <p:spPr>
          <a:xfrm>
            <a:off x="8869680" y="0"/>
            <a:ext cx="274320" cy="5143500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4" name="Text 2"/>
          <p:cNvSpPr/>
          <p:nvPr/>
        </p:nvSpPr>
        <p:spPr>
          <a:xfrm>
            <a:off x="594360" y="502920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"We are not asking you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98755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 fund an idea.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94360" y="1572768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 are asking you to fund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2057400"/>
            <a:ext cx="7955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FE1C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last 30% of something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594360" y="263347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that has never existed in Africa."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2286000" y="3273552"/>
            <a:ext cx="4572000" cy="27432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0" name="Text 8"/>
          <p:cNvSpPr/>
          <p:nvPr/>
        </p:nvSpPr>
        <p:spPr>
          <a:xfrm>
            <a:off x="594360" y="3364992"/>
            <a:ext cx="7955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9FE1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Letsogile Baloi, Founder  ·  Kometsi Telecommunications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840480"/>
            <a:ext cx="1508760" cy="868680"/>
          </a:xfrm>
          <a:prstGeom prst="rect">
            <a:avLst/>
          </a:prstGeom>
          <a:solidFill>
            <a:srgbClr val="1A1A2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2" name="Text 10"/>
          <p:cNvSpPr/>
          <p:nvPr/>
        </p:nvSpPr>
        <p:spPr>
          <a:xfrm>
            <a:off x="594360" y="3877056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FE1C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$1.2M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94360" y="431596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ask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221992" y="3840480"/>
            <a:ext cx="1508760" cy="868680"/>
          </a:xfrm>
          <a:prstGeom prst="rect">
            <a:avLst/>
          </a:prstGeom>
          <a:solidFill>
            <a:srgbClr val="1A1A2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5" name="Text 13"/>
          <p:cNvSpPr/>
          <p:nvPr/>
        </p:nvSpPr>
        <p:spPr>
          <a:xfrm>
            <a:off x="2221992" y="3877056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FE1C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15%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221992" y="431596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849624" y="3840480"/>
            <a:ext cx="1508760" cy="868680"/>
          </a:xfrm>
          <a:prstGeom prst="rect">
            <a:avLst/>
          </a:prstGeom>
          <a:solidFill>
            <a:srgbClr val="1A1A2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18" name="Text 16"/>
          <p:cNvSpPr/>
          <p:nvPr/>
        </p:nvSpPr>
        <p:spPr>
          <a:xfrm>
            <a:off x="3849624" y="3877056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FE1C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$8.0M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3849624" y="431596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Pre-money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77256" y="3840480"/>
            <a:ext cx="1508760" cy="868680"/>
          </a:xfrm>
          <a:prstGeom prst="rect">
            <a:avLst/>
          </a:prstGeom>
          <a:solidFill>
            <a:srgbClr val="1A1A2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1" name="Text 19"/>
          <p:cNvSpPr/>
          <p:nvPr/>
        </p:nvSpPr>
        <p:spPr>
          <a:xfrm>
            <a:off x="5477256" y="3877056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FE1C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Yr 2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477256" y="431596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 +ve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7104888" y="3840480"/>
            <a:ext cx="1508760" cy="868680"/>
          </a:xfrm>
          <a:prstGeom prst="rect">
            <a:avLst/>
          </a:prstGeom>
          <a:solidFill>
            <a:srgbClr val="1A1A2E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en-BW"/>
          </a:p>
        </p:txBody>
      </p:sp>
      <p:sp>
        <p:nvSpPr>
          <p:cNvPr id="24" name="Text 22"/>
          <p:cNvSpPr/>
          <p:nvPr/>
        </p:nvSpPr>
        <p:spPr>
          <a:xfrm>
            <a:off x="7104888" y="3877056"/>
            <a:ext cx="1508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FE1C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$41M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104888" y="431596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Yr 3 revenue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2117</Words>
  <Application>Microsoft Office PowerPoint</Application>
  <PresentationFormat>On-screen Show (16:9)</PresentationFormat>
  <Paragraphs>382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Kometsi Telecommunications — Investor Pitch</dc:title>
  <dc:subject>PptxGenJS Presentation</dc:subject>
  <dc:creator>Letsogile Baloi</dc:creator>
  <cp:lastModifiedBy>Letsogile  Baloi</cp:lastModifiedBy>
  <cp:revision>2</cp:revision>
  <dcterms:created xsi:type="dcterms:W3CDTF">2026-06-05T09:46:28Z</dcterms:created>
  <dcterms:modified xsi:type="dcterms:W3CDTF">2026-06-05T13:47:07Z</dcterms:modified>
</cp:coreProperties>
</file>