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7">
  <p:sldMasterIdLst>
    <p:sldMasterId id="2147483660" r:id="rId4"/>
    <p:sldMasterId id="2147483692" r:id="rId5"/>
  </p:sldMasterIdLst>
  <p:notesMasterIdLst>
    <p:notesMasterId r:id="rId18"/>
  </p:notesMasterIdLst>
  <p:sldIdLst>
    <p:sldId id="4172" r:id="rId6"/>
    <p:sldId id="4151" r:id="rId7"/>
    <p:sldId id="4181" r:id="rId8"/>
    <p:sldId id="4156" r:id="rId9"/>
    <p:sldId id="4162" r:id="rId10"/>
    <p:sldId id="4176" r:id="rId11"/>
    <p:sldId id="4182" r:id="rId12"/>
    <p:sldId id="4183" r:id="rId13"/>
    <p:sldId id="4184" r:id="rId14"/>
    <p:sldId id="4185" r:id="rId15"/>
    <p:sldId id="4186" r:id="rId16"/>
    <p:sldId id="402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79" userDrawn="1">
          <p15:clr>
            <a:srgbClr val="5ACBF0"/>
          </p15:clr>
        </p15:guide>
        <p15:guide id="4" orient="horz" pos="2659" userDrawn="1">
          <p15:clr>
            <a:srgbClr val="A4A3A4"/>
          </p15:clr>
        </p15:guide>
        <p15:guide id="5" pos="7401" userDrawn="1">
          <p15:clr>
            <a:srgbClr val="5ACBF0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un Dehiri" initials="AD" lastIdx="10" clrIdx="0">
    <p:extLst>
      <p:ext uri="{19B8F6BF-5375-455C-9EA6-DF929625EA0E}">
        <p15:presenceInfo xmlns:p15="http://schemas.microsoft.com/office/powerpoint/2012/main" userId="S::arun@reddawnconsulting.com::493baa47-1a11-427d-814e-03e9f4c77e30" providerId="AD"/>
      </p:ext>
    </p:extLst>
  </p:cmAuthor>
  <p:cmAuthor id="2" name="Adriana Portela" initials="AP" lastIdx="2" clrIdx="1">
    <p:extLst>
      <p:ext uri="{19B8F6BF-5375-455C-9EA6-DF929625EA0E}">
        <p15:presenceInfo xmlns:p15="http://schemas.microsoft.com/office/powerpoint/2012/main" userId="Adriana Porte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774E"/>
    <a:srgbClr val="27D3C7"/>
    <a:srgbClr val="1FA99F"/>
    <a:srgbClr val="B94D48"/>
    <a:srgbClr val="FAA24A"/>
    <a:srgbClr val="AD4162"/>
    <a:srgbClr val="D15852"/>
    <a:srgbClr val="68273B"/>
    <a:srgbClr val="B7350A"/>
    <a:srgbClr val="FFDB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03" autoAdjust="0"/>
    <p:restoredTop sz="94249" autoAdjust="0"/>
  </p:normalViewPr>
  <p:slideViewPr>
    <p:cSldViewPr snapToGrid="0">
      <p:cViewPr varScale="1">
        <p:scale>
          <a:sx n="63" d="100"/>
          <a:sy n="63" d="100"/>
        </p:scale>
        <p:origin x="952" y="56"/>
      </p:cViewPr>
      <p:guideLst>
        <p:guide orient="horz" pos="777"/>
        <p:guide pos="3840"/>
        <p:guide pos="279"/>
        <p:guide orient="horz" pos="2659"/>
        <p:guide pos="74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2FCEDF-00B2-4019-A4E8-9285F1663500}" type="datetimeFigureOut">
              <a:rPr lang="en-GB" smtClean="0"/>
              <a:pPr/>
              <a:t>27/04/2026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2A5928-7794-4E92-B07C-42518CCDBC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586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8968" indent="-288065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52258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13162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74065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34968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95872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56775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17678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2340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7AAA3A-6A6D-473C-AE1F-B7018E91B50E}" type="slidenum">
              <a:rPr kumimoji="0" lang="zh-CN" alt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pPr marL="0" marR="0" lvl="0" indent="0" algn="r" defTabSz="92340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812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8968" indent="-288065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52258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13162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74065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34968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95872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56775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17678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2340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7AAA3A-6A6D-473C-AE1F-B7018E91B50E}" type="slidenum">
              <a:rPr kumimoji="0" lang="zh-CN" alt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pPr marL="0" marR="0" lvl="0" indent="0" algn="r" defTabSz="92340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040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8968" indent="-288065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52258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13162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74065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34968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95872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56775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17678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2340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7AAA3A-6A6D-473C-AE1F-B7018E91B50E}" type="slidenum">
              <a:rPr kumimoji="0" lang="zh-CN" alt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pPr marL="0" marR="0" lvl="0" indent="0" algn="r" defTabSz="92340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488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8968" indent="-288065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52258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13162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74065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34968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95872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56775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17678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2340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7AAA3A-6A6D-473C-AE1F-B7018E91B50E}" type="slidenum">
              <a:rPr kumimoji="0" lang="zh-CN" alt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pPr marL="0" marR="0" lvl="0" indent="0" algn="r" defTabSz="92340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021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8968" indent="-288065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52258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13162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74065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34968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95872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56775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17678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2340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7AAA3A-6A6D-473C-AE1F-B7018E91B50E}" type="slidenum">
              <a:rPr kumimoji="0" lang="zh-CN" alt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pPr marL="0" marR="0" lvl="0" indent="0" algn="r" defTabSz="92340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021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8968" indent="-288065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52258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13162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74065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34968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95872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56775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17678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2340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7AAA3A-6A6D-473C-AE1F-B7018E91B50E}" type="slidenum">
              <a:rPr kumimoji="0" lang="zh-CN" alt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pPr marL="0" marR="0" lvl="0" indent="0" algn="r" defTabSz="92340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64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8968" indent="-288065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52258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13162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74065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34968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95872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56775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17678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2340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7AAA3A-6A6D-473C-AE1F-B7018E91B50E}" type="slidenum">
              <a:rPr kumimoji="0" lang="zh-CN" alt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pPr marL="0" marR="0" lvl="0" indent="0" algn="r" defTabSz="92340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0072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8968" indent="-288065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52258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13162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74065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34968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95872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56775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17678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2340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7AAA3A-6A6D-473C-AE1F-B7018E91B50E}" type="slidenum">
              <a:rPr kumimoji="0" lang="zh-CN" alt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pPr marL="0" marR="0" lvl="0" indent="0" algn="r" defTabSz="92340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7228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8968" indent="-288065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52258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13162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74065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34968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95872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56775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17678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2340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7AAA3A-6A6D-473C-AE1F-B7018E91B50E}" type="slidenum">
              <a:rPr kumimoji="0" lang="zh-CN" alt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pPr marL="0" marR="0" lvl="0" indent="0" algn="r" defTabSz="92340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6117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8968" indent="-288065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52258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13162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74065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34968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95872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56775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17678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2340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7AAA3A-6A6D-473C-AE1F-B7018E91B50E}" type="slidenum">
              <a:rPr kumimoji="0" lang="zh-CN" alt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pPr marL="0" marR="0" lvl="0" indent="0" algn="r" defTabSz="92340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0329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8968" indent="-288065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52258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13162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74065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34968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95872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56775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17678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2340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7AAA3A-6A6D-473C-AE1F-B7018E91B50E}" type="slidenum">
              <a:rPr kumimoji="0" lang="zh-CN" alt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pPr marL="0" marR="0" lvl="0" indent="0" algn="r" defTabSz="92340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033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8968" indent="-288065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52258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13162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74065" indent="-230452" defTabSz="923408" eaLnBrk="0" hangingPunct="0"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34968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95872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56775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917678" indent="-230452" defTabSz="92340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2340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7AAA3A-6A6D-473C-AE1F-B7018E91B50E}" type="slidenum">
              <a:rPr kumimoji="0" lang="zh-CN" alt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+mn-cs"/>
              </a:rPr>
              <a:pPr marL="0" marR="0" lvl="0" indent="0" algn="r" defTabSz="92340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24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4266593"/>
      </p:ext>
    </p:extLst>
  </p:cSld>
  <p:clrMapOvr>
    <a:masterClrMapping/>
  </p:clrMapOvr>
  <p:transition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/>
          <a:srcRect t="16391"/>
          <a:stretch/>
        </p:blipFill>
        <p:spPr>
          <a:xfrm>
            <a:off x="0" y="53788"/>
            <a:ext cx="12192000" cy="68042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1B5BD3F-94F5-48C9-8AD5-DB2FF1D986B2}"/>
              </a:ext>
            </a:extLst>
          </p:cNvPr>
          <p:cNvSpPr/>
          <p:nvPr userDrawn="1"/>
        </p:nvSpPr>
        <p:spPr bwMode="auto">
          <a:xfrm>
            <a:off x="0" y="0"/>
            <a:ext cx="12192000" cy="972000"/>
          </a:xfrm>
          <a:prstGeom prst="rect">
            <a:avLst/>
          </a:prstGeom>
          <a:solidFill>
            <a:srgbClr val="F5774E"/>
          </a:solidFill>
          <a:ln w="19050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indent="-88900" algn="ctr">
              <a:spcBef>
                <a:spcPct val="0"/>
              </a:spcBef>
            </a:pPr>
            <a:endParaRPr lang="en-GB" sz="1200" b="0" dirty="0" err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30E44F-7704-415F-9F42-55882847F1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87342" y="6139543"/>
            <a:ext cx="2020441" cy="5385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D93E784-68FC-4750-B3BA-E20720EBCDAB}"/>
              </a:ext>
            </a:extLst>
          </p:cNvPr>
          <p:cNvSpPr txBox="1"/>
          <p:nvPr userDrawn="1"/>
        </p:nvSpPr>
        <p:spPr>
          <a:xfrm>
            <a:off x="11471299" y="106759"/>
            <a:ext cx="612000" cy="252000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noAutofit/>
          </a:bodyPr>
          <a:lstStyle/>
          <a:p>
            <a:pPr algn="ctr"/>
            <a:fld id="{645484B7-AE7F-48B4-A8D0-9D31E74B7F0E}" type="slidenum">
              <a:rPr lang="en-US" sz="1400" b="1" smtClean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b="1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2" descr="Technology Background Images | Free iPhone &amp; Zoom HD Wallpapers &amp; Vectors -  rawpixel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346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E60EAF-F8F8-4C5D-AAD7-0269E91C540A}"/>
              </a:ext>
            </a:extLst>
          </p:cNvPr>
          <p:cNvSpPr/>
          <p:nvPr userDrawn="1"/>
        </p:nvSpPr>
        <p:spPr bwMode="auto">
          <a:xfrm>
            <a:off x="0" y="0"/>
            <a:ext cx="3240000" cy="6858000"/>
          </a:xfrm>
          <a:prstGeom prst="rect">
            <a:avLst/>
          </a:prstGeom>
          <a:solidFill>
            <a:srgbClr val="F5774E"/>
          </a:solidFill>
          <a:ln w="19050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indent="-88900" algn="ctr">
              <a:spcBef>
                <a:spcPct val="0"/>
              </a:spcBef>
            </a:pPr>
            <a:endParaRPr lang="en-GB" sz="1200" b="0" dirty="0" err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A61DA6-DA43-4B83-B8BB-591E1BBDCE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57208" y="6318098"/>
            <a:ext cx="1350575" cy="36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09FE67-DBA3-4600-B00B-7D7FB2A1A9B0}"/>
              </a:ext>
            </a:extLst>
          </p:cNvPr>
          <p:cNvSpPr txBox="1"/>
          <p:nvPr userDrawn="1"/>
        </p:nvSpPr>
        <p:spPr>
          <a:xfrm>
            <a:off x="11471299" y="106759"/>
            <a:ext cx="612000" cy="252000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noAutofit/>
          </a:bodyPr>
          <a:lstStyle/>
          <a:p>
            <a:pPr algn="ctr"/>
            <a:fld id="{645484B7-AE7F-48B4-A8D0-9D31E74B7F0E}" type="slidenum">
              <a:rPr lang="en-US" sz="1400" b="1" smtClean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b="1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380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E60EAF-F8F8-4C5D-AAD7-0269E91C540A}"/>
              </a:ext>
            </a:extLst>
          </p:cNvPr>
          <p:cNvSpPr/>
          <p:nvPr userDrawn="1"/>
        </p:nvSpPr>
        <p:spPr bwMode="auto">
          <a:xfrm>
            <a:off x="0" y="0"/>
            <a:ext cx="3240000" cy="6858000"/>
          </a:xfrm>
          <a:prstGeom prst="rect">
            <a:avLst/>
          </a:prstGeom>
          <a:solidFill>
            <a:srgbClr val="F5774E"/>
          </a:solidFill>
          <a:ln w="19050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indent="-88900" algn="ctr">
              <a:spcBef>
                <a:spcPct val="0"/>
              </a:spcBef>
            </a:pPr>
            <a:endParaRPr lang="en-GB" sz="1200" b="0" dirty="0" err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F41AB0-CBBA-452A-880C-375B192F97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tretch>
            <a:fillRect/>
          </a:stretch>
        </p:blipFill>
        <p:spPr>
          <a:xfrm>
            <a:off x="946828" y="6353266"/>
            <a:ext cx="1346345" cy="36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94AA9A-2385-4E15-81F4-8498CBDC94BA}"/>
              </a:ext>
            </a:extLst>
          </p:cNvPr>
          <p:cNvSpPr txBox="1"/>
          <p:nvPr userDrawn="1"/>
        </p:nvSpPr>
        <p:spPr>
          <a:xfrm>
            <a:off x="11471299" y="106759"/>
            <a:ext cx="612000" cy="252000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noAutofit/>
          </a:bodyPr>
          <a:lstStyle/>
          <a:p>
            <a:pPr algn="ctr"/>
            <a:fld id="{645484B7-AE7F-48B4-A8D0-9D31E74B7F0E}" type="slidenum">
              <a:rPr lang="en-US" sz="1400" b="1" smtClean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b="1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47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bg>
      <p:bgPr>
        <a:solidFill>
          <a:srgbClr val="5D5A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1B5BD3F-94F5-48C9-8AD5-DB2FF1D986B2}"/>
              </a:ext>
            </a:extLst>
          </p:cNvPr>
          <p:cNvSpPr/>
          <p:nvPr userDrawn="1"/>
        </p:nvSpPr>
        <p:spPr bwMode="auto">
          <a:xfrm>
            <a:off x="0" y="0"/>
            <a:ext cx="12192000" cy="972000"/>
          </a:xfrm>
          <a:prstGeom prst="rect">
            <a:avLst/>
          </a:prstGeom>
          <a:solidFill>
            <a:srgbClr val="F5774E"/>
          </a:solidFill>
          <a:ln w="19050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indent="-88900" algn="ctr">
              <a:spcBef>
                <a:spcPct val="0"/>
              </a:spcBef>
            </a:pPr>
            <a:endParaRPr lang="en-GB" sz="1200" b="0" dirty="0" err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741" name="Picture 740">
            <a:extLst>
              <a:ext uri="{FF2B5EF4-FFF2-40B4-BE49-F238E27FC236}">
                <a16:creationId xmlns:a16="http://schemas.microsoft.com/office/drawing/2014/main" id="{56C8B0E8-28AD-4FD4-9BDE-A6C793931E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tretch>
            <a:fillRect/>
          </a:stretch>
        </p:blipFill>
        <p:spPr>
          <a:xfrm>
            <a:off x="10661438" y="6318098"/>
            <a:ext cx="1346345" cy="36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0A162C-F7F7-4D82-AF1C-AB640327592F}"/>
              </a:ext>
            </a:extLst>
          </p:cNvPr>
          <p:cNvSpPr txBox="1"/>
          <p:nvPr userDrawn="1"/>
        </p:nvSpPr>
        <p:spPr>
          <a:xfrm>
            <a:off x="11471299" y="106759"/>
            <a:ext cx="612000" cy="252000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noAutofit/>
          </a:bodyPr>
          <a:lstStyle/>
          <a:p>
            <a:pPr algn="ctr"/>
            <a:fld id="{645484B7-AE7F-48B4-A8D0-9D31E74B7F0E}" type="slidenum">
              <a:rPr lang="en-US" sz="1400" b="1" smtClean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b="1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5313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bg>
      <p:bgPr>
        <a:solidFill>
          <a:srgbClr val="5D5A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1" name="Picture 740">
            <a:extLst>
              <a:ext uri="{FF2B5EF4-FFF2-40B4-BE49-F238E27FC236}">
                <a16:creationId xmlns:a16="http://schemas.microsoft.com/office/drawing/2014/main" id="{56C8B0E8-28AD-4FD4-9BDE-A6C793931E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tretch>
            <a:fillRect/>
          </a:stretch>
        </p:blipFill>
        <p:spPr>
          <a:xfrm>
            <a:off x="10485353" y="6265089"/>
            <a:ext cx="1346345" cy="36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F3BCC3C-090F-4E36-952F-C90FCC10EEA4}"/>
              </a:ext>
            </a:extLst>
          </p:cNvPr>
          <p:cNvSpPr txBox="1"/>
          <p:nvPr userDrawn="1"/>
        </p:nvSpPr>
        <p:spPr>
          <a:xfrm>
            <a:off x="11471299" y="106759"/>
            <a:ext cx="612000" cy="252000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noAutofit/>
          </a:bodyPr>
          <a:lstStyle/>
          <a:p>
            <a:pPr algn="ctr"/>
            <a:fld id="{645484B7-AE7F-48B4-A8D0-9D31E74B7F0E}" type="slidenum">
              <a:rPr lang="en-US" sz="1400" b="1" smtClean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b="1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4918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bg>
      <p:bgPr>
        <a:solidFill>
          <a:srgbClr val="5D5A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Rectangle 887">
            <a:extLst>
              <a:ext uri="{FF2B5EF4-FFF2-40B4-BE49-F238E27FC236}">
                <a16:creationId xmlns:a16="http://schemas.microsoft.com/office/drawing/2014/main" id="{926F218A-CF58-4D82-AABB-9497614E7652}"/>
              </a:ext>
            </a:extLst>
          </p:cNvPr>
          <p:cNvSpPr/>
          <p:nvPr userDrawn="1"/>
        </p:nvSpPr>
        <p:spPr bwMode="auto">
          <a:xfrm>
            <a:off x="0" y="0"/>
            <a:ext cx="3240000" cy="6858000"/>
          </a:xfrm>
          <a:prstGeom prst="rect">
            <a:avLst/>
          </a:prstGeom>
          <a:solidFill>
            <a:srgbClr val="F5774E"/>
          </a:solidFill>
          <a:ln w="19050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indent="-88900" algn="ctr">
              <a:spcBef>
                <a:spcPct val="0"/>
              </a:spcBef>
            </a:pPr>
            <a:endParaRPr lang="en-GB" sz="1200" b="0" dirty="0" err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CBDEBE-D178-4BD2-A1B3-BB18CB7A8F47}"/>
              </a:ext>
            </a:extLst>
          </p:cNvPr>
          <p:cNvSpPr txBox="1"/>
          <p:nvPr userDrawn="1"/>
        </p:nvSpPr>
        <p:spPr>
          <a:xfrm>
            <a:off x="11471299" y="106759"/>
            <a:ext cx="612000" cy="252000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noAutofit/>
          </a:bodyPr>
          <a:lstStyle/>
          <a:p>
            <a:pPr algn="ctr"/>
            <a:fld id="{645484B7-AE7F-48B4-A8D0-9D31E74B7F0E}" type="slidenum">
              <a:rPr lang="en-US" sz="1400" b="1" smtClean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b="1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50CB3F-CEC7-4183-A431-645E8E8434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tretch>
            <a:fillRect/>
          </a:stretch>
        </p:blipFill>
        <p:spPr>
          <a:xfrm>
            <a:off x="946828" y="6353266"/>
            <a:ext cx="134634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868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itting, water, white, beach&#10;&#10;Description automatically generated">
            <a:extLst>
              <a:ext uri="{FF2B5EF4-FFF2-40B4-BE49-F238E27FC236}">
                <a16:creationId xmlns:a16="http://schemas.microsoft.com/office/drawing/2014/main" id="{FDC42AD3-4B0C-4F7C-9CDC-F5B0B97CB3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2" y="972875"/>
            <a:ext cx="12192001" cy="58851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1B5BD3F-94F5-48C9-8AD5-DB2FF1D986B2}"/>
              </a:ext>
            </a:extLst>
          </p:cNvPr>
          <p:cNvSpPr/>
          <p:nvPr userDrawn="1"/>
        </p:nvSpPr>
        <p:spPr bwMode="auto">
          <a:xfrm>
            <a:off x="0" y="0"/>
            <a:ext cx="12192000" cy="972000"/>
          </a:xfrm>
          <a:prstGeom prst="rect">
            <a:avLst/>
          </a:prstGeom>
          <a:solidFill>
            <a:srgbClr val="F5774E"/>
          </a:solidFill>
          <a:ln w="19050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indent="-88900" algn="ctr">
              <a:spcBef>
                <a:spcPct val="0"/>
              </a:spcBef>
            </a:pPr>
            <a:endParaRPr lang="en-GB" sz="1200" b="0" dirty="0" err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30E44F-7704-415F-9F42-55882847F1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57208" y="6318098"/>
            <a:ext cx="1350575" cy="36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0C8F3F-B280-43DC-B5BB-031E3F758FD9}"/>
              </a:ext>
            </a:extLst>
          </p:cNvPr>
          <p:cNvSpPr txBox="1"/>
          <p:nvPr userDrawn="1"/>
        </p:nvSpPr>
        <p:spPr>
          <a:xfrm>
            <a:off x="11471299" y="106759"/>
            <a:ext cx="612000" cy="252000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noAutofit/>
          </a:bodyPr>
          <a:lstStyle/>
          <a:p>
            <a:pPr algn="ctr"/>
            <a:fld id="{645484B7-AE7F-48B4-A8D0-9D31E74B7F0E}" type="slidenum">
              <a:rPr lang="en-US" sz="1400" b="1" smtClean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b="1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38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0" name="Picture 739" descr="A close up of a logo&#10;&#10;Description automatically generated">
            <a:extLst>
              <a:ext uri="{FF2B5EF4-FFF2-40B4-BE49-F238E27FC236}">
                <a16:creationId xmlns:a16="http://schemas.microsoft.com/office/drawing/2014/main" id="{4C8267DD-2931-442E-9706-543A2C67F0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697" b="699"/>
          <a:stretch/>
        </p:blipFill>
        <p:spPr>
          <a:xfrm>
            <a:off x="0" y="836878"/>
            <a:ext cx="12192000" cy="601976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1B5BD3F-94F5-48C9-8AD5-DB2FF1D986B2}"/>
              </a:ext>
            </a:extLst>
          </p:cNvPr>
          <p:cNvSpPr/>
          <p:nvPr userDrawn="1"/>
        </p:nvSpPr>
        <p:spPr bwMode="auto">
          <a:xfrm>
            <a:off x="0" y="0"/>
            <a:ext cx="12192000" cy="972000"/>
          </a:xfrm>
          <a:prstGeom prst="rect">
            <a:avLst/>
          </a:prstGeom>
          <a:solidFill>
            <a:srgbClr val="F5774E"/>
          </a:solidFill>
          <a:ln w="19050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indent="-88900" algn="ctr">
              <a:spcBef>
                <a:spcPct val="0"/>
              </a:spcBef>
            </a:pPr>
            <a:endParaRPr lang="en-GB" sz="1200" b="0" dirty="0" err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741" name="Picture 740">
            <a:extLst>
              <a:ext uri="{FF2B5EF4-FFF2-40B4-BE49-F238E27FC236}">
                <a16:creationId xmlns:a16="http://schemas.microsoft.com/office/drawing/2014/main" id="{56C8B0E8-28AD-4FD4-9BDE-A6C793931E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</a:blip>
          <a:stretch>
            <a:fillRect/>
          </a:stretch>
        </p:blipFill>
        <p:spPr>
          <a:xfrm>
            <a:off x="10661438" y="6318098"/>
            <a:ext cx="1346345" cy="36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301699-EEA7-455F-80A4-C98921F9BB85}"/>
              </a:ext>
            </a:extLst>
          </p:cNvPr>
          <p:cNvSpPr txBox="1"/>
          <p:nvPr userDrawn="1"/>
        </p:nvSpPr>
        <p:spPr>
          <a:xfrm>
            <a:off x="11471299" y="106759"/>
            <a:ext cx="612000" cy="252000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noAutofit/>
          </a:bodyPr>
          <a:lstStyle/>
          <a:p>
            <a:pPr algn="ctr"/>
            <a:fld id="{645484B7-AE7F-48B4-A8D0-9D31E74B7F0E}" type="slidenum">
              <a:rPr lang="en-US" sz="1400" b="1" smtClean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b="1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2700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8" name="Picture 887" descr="A close up of a logo&#10;&#10;Description automatically generated">
            <a:extLst>
              <a:ext uri="{FF2B5EF4-FFF2-40B4-BE49-F238E27FC236}">
                <a16:creationId xmlns:a16="http://schemas.microsoft.com/office/drawing/2014/main" id="{9E31DBAB-ECD9-4C27-B08C-59F354CF79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070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41" name="Picture 740">
            <a:extLst>
              <a:ext uri="{FF2B5EF4-FFF2-40B4-BE49-F238E27FC236}">
                <a16:creationId xmlns:a16="http://schemas.microsoft.com/office/drawing/2014/main" id="{56C8B0E8-28AD-4FD4-9BDE-A6C793931E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</a:blip>
          <a:stretch>
            <a:fillRect/>
          </a:stretch>
        </p:blipFill>
        <p:spPr>
          <a:xfrm>
            <a:off x="10485353" y="6265089"/>
            <a:ext cx="1346345" cy="36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FB4A06-4E10-429D-BD95-2AA45D441544}"/>
              </a:ext>
            </a:extLst>
          </p:cNvPr>
          <p:cNvSpPr txBox="1"/>
          <p:nvPr userDrawn="1"/>
        </p:nvSpPr>
        <p:spPr>
          <a:xfrm>
            <a:off x="11471299" y="106759"/>
            <a:ext cx="612000" cy="252000"/>
          </a:xfrm>
          <a:prstGeom prst="rect">
            <a:avLst/>
          </a:prstGeom>
          <a:noFill/>
        </p:spPr>
        <p:txBody>
          <a:bodyPr wrap="square" lIns="36000" tIns="36000" rIns="36000" bIns="36000" rtlCol="0" anchor="ctr" anchorCtr="0">
            <a:noAutofit/>
          </a:bodyPr>
          <a:lstStyle/>
          <a:p>
            <a:pPr algn="ctr"/>
            <a:fld id="{645484B7-AE7F-48B4-A8D0-9D31E74B7F0E}" type="slidenum">
              <a:rPr lang="en-US" sz="1400" b="1" smtClean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b="1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3394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3585F-D3C0-4320-8EBA-8113B5211D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E0AF17-0035-4C47-90E7-C68B74A59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67475760"/>
      </p:ext>
    </p:extLst>
  </p:cSld>
  <p:clrMapOvr>
    <a:masterClrMapping/>
  </p:clrMapOvr>
  <p:transition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958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8" r:id="rId2"/>
    <p:sldLayoutId id="2147483675" r:id="rId3"/>
    <p:sldLayoutId id="2147483676" r:id="rId4"/>
    <p:sldLayoutId id="2147483703" r:id="rId5"/>
    <p:sldLayoutId id="2147483704" r:id="rId6"/>
    <p:sldLayoutId id="2147483706" r:id="rId7"/>
    <p:sldLayoutId id="2147483709" r:id="rId8"/>
    <p:sldLayoutId id="2147483707" r:id="rId9"/>
    <p:sldLayoutId id="2147483700" r:id="rId10"/>
  </p:sldLayoutIdLst>
  <p:transition>
    <p:cover dir="r"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6"/>
          </a:solidFill>
          <a:latin typeface="+mj-lt"/>
          <a:ea typeface="MS PGothic" panose="020B0600070205080204" pitchFamily="34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5"/>
        </a:buClr>
        <a:buChar char="•"/>
        <a:defRPr sz="3200">
          <a:solidFill>
            <a:schemeClr val="accent6"/>
          </a:solidFill>
          <a:latin typeface="+mj-lt"/>
          <a:ea typeface="MS PGothic" panose="020B0600070205080204" pitchFamily="34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5"/>
        </a:buClr>
        <a:buChar char="–"/>
        <a:defRPr sz="2800">
          <a:solidFill>
            <a:schemeClr val="accent6"/>
          </a:solidFill>
          <a:latin typeface="+mj-lt"/>
          <a:ea typeface="MS PGothic" panose="020B0600070205080204" pitchFamily="34" charset="-128"/>
          <a:cs typeface="ＭＳ Ｐゴシック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5"/>
        </a:buClr>
        <a:buChar char="•"/>
        <a:defRPr sz="2400">
          <a:solidFill>
            <a:schemeClr val="accent6"/>
          </a:solidFill>
          <a:latin typeface="+mj-lt"/>
          <a:ea typeface="MS PGothic" panose="020B0600070205080204" pitchFamily="34" charset="-128"/>
          <a:cs typeface="ＭＳ Ｐゴシック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5"/>
        </a:buClr>
        <a:buChar char="–"/>
        <a:defRPr sz="2000">
          <a:solidFill>
            <a:schemeClr val="accent6"/>
          </a:solidFill>
          <a:latin typeface="+mj-lt"/>
          <a:ea typeface="MS PGothic" panose="020B0600070205080204" pitchFamily="34" charset="-128"/>
          <a:cs typeface="ＭＳ Ｐゴシック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5"/>
        </a:buClr>
        <a:buChar char="»"/>
        <a:defRPr sz="2000">
          <a:solidFill>
            <a:schemeClr val="accent6"/>
          </a:solidFill>
          <a:latin typeface="+mj-lt"/>
          <a:ea typeface="MS PGothic" panose="020B0600070205080204" pitchFamily="34" charset="-128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4381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</p:sldLayoutIdLst>
  <p:transition>
    <p:cover dir="r"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6"/>
          </a:solidFill>
          <a:latin typeface="+mj-lt"/>
          <a:ea typeface="MS PGothic" panose="020B0600070205080204" pitchFamily="34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5"/>
        </a:buClr>
        <a:buChar char="•"/>
        <a:defRPr sz="3200">
          <a:solidFill>
            <a:schemeClr val="accent6"/>
          </a:solidFill>
          <a:latin typeface="+mj-lt"/>
          <a:ea typeface="MS PGothic" panose="020B0600070205080204" pitchFamily="34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5"/>
        </a:buClr>
        <a:buChar char="–"/>
        <a:defRPr sz="2800">
          <a:solidFill>
            <a:schemeClr val="accent6"/>
          </a:solidFill>
          <a:latin typeface="+mj-lt"/>
          <a:ea typeface="MS PGothic" panose="020B0600070205080204" pitchFamily="34" charset="-128"/>
          <a:cs typeface="ＭＳ Ｐゴシック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5"/>
        </a:buClr>
        <a:buChar char="•"/>
        <a:defRPr sz="2400">
          <a:solidFill>
            <a:schemeClr val="accent6"/>
          </a:solidFill>
          <a:latin typeface="+mj-lt"/>
          <a:ea typeface="MS PGothic" panose="020B0600070205080204" pitchFamily="34" charset="-128"/>
          <a:cs typeface="ＭＳ Ｐゴシック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5"/>
        </a:buClr>
        <a:buChar char="–"/>
        <a:defRPr sz="2000">
          <a:solidFill>
            <a:schemeClr val="accent6"/>
          </a:solidFill>
          <a:latin typeface="+mj-lt"/>
          <a:ea typeface="MS PGothic" panose="020B0600070205080204" pitchFamily="34" charset="-128"/>
          <a:cs typeface="ＭＳ Ｐゴシック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5"/>
        </a:buClr>
        <a:buChar char="»"/>
        <a:defRPr sz="2000">
          <a:solidFill>
            <a:schemeClr val="accent6"/>
          </a:solidFill>
          <a:latin typeface="+mj-lt"/>
          <a:ea typeface="MS PGothic" panose="020B0600070205080204" pitchFamily="34" charset="-128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162" y="2833348"/>
            <a:ext cx="4935676" cy="250465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r="29436"/>
          <a:stretch/>
        </p:blipFill>
        <p:spPr>
          <a:xfrm>
            <a:off x="4931341" y="0"/>
            <a:ext cx="7260659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0" y="-1"/>
            <a:ext cx="6104586" cy="6858001"/>
          </a:xfrm>
          <a:prstGeom prst="rect">
            <a:avLst/>
          </a:prstGeom>
          <a:solidFill>
            <a:srgbClr val="F5774E"/>
          </a:solidFill>
          <a:ln w="19050">
            <a:solidFill>
              <a:srgbClr val="F5774E"/>
            </a:solidFill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indent="-88900" algn="ctr">
              <a:spcBef>
                <a:spcPct val="0"/>
              </a:spcBef>
            </a:pPr>
            <a:endParaRPr lang="en-IN" sz="1200" b="0" dirty="0" err="1">
              <a:solidFill>
                <a:srgbClr val="F5774E"/>
              </a:solidFill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BC6123-FE70-4885-BDA6-D3893ED32325}"/>
              </a:ext>
            </a:extLst>
          </p:cNvPr>
          <p:cNvSpPr/>
          <p:nvPr/>
        </p:nvSpPr>
        <p:spPr>
          <a:xfrm>
            <a:off x="341374" y="2719758"/>
            <a:ext cx="5421834" cy="1499623"/>
          </a:xfrm>
          <a:prstGeom prst="rect">
            <a:avLst/>
          </a:prstGeom>
        </p:spPr>
        <p:txBody>
          <a:bodyPr wrap="square" lIns="72000" tIns="72000" rIns="72000" bIns="72000" anchor="ctr" anchorCtr="0">
            <a:spAutoFit/>
          </a:bodyPr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GB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Scaling your MVNO in the USA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45" y="782850"/>
            <a:ext cx="4881093" cy="250687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586" y="4332971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With The Right Tools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MVNO Nation Live – Miami</a:t>
            </a:r>
          </a:p>
        </p:txBody>
      </p:sp>
      <p:sp>
        <p:nvSpPr>
          <p:cNvPr id="5" name="Rectangle 4"/>
          <p:cNvSpPr/>
          <p:nvPr/>
        </p:nvSpPr>
        <p:spPr>
          <a:xfrm>
            <a:off x="11632" y="541658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April, 2026</a:t>
            </a: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Susan Sorensen</a:t>
            </a:r>
          </a:p>
          <a:p>
            <a:pPr algn="ctr"/>
            <a:r>
              <a:rPr lang="en-US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Plintron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 USA</a:t>
            </a:r>
          </a:p>
        </p:txBody>
      </p:sp>
    </p:spTree>
    <p:extLst>
      <p:ext uri="{BB962C8B-B14F-4D97-AF65-F5344CB8AC3E}">
        <p14:creationId xmlns:p14="http://schemas.microsoft.com/office/powerpoint/2010/main" val="39646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2BA6B6-A0FF-4F81-8588-B3C9431DE262}"/>
              </a:ext>
            </a:extLst>
          </p:cNvPr>
          <p:cNvSpPr/>
          <p:nvPr/>
        </p:nvSpPr>
        <p:spPr>
          <a:xfrm>
            <a:off x="330490" y="191725"/>
            <a:ext cx="11340000" cy="576293"/>
          </a:xfrm>
          <a:prstGeom prst="rect">
            <a:avLst/>
          </a:prstGeom>
        </p:spPr>
        <p:txBody>
          <a:bodyPr wrap="square" lIns="72000" tIns="72000" rIns="72000" bIns="72000" anchor="ctr" anchorCtr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Launching is Easy. Scaling is Where MVNOs Die.</a:t>
            </a:r>
            <a:endParaRPr lang="en-GB" sz="2800" b="1" dirty="0">
              <a:solidFill>
                <a:schemeClr val="bg1"/>
              </a:solidFill>
              <a:latin typeface="Century Gothic" panose="020B0502020202020204" pitchFamily="34" charset="0"/>
              <a:ea typeface="Source Sans Pro SemiBold" panose="020B0603030403020204" pitchFamily="34" charset="0"/>
            </a:endParaRPr>
          </a:p>
        </p:txBody>
      </p:sp>
      <p:sp>
        <p:nvSpPr>
          <p:cNvPr id="3" name="Rounded Rectangle 26">
            <a:extLst>
              <a:ext uri="{FF2B5EF4-FFF2-40B4-BE49-F238E27FC236}">
                <a16:creationId xmlns:a16="http://schemas.microsoft.com/office/drawing/2014/main" id="{1F884072-5124-46DC-9839-2F13E1F4978F}"/>
              </a:ext>
            </a:extLst>
          </p:cNvPr>
          <p:cNvSpPr/>
          <p:nvPr/>
        </p:nvSpPr>
        <p:spPr bwMode="auto">
          <a:xfrm>
            <a:off x="2488866" y="1792880"/>
            <a:ext cx="7740002" cy="913596"/>
          </a:xfrm>
          <a:prstGeom prst="roundRect">
            <a:avLst/>
          </a:prstGeom>
          <a:solidFill>
            <a:schemeClr val="accent3"/>
          </a:solidFill>
          <a:ln w="19050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720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Many MVNOs launch - Few reach scale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0DB0CC0-07E6-421E-BEAB-0B902FF9BA41}"/>
              </a:ext>
            </a:extLst>
          </p:cNvPr>
          <p:cNvSpPr/>
          <p:nvPr/>
        </p:nvSpPr>
        <p:spPr bwMode="auto">
          <a:xfrm>
            <a:off x="1570239" y="1523070"/>
            <a:ext cx="1442940" cy="1362012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0" tIns="3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marR="0" lvl="0" indent="-88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Rounded Rectangle 26">
            <a:extLst>
              <a:ext uri="{FF2B5EF4-FFF2-40B4-BE49-F238E27FC236}">
                <a16:creationId xmlns:a16="http://schemas.microsoft.com/office/drawing/2014/main" id="{5F9DFDDC-4609-4D80-A0DE-EDD7107A0182}"/>
              </a:ext>
            </a:extLst>
          </p:cNvPr>
          <p:cNvSpPr/>
          <p:nvPr/>
        </p:nvSpPr>
        <p:spPr bwMode="auto">
          <a:xfrm>
            <a:off x="2488866" y="3359150"/>
            <a:ext cx="7740000" cy="944037"/>
          </a:xfrm>
          <a:prstGeom prst="roundRect">
            <a:avLst/>
          </a:prstGeom>
          <a:solidFill>
            <a:schemeClr val="accent4"/>
          </a:solidFill>
          <a:ln w="19050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720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Infrastructure can be a real constraint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32ED56B-79D4-41C8-8003-CC7E1AEC2055}"/>
              </a:ext>
            </a:extLst>
          </p:cNvPr>
          <p:cNvSpPr/>
          <p:nvPr/>
        </p:nvSpPr>
        <p:spPr bwMode="auto">
          <a:xfrm>
            <a:off x="1570238" y="3017381"/>
            <a:ext cx="1434260" cy="1448970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0" tIns="3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marR="0" lvl="0" indent="-88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" name="Rounded Rectangle 26">
            <a:extLst>
              <a:ext uri="{FF2B5EF4-FFF2-40B4-BE49-F238E27FC236}">
                <a16:creationId xmlns:a16="http://schemas.microsoft.com/office/drawing/2014/main" id="{0A4B403E-EE49-4A3C-978A-74495D92E4D9}"/>
              </a:ext>
            </a:extLst>
          </p:cNvPr>
          <p:cNvSpPr/>
          <p:nvPr/>
        </p:nvSpPr>
        <p:spPr bwMode="auto">
          <a:xfrm>
            <a:off x="2488866" y="4831661"/>
            <a:ext cx="7740000" cy="944037"/>
          </a:xfrm>
          <a:prstGeom prst="roundRect">
            <a:avLst/>
          </a:prstGeom>
          <a:solidFill>
            <a:schemeClr val="accent2"/>
          </a:solidFill>
          <a:ln w="19050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720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lvl="0" indent="-88900">
              <a:spcBef>
                <a:spcPct val="0"/>
              </a:spcBef>
              <a:defRPr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Scaling an MVNO in the US isn’t about adding</a:t>
            </a:r>
          </a:p>
          <a:p>
            <a:pPr marL="88900" lvl="0" indent="-88900">
              <a:spcBef>
                <a:spcPct val="0"/>
              </a:spcBef>
              <a:defRPr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subscribers – it’s also – and just as important – about</a:t>
            </a:r>
          </a:p>
          <a:p>
            <a:pPr marL="88900" lvl="0" indent="-88900">
              <a:spcBef>
                <a:spcPct val="0"/>
              </a:spcBef>
              <a:defRPr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building a machine that can handle complexity</a:t>
            </a:r>
            <a:endParaRPr lang="en-GB" b="1" dirty="0">
              <a:solidFill>
                <a:schemeClr val="tx2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F7E3A76-8723-4F28-8095-70267EB941F8}"/>
              </a:ext>
            </a:extLst>
          </p:cNvPr>
          <p:cNvSpPr/>
          <p:nvPr/>
        </p:nvSpPr>
        <p:spPr bwMode="auto">
          <a:xfrm>
            <a:off x="1570238" y="4598650"/>
            <a:ext cx="1442941" cy="1410060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0" tIns="3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marR="0" lvl="0" indent="-88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3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8F4B94B-97DB-6144-A57E-E2C4BB8A1A6D}"/>
              </a:ext>
            </a:extLst>
          </p:cNvPr>
          <p:cNvSpPr/>
          <p:nvPr/>
        </p:nvSpPr>
        <p:spPr>
          <a:xfrm>
            <a:off x="4722225" y="1328936"/>
            <a:ext cx="3060654" cy="422405"/>
          </a:xfrm>
          <a:prstGeom prst="rect">
            <a:avLst/>
          </a:prstGeom>
        </p:spPr>
        <p:txBody>
          <a:bodyPr wrap="square" lIns="72000" tIns="72000" rIns="72000" bIns="72000" anchor="ctr" anchorCtr="0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  <a:ea typeface="Source Sans Pro SemiBold" panose="020B0603030403020204" pitchFamily="34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06265387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22BA6B6-A0FF-4F81-8588-B3C9431DE262}"/>
              </a:ext>
            </a:extLst>
          </p:cNvPr>
          <p:cNvSpPr/>
          <p:nvPr/>
        </p:nvSpPr>
        <p:spPr>
          <a:xfrm>
            <a:off x="330490" y="191725"/>
            <a:ext cx="11340000" cy="576293"/>
          </a:xfrm>
          <a:prstGeom prst="rect">
            <a:avLst/>
          </a:prstGeom>
        </p:spPr>
        <p:txBody>
          <a:bodyPr wrap="square" lIns="72000" tIns="72000" rIns="72000" bIns="72000" anchor="ctr" anchorCtr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Launching is Easy. Scaling is Where MVNOs Die.</a:t>
            </a:r>
            <a:endParaRPr lang="en-GB" sz="2800" b="1" dirty="0">
              <a:solidFill>
                <a:schemeClr val="bg1"/>
              </a:solidFill>
              <a:latin typeface="Century Gothic" panose="020B0502020202020204" pitchFamily="34" charset="0"/>
              <a:ea typeface="Source Sans Pro SemiBold" panose="020B0603030403020204" pitchFamily="34" charset="0"/>
            </a:endParaRPr>
          </a:p>
        </p:txBody>
      </p:sp>
      <p:sp>
        <p:nvSpPr>
          <p:cNvPr id="3" name="Rounded Rectangle 26">
            <a:extLst>
              <a:ext uri="{FF2B5EF4-FFF2-40B4-BE49-F238E27FC236}">
                <a16:creationId xmlns:a16="http://schemas.microsoft.com/office/drawing/2014/main" id="{1F884072-5124-46DC-9839-2F13E1F4978F}"/>
              </a:ext>
            </a:extLst>
          </p:cNvPr>
          <p:cNvSpPr/>
          <p:nvPr/>
        </p:nvSpPr>
        <p:spPr bwMode="auto">
          <a:xfrm>
            <a:off x="2488866" y="1792880"/>
            <a:ext cx="7740002" cy="913596"/>
          </a:xfrm>
          <a:prstGeom prst="roundRect">
            <a:avLst/>
          </a:prstGeom>
          <a:solidFill>
            <a:schemeClr val="accent3"/>
          </a:solidFill>
          <a:ln w="19050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720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The US Market = high expectations with very thin margins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0DB0CC0-07E6-421E-BEAB-0B902FF9BA41}"/>
              </a:ext>
            </a:extLst>
          </p:cNvPr>
          <p:cNvSpPr/>
          <p:nvPr/>
        </p:nvSpPr>
        <p:spPr bwMode="auto">
          <a:xfrm>
            <a:off x="1570239" y="1523070"/>
            <a:ext cx="1442940" cy="1362012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0" tIns="3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marR="0" lvl="0" indent="-88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4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26">
            <a:extLst>
              <a:ext uri="{FF2B5EF4-FFF2-40B4-BE49-F238E27FC236}">
                <a16:creationId xmlns:a16="http://schemas.microsoft.com/office/drawing/2014/main" id="{5F9DFDDC-4609-4D80-A0DE-EDD7107A0182}"/>
              </a:ext>
            </a:extLst>
          </p:cNvPr>
          <p:cNvSpPr/>
          <p:nvPr/>
        </p:nvSpPr>
        <p:spPr bwMode="auto">
          <a:xfrm>
            <a:off x="2488866" y="3359150"/>
            <a:ext cx="7740000" cy="944037"/>
          </a:xfrm>
          <a:prstGeom prst="roundRect">
            <a:avLst/>
          </a:prstGeom>
          <a:solidFill>
            <a:schemeClr val="accent4"/>
          </a:solidFill>
          <a:ln w="19050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720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The MVNOs that WIN aren’t just the ones with the best ideas – they’re the ones with the best operational architecture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32ED56B-79D4-41C8-8003-CC7E1AEC2055}"/>
              </a:ext>
            </a:extLst>
          </p:cNvPr>
          <p:cNvSpPr/>
          <p:nvPr/>
        </p:nvSpPr>
        <p:spPr bwMode="auto">
          <a:xfrm>
            <a:off x="1570238" y="3017381"/>
            <a:ext cx="1434260" cy="1448970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0" tIns="3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marR="0" lvl="0" indent="-88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5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8F4B94B-97DB-6144-A57E-E2C4BB8A1A6D}"/>
              </a:ext>
            </a:extLst>
          </p:cNvPr>
          <p:cNvSpPr/>
          <p:nvPr/>
        </p:nvSpPr>
        <p:spPr>
          <a:xfrm>
            <a:off x="4722225" y="1328936"/>
            <a:ext cx="3060654" cy="422405"/>
          </a:xfrm>
          <a:prstGeom prst="rect">
            <a:avLst/>
          </a:prstGeom>
        </p:spPr>
        <p:txBody>
          <a:bodyPr wrap="square" lIns="72000" tIns="72000" rIns="72000" bIns="72000" anchor="ctr" anchorCtr="0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  <a:ea typeface="Source Sans Pro SemiBold" panose="020B0603030403020204" pitchFamily="34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634827845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6">
            <a:extLst>
              <a:ext uri="{FF2B5EF4-FFF2-40B4-BE49-F238E27FC236}">
                <a16:creationId xmlns:a16="http://schemas.microsoft.com/office/drawing/2014/main" id="{1F884072-5124-46DC-9839-2F13E1F4978F}"/>
              </a:ext>
            </a:extLst>
          </p:cNvPr>
          <p:cNvSpPr/>
          <p:nvPr/>
        </p:nvSpPr>
        <p:spPr bwMode="auto">
          <a:xfrm>
            <a:off x="469158" y="2097674"/>
            <a:ext cx="2698172" cy="146339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5774E"/>
            </a:solidFill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720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88900" algn="ctr">
              <a:spcBef>
                <a:spcPct val="0"/>
              </a:spcBef>
              <a:spcAft>
                <a:spcPts val="300"/>
              </a:spcAft>
              <a:defRPr/>
            </a:pPr>
            <a:endParaRPr lang="en-IN" sz="2000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0868" y="2470534"/>
            <a:ext cx="22572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88900" algn="ctr">
              <a:spcBef>
                <a:spcPct val="0"/>
              </a:spcBef>
              <a:spcAft>
                <a:spcPts val="300"/>
              </a:spcAft>
              <a:defRPr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Multi-network / </a:t>
            </a:r>
            <a:r>
              <a:rPr lang="en-US" dirty="0" err="1">
                <a:solidFill>
                  <a:schemeClr val="tx2"/>
                </a:solidFill>
                <a:latin typeface="Century Gothic" panose="020B0502020202020204" pitchFamily="34" charset="0"/>
              </a:rPr>
              <a:t>eSIM</a:t>
            </a: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 complexity</a:t>
            </a:r>
            <a:endParaRPr lang="en-IN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2BA6B6-A0FF-4F81-8588-B3C9431DE262}"/>
              </a:ext>
            </a:extLst>
          </p:cNvPr>
          <p:cNvSpPr/>
          <p:nvPr/>
        </p:nvSpPr>
        <p:spPr>
          <a:xfrm>
            <a:off x="330490" y="191725"/>
            <a:ext cx="11340000" cy="576293"/>
          </a:xfrm>
          <a:prstGeom prst="rect">
            <a:avLst/>
          </a:prstGeom>
        </p:spPr>
        <p:txBody>
          <a:bodyPr wrap="square" lIns="72000" tIns="72000" rIns="72000" bIns="72000" anchor="ctr" anchorCtr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US -The Hardest MVNO Market in the World</a:t>
            </a:r>
            <a:endParaRPr lang="en-GB" sz="2800" b="1" dirty="0">
              <a:solidFill>
                <a:schemeClr val="bg1"/>
              </a:solidFill>
              <a:latin typeface="Century Gothic" panose="020B0502020202020204" pitchFamily="34" charset="0"/>
              <a:ea typeface="Source Sans Pro SemiBold" panose="020B0603030403020204" pitchFamily="34" charset="0"/>
            </a:endParaRPr>
          </a:p>
        </p:txBody>
      </p:sp>
      <p:sp>
        <p:nvSpPr>
          <p:cNvPr id="18" name="Rounded Rectangle 26">
            <a:extLst>
              <a:ext uri="{FF2B5EF4-FFF2-40B4-BE49-F238E27FC236}">
                <a16:creationId xmlns:a16="http://schemas.microsoft.com/office/drawing/2014/main" id="{1F884072-5124-46DC-9839-2F13E1F4978F}"/>
              </a:ext>
            </a:extLst>
          </p:cNvPr>
          <p:cNvSpPr/>
          <p:nvPr/>
        </p:nvSpPr>
        <p:spPr bwMode="auto">
          <a:xfrm>
            <a:off x="3342583" y="2092781"/>
            <a:ext cx="2698172" cy="146339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5774E"/>
            </a:solidFill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720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88900" algn="ctr">
              <a:spcBef>
                <a:spcPct val="0"/>
              </a:spcBef>
              <a:spcAft>
                <a:spcPts val="300"/>
              </a:spcAft>
              <a:defRPr/>
            </a:pPr>
            <a:endParaRPr lang="en-IN" sz="2000" dirty="0">
              <a:solidFill>
                <a:schemeClr val="tx2"/>
              </a:solidFill>
            </a:endParaRPr>
          </a:p>
        </p:txBody>
      </p:sp>
      <p:sp>
        <p:nvSpPr>
          <p:cNvPr id="19" name="Rounded Rectangle 26">
            <a:extLst>
              <a:ext uri="{FF2B5EF4-FFF2-40B4-BE49-F238E27FC236}">
                <a16:creationId xmlns:a16="http://schemas.microsoft.com/office/drawing/2014/main" id="{1F884072-5124-46DC-9839-2F13E1F4978F}"/>
              </a:ext>
            </a:extLst>
          </p:cNvPr>
          <p:cNvSpPr/>
          <p:nvPr/>
        </p:nvSpPr>
        <p:spPr bwMode="auto">
          <a:xfrm>
            <a:off x="6216008" y="2092781"/>
            <a:ext cx="2698172" cy="146339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5774E"/>
            </a:solidFill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720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88900" algn="ctr">
              <a:spcBef>
                <a:spcPct val="0"/>
              </a:spcBef>
              <a:spcAft>
                <a:spcPts val="300"/>
              </a:spcAft>
              <a:defRPr/>
            </a:pPr>
            <a:endParaRPr lang="en-IN" sz="2000" dirty="0">
              <a:solidFill>
                <a:schemeClr val="tx2"/>
              </a:solidFill>
            </a:endParaRPr>
          </a:p>
        </p:txBody>
      </p:sp>
      <p:sp>
        <p:nvSpPr>
          <p:cNvPr id="20" name="Rounded Rectangle 26">
            <a:extLst>
              <a:ext uri="{FF2B5EF4-FFF2-40B4-BE49-F238E27FC236}">
                <a16:creationId xmlns:a16="http://schemas.microsoft.com/office/drawing/2014/main" id="{1F884072-5124-46DC-9839-2F13E1F4978F}"/>
              </a:ext>
            </a:extLst>
          </p:cNvPr>
          <p:cNvSpPr/>
          <p:nvPr/>
        </p:nvSpPr>
        <p:spPr bwMode="auto">
          <a:xfrm>
            <a:off x="9089433" y="2092781"/>
            <a:ext cx="2698172" cy="146339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5774E"/>
            </a:solidFill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720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88900" algn="ctr">
              <a:spcBef>
                <a:spcPct val="0"/>
              </a:spcBef>
              <a:spcAft>
                <a:spcPts val="300"/>
              </a:spcAft>
              <a:defRPr/>
            </a:pPr>
            <a:endParaRPr lang="en-IN" sz="2000" dirty="0">
              <a:solidFill>
                <a:schemeClr val="tx2"/>
              </a:solidFill>
            </a:endParaRPr>
          </a:p>
        </p:txBody>
      </p:sp>
      <p:sp>
        <p:nvSpPr>
          <p:cNvPr id="21" name="Rounded Rectangle 26">
            <a:extLst>
              <a:ext uri="{FF2B5EF4-FFF2-40B4-BE49-F238E27FC236}">
                <a16:creationId xmlns:a16="http://schemas.microsoft.com/office/drawing/2014/main" id="{1F884072-5124-46DC-9839-2F13E1F4978F}"/>
              </a:ext>
            </a:extLst>
          </p:cNvPr>
          <p:cNvSpPr/>
          <p:nvPr/>
        </p:nvSpPr>
        <p:spPr bwMode="auto">
          <a:xfrm>
            <a:off x="1647895" y="4885829"/>
            <a:ext cx="2698172" cy="146339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5774E"/>
            </a:solidFill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720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88900" algn="ctr">
              <a:spcBef>
                <a:spcPct val="0"/>
              </a:spcBef>
              <a:spcAft>
                <a:spcPts val="300"/>
              </a:spcAft>
              <a:defRPr/>
            </a:pPr>
            <a:endParaRPr lang="en-IN" sz="2000" dirty="0">
              <a:solidFill>
                <a:schemeClr val="tx2"/>
              </a:solidFill>
            </a:endParaRPr>
          </a:p>
        </p:txBody>
      </p:sp>
      <p:sp>
        <p:nvSpPr>
          <p:cNvPr id="22" name="Rounded Rectangle 26">
            <a:extLst>
              <a:ext uri="{FF2B5EF4-FFF2-40B4-BE49-F238E27FC236}">
                <a16:creationId xmlns:a16="http://schemas.microsoft.com/office/drawing/2014/main" id="{1F884072-5124-46DC-9839-2F13E1F4978F}"/>
              </a:ext>
            </a:extLst>
          </p:cNvPr>
          <p:cNvSpPr/>
          <p:nvPr/>
        </p:nvSpPr>
        <p:spPr bwMode="auto">
          <a:xfrm>
            <a:off x="4521320" y="4885829"/>
            <a:ext cx="2698172" cy="146339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5774E"/>
            </a:solidFill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720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88900" algn="ctr">
              <a:spcBef>
                <a:spcPct val="0"/>
              </a:spcBef>
              <a:spcAft>
                <a:spcPts val="300"/>
              </a:spcAft>
              <a:defRPr/>
            </a:pPr>
            <a:endParaRPr lang="en-IN" sz="2000" dirty="0">
              <a:solidFill>
                <a:schemeClr val="tx2"/>
              </a:solidFill>
            </a:endParaRPr>
          </a:p>
        </p:txBody>
      </p:sp>
      <p:sp>
        <p:nvSpPr>
          <p:cNvPr id="23" name="Rounded Rectangle 26">
            <a:extLst>
              <a:ext uri="{FF2B5EF4-FFF2-40B4-BE49-F238E27FC236}">
                <a16:creationId xmlns:a16="http://schemas.microsoft.com/office/drawing/2014/main" id="{1F884072-5124-46DC-9839-2F13E1F4978F}"/>
              </a:ext>
            </a:extLst>
          </p:cNvPr>
          <p:cNvSpPr/>
          <p:nvPr/>
        </p:nvSpPr>
        <p:spPr bwMode="auto">
          <a:xfrm>
            <a:off x="7394745" y="4885829"/>
            <a:ext cx="2698172" cy="146339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5774E"/>
            </a:solidFill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720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88900" algn="ctr">
              <a:spcBef>
                <a:spcPct val="0"/>
              </a:spcBef>
              <a:spcAft>
                <a:spcPts val="300"/>
              </a:spcAft>
              <a:defRPr/>
            </a:pPr>
            <a:endParaRPr lang="en-IN" sz="2000" dirty="0">
              <a:solidFill>
                <a:schemeClr val="tx2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341357" y="2505804"/>
            <a:ext cx="27006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High CAC and these are only rising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6144726" y="2332034"/>
            <a:ext cx="28407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Low margins – too many are racing to the bottom of the price war</a:t>
            </a:r>
          </a:p>
        </p:txBody>
      </p:sp>
      <p:sp>
        <p:nvSpPr>
          <p:cNvPr id="9" name="Rectangle 8"/>
          <p:cNvSpPr/>
          <p:nvPr/>
        </p:nvSpPr>
        <p:spPr>
          <a:xfrm>
            <a:off x="9318661" y="2609033"/>
            <a:ext cx="2239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err="1">
                <a:solidFill>
                  <a:schemeClr val="tx2"/>
                </a:solidFill>
                <a:latin typeface="Century Gothic" panose="020B0502020202020204" pitchFamily="34" charset="0"/>
              </a:rPr>
              <a:t>eSIM</a:t>
            </a: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 expectations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61235" y="5352177"/>
            <a:ext cx="27337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Regulatory pressure – compliance overhead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39945" y="5362338"/>
            <a:ext cx="30354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Fragmented vendor ecosystem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776226" y="5362338"/>
            <a:ext cx="19352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Time-to-market pressure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77"/>
          <a:stretch/>
        </p:blipFill>
        <p:spPr>
          <a:xfrm>
            <a:off x="1283701" y="1172572"/>
            <a:ext cx="1069086" cy="79992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14"/>
          <a:stretch/>
        </p:blipFill>
        <p:spPr>
          <a:xfrm>
            <a:off x="4203290" y="1196432"/>
            <a:ext cx="926494" cy="78090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49"/>
          <a:stretch/>
        </p:blipFill>
        <p:spPr>
          <a:xfrm>
            <a:off x="6980287" y="1162228"/>
            <a:ext cx="1069086" cy="88789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91"/>
          <a:stretch/>
        </p:blipFill>
        <p:spPr>
          <a:xfrm>
            <a:off x="10036564" y="1260009"/>
            <a:ext cx="803910" cy="68419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28"/>
          <a:stretch/>
        </p:blipFill>
        <p:spPr>
          <a:xfrm>
            <a:off x="2525994" y="4022521"/>
            <a:ext cx="884189" cy="75130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49"/>
          <a:stretch/>
        </p:blipFill>
        <p:spPr>
          <a:xfrm>
            <a:off x="5372883" y="3969196"/>
            <a:ext cx="943709" cy="78376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67"/>
          <a:stretch/>
        </p:blipFill>
        <p:spPr>
          <a:xfrm>
            <a:off x="8279292" y="3963528"/>
            <a:ext cx="916523" cy="78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52517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22BA6B6-A0FF-4F81-8588-B3C9431DE262}"/>
              </a:ext>
            </a:extLst>
          </p:cNvPr>
          <p:cNvSpPr/>
          <p:nvPr/>
        </p:nvSpPr>
        <p:spPr>
          <a:xfrm>
            <a:off x="330490" y="191725"/>
            <a:ext cx="11340000" cy="576293"/>
          </a:xfrm>
          <a:prstGeom prst="rect">
            <a:avLst/>
          </a:prstGeom>
        </p:spPr>
        <p:txBody>
          <a:bodyPr wrap="square" lIns="72000" tIns="72000" rIns="72000" bIns="72000" anchor="ctr" anchorCtr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The 4 Pillars of Scalable MVNO Growth in the US</a:t>
            </a:r>
            <a:endParaRPr lang="en-GB" sz="2800" b="1" dirty="0">
              <a:solidFill>
                <a:schemeClr val="bg1"/>
              </a:solidFill>
              <a:latin typeface="Century Gothic" panose="020B0502020202020204" pitchFamily="34" charset="0"/>
              <a:ea typeface="Source Sans Pro SemiBold" panose="020B0603030403020204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987552" y="2350008"/>
            <a:ext cx="2212848" cy="2944368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indent="-88900" algn="ctr">
              <a:spcBef>
                <a:spcPct val="0"/>
              </a:spcBef>
            </a:pPr>
            <a:endParaRPr lang="en-US" sz="1200" b="0" dirty="0" err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636264" y="2350008"/>
            <a:ext cx="2212848" cy="2944368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indent="-88900" algn="ctr">
              <a:spcBef>
                <a:spcPct val="0"/>
              </a:spcBef>
            </a:pPr>
            <a:endParaRPr lang="en-US" sz="1200" b="0" dirty="0" err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284976" y="2350008"/>
            <a:ext cx="2212848" cy="2944368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indent="-88900" algn="ctr">
              <a:spcBef>
                <a:spcPct val="0"/>
              </a:spcBef>
            </a:pPr>
            <a:endParaRPr lang="en-US" sz="1200" b="0" dirty="0" err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8933688" y="2350008"/>
            <a:ext cx="2212848" cy="2944368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indent="-88900" algn="ctr">
              <a:spcBef>
                <a:spcPct val="0"/>
              </a:spcBef>
            </a:pPr>
            <a:endParaRPr lang="en-US" sz="1200" b="0" dirty="0" err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48982" y="1808726"/>
            <a:ext cx="9797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Pillar 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52810" y="1808726"/>
            <a:ext cx="9797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Century Gothic" panose="020B0502020202020204" pitchFamily="34" charset="0"/>
              </a:rPr>
              <a:t>Pillar 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56638" y="1808726"/>
            <a:ext cx="9797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Century Gothic" panose="020B0502020202020204" pitchFamily="34" charset="0"/>
              </a:rPr>
              <a:t>Pillar 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550234" y="1808726"/>
            <a:ext cx="9797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Century Gothic" panose="020B0502020202020204" pitchFamily="34" charset="0"/>
              </a:rPr>
              <a:t>Pillar 4</a:t>
            </a:r>
          </a:p>
        </p:txBody>
      </p:sp>
      <p:sp>
        <p:nvSpPr>
          <p:cNvPr id="4" name="Rectangle 3"/>
          <p:cNvSpPr/>
          <p:nvPr/>
        </p:nvSpPr>
        <p:spPr>
          <a:xfrm>
            <a:off x="1140325" y="3957566"/>
            <a:ext cx="19073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Agile Core Infrastructure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89036" y="3957566"/>
            <a:ext cx="19073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Ecosystem, NOT Vendors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37749" y="3847702"/>
            <a:ext cx="19073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Speed to Market &amp; Iteration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48909" y="3957566"/>
            <a:ext cx="17824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Data-Driven Growth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28"/>
          <a:stretch/>
        </p:blipFill>
        <p:spPr>
          <a:xfrm>
            <a:off x="1580583" y="2892404"/>
            <a:ext cx="1026786" cy="87247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91"/>
          <a:stretch/>
        </p:blipFill>
        <p:spPr>
          <a:xfrm>
            <a:off x="4205779" y="2885864"/>
            <a:ext cx="1026786" cy="87388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46"/>
          <a:stretch/>
        </p:blipFill>
        <p:spPr>
          <a:xfrm>
            <a:off x="6909508" y="2948285"/>
            <a:ext cx="874014" cy="75824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03"/>
          <a:stretch/>
        </p:blipFill>
        <p:spPr>
          <a:xfrm>
            <a:off x="9550234" y="2929290"/>
            <a:ext cx="917670" cy="777240"/>
          </a:xfrm>
          <a:prstGeom prst="rect">
            <a:avLst/>
          </a:prstGeom>
        </p:spPr>
      </p:pic>
      <p:sp>
        <p:nvSpPr>
          <p:cNvPr id="26" name="Right Arrow 25"/>
          <p:cNvSpPr/>
          <p:nvPr/>
        </p:nvSpPr>
        <p:spPr bwMode="auto">
          <a:xfrm>
            <a:off x="3200399" y="3598164"/>
            <a:ext cx="422310" cy="448056"/>
          </a:xfrm>
          <a:prstGeom prst="rightArrow">
            <a:avLst>
              <a:gd name="adj1" fmla="val 45918"/>
              <a:gd name="adj2" fmla="val 50000"/>
            </a:avLst>
          </a:prstGeom>
          <a:solidFill>
            <a:srgbClr val="00B050"/>
          </a:solidFill>
          <a:ln w="1905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indent="-88900" algn="ctr">
              <a:spcBef>
                <a:spcPct val="0"/>
              </a:spcBef>
            </a:pPr>
            <a:endParaRPr lang="en-US" sz="1200" b="0" dirty="0" err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7" name="Right Arrow 26"/>
          <p:cNvSpPr/>
          <p:nvPr/>
        </p:nvSpPr>
        <p:spPr bwMode="auto">
          <a:xfrm>
            <a:off x="5868274" y="3598164"/>
            <a:ext cx="422310" cy="448056"/>
          </a:xfrm>
          <a:prstGeom prst="rightArrow">
            <a:avLst>
              <a:gd name="adj1" fmla="val 45918"/>
              <a:gd name="adj2" fmla="val 50000"/>
            </a:avLst>
          </a:prstGeom>
          <a:solidFill>
            <a:srgbClr val="00B050"/>
          </a:solidFill>
          <a:ln w="1905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indent="-88900" algn="ctr">
              <a:spcBef>
                <a:spcPct val="0"/>
              </a:spcBef>
            </a:pPr>
            <a:endParaRPr lang="en-US" sz="1200" b="0" dirty="0" err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8" name="Right Arrow 27"/>
          <p:cNvSpPr/>
          <p:nvPr/>
        </p:nvSpPr>
        <p:spPr bwMode="auto">
          <a:xfrm>
            <a:off x="8500231" y="3598164"/>
            <a:ext cx="422310" cy="448056"/>
          </a:xfrm>
          <a:prstGeom prst="rightArrow">
            <a:avLst>
              <a:gd name="adj1" fmla="val 45918"/>
              <a:gd name="adj2" fmla="val 50000"/>
            </a:avLst>
          </a:prstGeom>
          <a:solidFill>
            <a:srgbClr val="00B050"/>
          </a:solidFill>
          <a:ln w="1905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indent="-88900" algn="ctr">
              <a:spcBef>
                <a:spcPct val="0"/>
              </a:spcBef>
            </a:pPr>
            <a:endParaRPr lang="en-US" sz="1200" b="0" dirty="0" err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52517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26">
            <a:extLst>
              <a:ext uri="{FF2B5EF4-FFF2-40B4-BE49-F238E27FC236}">
                <a16:creationId xmlns:a16="http://schemas.microsoft.com/office/drawing/2014/main" id="{1F884072-5124-46DC-9839-2F13E1F4978F}"/>
              </a:ext>
            </a:extLst>
          </p:cNvPr>
          <p:cNvSpPr/>
          <p:nvPr/>
        </p:nvSpPr>
        <p:spPr bwMode="auto">
          <a:xfrm>
            <a:off x="1044806" y="1795019"/>
            <a:ext cx="5074276" cy="460719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720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88900" algn="ctr">
              <a:spcBef>
                <a:spcPct val="0"/>
              </a:spcBef>
              <a:spcAft>
                <a:spcPts val="300"/>
              </a:spcAft>
              <a:defRPr/>
            </a:pPr>
            <a:endParaRPr lang="en-IN" sz="2000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59537" y="2404877"/>
            <a:ext cx="477750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Cloud-native vs. legacy stack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API-first architecture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Real-time provisioning and billing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Modular stack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2BA6B6-A0FF-4F81-8588-B3C9431DE262}"/>
              </a:ext>
            </a:extLst>
          </p:cNvPr>
          <p:cNvSpPr/>
          <p:nvPr/>
        </p:nvSpPr>
        <p:spPr>
          <a:xfrm>
            <a:off x="330490" y="191725"/>
            <a:ext cx="11340000" cy="576293"/>
          </a:xfrm>
          <a:prstGeom prst="rect">
            <a:avLst/>
          </a:prstGeom>
        </p:spPr>
        <p:txBody>
          <a:bodyPr wrap="square" lIns="72000" tIns="72000" rIns="72000" bIns="72000" anchor="ctr" anchorCtr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Pillar 1</a:t>
            </a:r>
            <a:endParaRPr lang="en-GB" sz="2800" b="1" dirty="0">
              <a:solidFill>
                <a:schemeClr val="bg1"/>
              </a:solidFill>
              <a:latin typeface="Century Gothic" panose="020B0502020202020204" pitchFamily="34" charset="0"/>
              <a:ea typeface="Source Sans Pro SemiBold" panose="020B0603030403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82542" y="1186337"/>
            <a:ext cx="55988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Agile Core Infrastructure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13306"/>
          <a:stretch/>
        </p:blipFill>
        <p:spPr>
          <a:xfrm>
            <a:off x="6265197" y="2404877"/>
            <a:ext cx="5405293" cy="312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062359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6">
            <a:extLst>
              <a:ext uri="{FF2B5EF4-FFF2-40B4-BE49-F238E27FC236}">
                <a16:creationId xmlns:a16="http://schemas.microsoft.com/office/drawing/2014/main" id="{1F884072-5124-46DC-9839-2F13E1F4978F}"/>
              </a:ext>
            </a:extLst>
          </p:cNvPr>
          <p:cNvSpPr/>
          <p:nvPr/>
        </p:nvSpPr>
        <p:spPr bwMode="auto">
          <a:xfrm>
            <a:off x="1044806" y="1795019"/>
            <a:ext cx="5074276" cy="460719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720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88900" algn="ctr">
              <a:spcBef>
                <a:spcPct val="0"/>
              </a:spcBef>
              <a:spcAft>
                <a:spcPts val="300"/>
              </a:spcAft>
              <a:defRPr/>
            </a:pPr>
            <a:endParaRPr lang="en-IN" sz="2000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96943" y="2286005"/>
            <a:ext cx="477750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MVNOs need PARTNERS, not just providers/vendors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Multiple integrations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Network operator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Billing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CRM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Digital Channels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en-US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API dependencies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Pre-integrated platforms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2BA6B6-A0FF-4F81-8588-B3C9431DE262}"/>
              </a:ext>
            </a:extLst>
          </p:cNvPr>
          <p:cNvSpPr/>
          <p:nvPr/>
        </p:nvSpPr>
        <p:spPr>
          <a:xfrm>
            <a:off x="330490" y="191725"/>
            <a:ext cx="11340000" cy="576293"/>
          </a:xfrm>
          <a:prstGeom prst="rect">
            <a:avLst/>
          </a:prstGeom>
        </p:spPr>
        <p:txBody>
          <a:bodyPr wrap="square" lIns="72000" tIns="72000" rIns="72000" bIns="72000" anchor="ctr" anchorCtr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Pillar 2</a:t>
            </a:r>
            <a:endParaRPr lang="en-GB" sz="2800" b="1" dirty="0">
              <a:solidFill>
                <a:schemeClr val="bg1"/>
              </a:solidFill>
              <a:latin typeface="Century Gothic" panose="020B0502020202020204" pitchFamily="34" charset="0"/>
              <a:ea typeface="Source Sans Pro SemiBold" panose="020B0603030403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22182" y="1259004"/>
            <a:ext cx="46783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Ecosystem, NOT Vendors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1851" t="21634" r="11332" b="4222"/>
          <a:stretch/>
        </p:blipFill>
        <p:spPr>
          <a:xfrm>
            <a:off x="6249971" y="2341870"/>
            <a:ext cx="5222449" cy="336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914381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6">
            <a:extLst>
              <a:ext uri="{FF2B5EF4-FFF2-40B4-BE49-F238E27FC236}">
                <a16:creationId xmlns:a16="http://schemas.microsoft.com/office/drawing/2014/main" id="{1F884072-5124-46DC-9839-2F13E1F4978F}"/>
              </a:ext>
            </a:extLst>
          </p:cNvPr>
          <p:cNvSpPr/>
          <p:nvPr/>
        </p:nvSpPr>
        <p:spPr bwMode="auto">
          <a:xfrm>
            <a:off x="1044806" y="1795019"/>
            <a:ext cx="5074276" cy="460719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720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88900" algn="ctr">
              <a:spcBef>
                <a:spcPct val="0"/>
              </a:spcBef>
              <a:spcAft>
                <a:spcPts val="300"/>
              </a:spcAft>
              <a:defRPr/>
            </a:pPr>
            <a:endParaRPr lang="en-IN" sz="2000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96943" y="2390458"/>
            <a:ext cx="477750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Fast launches – then iterate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Niche segments (ethnic, enterprise, cause, etc.)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Digital-first brands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en-US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Real-time iteration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Rapid Plan Changes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Promotions in real time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Dynamic pricing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tx2"/>
                </a:solidFill>
                <a:latin typeface="Century Gothic" panose="020B0502020202020204" pitchFamily="34" charset="0"/>
              </a:rPr>
              <a:t>eSIM</a:t>
            </a: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 onboarding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2BA6B6-A0FF-4F81-8588-B3C9431DE262}"/>
              </a:ext>
            </a:extLst>
          </p:cNvPr>
          <p:cNvSpPr/>
          <p:nvPr/>
        </p:nvSpPr>
        <p:spPr>
          <a:xfrm>
            <a:off x="330490" y="191725"/>
            <a:ext cx="11340000" cy="576293"/>
          </a:xfrm>
          <a:prstGeom prst="rect">
            <a:avLst/>
          </a:prstGeom>
        </p:spPr>
        <p:txBody>
          <a:bodyPr wrap="square" lIns="72000" tIns="72000" rIns="72000" bIns="72000" anchor="ctr" anchorCtr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Pillar 3</a:t>
            </a:r>
            <a:endParaRPr lang="en-GB" sz="2800" b="1" dirty="0">
              <a:solidFill>
                <a:schemeClr val="bg1"/>
              </a:solidFill>
              <a:latin typeface="Century Gothic" panose="020B0502020202020204" pitchFamily="34" charset="0"/>
              <a:ea typeface="Source Sans Pro SemiBold" panose="020B0603030403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86402" y="1199580"/>
            <a:ext cx="47910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Speed to Market &amp; Iteration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1820" t="30856" r="11083" b="5369"/>
          <a:stretch/>
        </p:blipFill>
        <p:spPr>
          <a:xfrm>
            <a:off x="6231224" y="2475299"/>
            <a:ext cx="5596953" cy="308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206255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6">
            <a:extLst>
              <a:ext uri="{FF2B5EF4-FFF2-40B4-BE49-F238E27FC236}">
                <a16:creationId xmlns:a16="http://schemas.microsoft.com/office/drawing/2014/main" id="{1F884072-5124-46DC-9839-2F13E1F4978F}"/>
              </a:ext>
            </a:extLst>
          </p:cNvPr>
          <p:cNvSpPr/>
          <p:nvPr/>
        </p:nvSpPr>
        <p:spPr bwMode="auto">
          <a:xfrm>
            <a:off x="1044806" y="1795019"/>
            <a:ext cx="5074276" cy="460719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720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88900" algn="ctr">
              <a:spcBef>
                <a:spcPct val="0"/>
              </a:spcBef>
              <a:spcAft>
                <a:spcPts val="300"/>
              </a:spcAft>
              <a:defRPr/>
            </a:pPr>
            <a:endParaRPr lang="en-IN" sz="2000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59199" y="2423165"/>
            <a:ext cx="477750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Real-time insights and analytics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Personalization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Customer lifecycle management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Churn reduction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Data is the Growth Engine – MVNOs must think like tech companies, not </a:t>
            </a:r>
            <a:r>
              <a:rPr lang="en-US" dirty="0" err="1">
                <a:solidFill>
                  <a:schemeClr val="tx2"/>
                </a:solidFill>
                <a:latin typeface="Century Gothic" panose="020B0502020202020204" pitchFamily="34" charset="0"/>
              </a:rPr>
              <a:t>telcos</a:t>
            </a: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2BA6B6-A0FF-4F81-8588-B3C9431DE262}"/>
              </a:ext>
            </a:extLst>
          </p:cNvPr>
          <p:cNvSpPr/>
          <p:nvPr/>
        </p:nvSpPr>
        <p:spPr>
          <a:xfrm>
            <a:off x="330490" y="191725"/>
            <a:ext cx="11340000" cy="576293"/>
          </a:xfrm>
          <a:prstGeom prst="rect">
            <a:avLst/>
          </a:prstGeom>
        </p:spPr>
        <p:txBody>
          <a:bodyPr wrap="square" lIns="72000" tIns="72000" rIns="72000" bIns="72000" anchor="ctr" anchorCtr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Pillar 4</a:t>
            </a:r>
            <a:endParaRPr lang="en-GB" sz="2800" b="1" dirty="0">
              <a:solidFill>
                <a:schemeClr val="bg1"/>
              </a:solidFill>
              <a:latin typeface="Century Gothic" panose="020B0502020202020204" pitchFamily="34" charset="0"/>
              <a:ea typeface="Source Sans Pro SemiBold" panose="020B0603030403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65910" y="1280891"/>
            <a:ext cx="32320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Data-Driven Growth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9476" t="15031" r="9229"/>
          <a:stretch/>
        </p:blipFill>
        <p:spPr>
          <a:xfrm>
            <a:off x="6236701" y="2394089"/>
            <a:ext cx="4892512" cy="340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96226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22BA6B6-A0FF-4F81-8588-B3C9431DE262}"/>
              </a:ext>
            </a:extLst>
          </p:cNvPr>
          <p:cNvSpPr/>
          <p:nvPr/>
        </p:nvSpPr>
        <p:spPr>
          <a:xfrm>
            <a:off x="330490" y="191725"/>
            <a:ext cx="11340000" cy="576293"/>
          </a:xfrm>
          <a:prstGeom prst="rect">
            <a:avLst/>
          </a:prstGeom>
        </p:spPr>
        <p:txBody>
          <a:bodyPr wrap="square" lIns="72000" tIns="72000" rIns="72000" bIns="72000" anchor="ctr" anchorCtr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It’s about CAPABILITY, not Tools!</a:t>
            </a:r>
            <a:endParaRPr lang="en-GB" sz="2800" b="1" dirty="0">
              <a:solidFill>
                <a:schemeClr val="bg1"/>
              </a:solidFill>
              <a:latin typeface="Century Gothic" panose="020B0502020202020204" pitchFamily="34" charset="0"/>
              <a:ea typeface="Source Sans Pro SemiBold" panose="020B0603030403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59199" y="1395536"/>
            <a:ext cx="58247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Reframe tools beyond technology</a:t>
            </a:r>
          </a:p>
        </p:txBody>
      </p:sp>
      <p:sp>
        <p:nvSpPr>
          <p:cNvPr id="6" name="Rounded Rectangle 26">
            <a:extLst>
              <a:ext uri="{FF2B5EF4-FFF2-40B4-BE49-F238E27FC236}">
                <a16:creationId xmlns:a16="http://schemas.microsoft.com/office/drawing/2014/main" id="{5F9DFDDC-4609-4D80-A0DE-EDD7107A0182}"/>
              </a:ext>
            </a:extLst>
          </p:cNvPr>
          <p:cNvSpPr/>
          <p:nvPr/>
        </p:nvSpPr>
        <p:spPr bwMode="auto">
          <a:xfrm>
            <a:off x="795529" y="2572766"/>
            <a:ext cx="4416552" cy="944037"/>
          </a:xfrm>
          <a:prstGeom prst="roundRect">
            <a:avLst/>
          </a:prstGeom>
          <a:solidFill>
            <a:schemeClr val="accent4"/>
          </a:solidFill>
          <a:ln w="19050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720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Billing Platforms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SIM Provisioning</a:t>
            </a:r>
          </a:p>
        </p:txBody>
      </p:sp>
      <p:sp>
        <p:nvSpPr>
          <p:cNvPr id="2" name="Rectangle 1"/>
          <p:cNvSpPr/>
          <p:nvPr/>
        </p:nvSpPr>
        <p:spPr>
          <a:xfrm>
            <a:off x="2156102" y="2053832"/>
            <a:ext cx="1152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Century Gothic" panose="020B0502020202020204" pitchFamily="34" charset="0"/>
              </a:rPr>
              <a:t>NO JUST: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0118" y="2053832"/>
            <a:ext cx="11544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Century Gothic" panose="020B0502020202020204" pitchFamily="34" charset="0"/>
              </a:rPr>
              <a:t>INSTEAD:</a:t>
            </a:r>
          </a:p>
        </p:txBody>
      </p:sp>
      <p:sp>
        <p:nvSpPr>
          <p:cNvPr id="10" name="Rounded Rectangle 26">
            <a:extLst>
              <a:ext uri="{FF2B5EF4-FFF2-40B4-BE49-F238E27FC236}">
                <a16:creationId xmlns:a16="http://schemas.microsoft.com/office/drawing/2014/main" id="{1F884072-5124-46DC-9839-2F13E1F4978F}"/>
              </a:ext>
            </a:extLst>
          </p:cNvPr>
          <p:cNvSpPr/>
          <p:nvPr/>
        </p:nvSpPr>
        <p:spPr bwMode="auto">
          <a:xfrm>
            <a:off x="5664600" y="2624662"/>
            <a:ext cx="6359760" cy="913596"/>
          </a:xfrm>
          <a:prstGeom prst="roundRect">
            <a:avLst/>
          </a:prstGeom>
          <a:solidFill>
            <a:schemeClr val="accent3"/>
          </a:solidFill>
          <a:ln w="19050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720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27880" y="2758294"/>
            <a:ext cx="261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Automation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Intelligence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574840" y="2758294"/>
            <a:ext cx="261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Integration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Scalability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1966416" y="5373447"/>
            <a:ext cx="95184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chemeClr val="tx2"/>
                </a:solidFill>
                <a:latin typeface="Century Gothic" panose="020B0502020202020204" pitchFamily="34" charset="0"/>
              </a:rPr>
              <a:t>The right tools are the ones you don’t have to think about when you’re scaling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67"/>
          <a:stretch/>
        </p:blipFill>
        <p:spPr>
          <a:xfrm>
            <a:off x="2072640" y="3676153"/>
            <a:ext cx="1630680" cy="133933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17"/>
          <a:stretch/>
        </p:blipFill>
        <p:spPr>
          <a:xfrm>
            <a:off x="7661167" y="3538257"/>
            <a:ext cx="1827346" cy="15602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34"/>
          <a:stretch/>
        </p:blipFill>
        <p:spPr>
          <a:xfrm>
            <a:off x="9186672" y="3533642"/>
            <a:ext cx="1934189" cy="166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399114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22BA6B6-A0FF-4F81-8588-B3C9431DE262}"/>
              </a:ext>
            </a:extLst>
          </p:cNvPr>
          <p:cNvSpPr/>
          <p:nvPr/>
        </p:nvSpPr>
        <p:spPr>
          <a:xfrm>
            <a:off x="330490" y="191725"/>
            <a:ext cx="11340000" cy="576293"/>
          </a:xfrm>
          <a:prstGeom prst="rect">
            <a:avLst/>
          </a:prstGeom>
        </p:spPr>
        <p:txBody>
          <a:bodyPr wrap="square" lIns="72000" tIns="72000" rIns="72000" bIns="72000" anchor="ctr" anchorCtr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SCALE SMART or STALL!</a:t>
            </a:r>
            <a:endParaRPr lang="en-GB" sz="2800" b="1" dirty="0">
              <a:solidFill>
                <a:schemeClr val="bg1"/>
              </a:solidFill>
              <a:latin typeface="Century Gothic" panose="020B0502020202020204" pitchFamily="34" charset="0"/>
              <a:ea typeface="Source Sans Pro SemiBold" panose="020B0603030403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30689" y="1129691"/>
            <a:ext cx="58247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The Future of MVNO Scaling is…..</a:t>
            </a:r>
          </a:p>
        </p:txBody>
      </p:sp>
      <p:sp>
        <p:nvSpPr>
          <p:cNvPr id="5" name="Rectangle 4"/>
          <p:cNvSpPr/>
          <p:nvPr/>
        </p:nvSpPr>
        <p:spPr>
          <a:xfrm>
            <a:off x="2972918" y="5445841"/>
            <a:ext cx="605514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endParaRPr lang="en-US" b="1" i="1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b="1" i="1" dirty="0">
                <a:solidFill>
                  <a:schemeClr val="tx2"/>
                </a:solidFill>
                <a:latin typeface="Century Gothic" panose="020B0502020202020204" pitchFamily="34" charset="0"/>
              </a:rPr>
              <a:t>In the next 3-5 years, the winners won’t be defined by who launched first – but by who scaled smartest”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l="11442" t="14412" r="54734" b="52626"/>
          <a:stretch/>
        </p:blipFill>
        <p:spPr>
          <a:xfrm>
            <a:off x="3163824" y="1732323"/>
            <a:ext cx="2843783" cy="18475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l="8072" t="46304" r="48420" b="9403"/>
          <a:stretch/>
        </p:blipFill>
        <p:spPr>
          <a:xfrm>
            <a:off x="3163824" y="3689513"/>
            <a:ext cx="2843783" cy="193006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l="53204" t="14413" r="12507" b="50334"/>
          <a:stretch/>
        </p:blipFill>
        <p:spPr>
          <a:xfrm>
            <a:off x="6150863" y="1733778"/>
            <a:ext cx="2630060" cy="184604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/>
          <a:srcRect l="53326" t="48843" r="8743" b="9404"/>
          <a:stretch/>
        </p:blipFill>
        <p:spPr>
          <a:xfrm>
            <a:off x="6150863" y="3689514"/>
            <a:ext cx="2630059" cy="193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947240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5B477A9-E4ED-4EFE-8C69-E3D97C25D30B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 w="19050">
            <a:noFill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 indent="-88900" algn="ctr">
              <a:spcBef>
                <a:spcPct val="0"/>
              </a:spcBef>
            </a:pPr>
            <a:endParaRPr lang="en-GB" sz="1200" b="0" dirty="0" err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EDF24BA-E3D4-469C-AAB0-CCE49E648E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tretch>
            <a:fillRect/>
          </a:stretch>
        </p:blipFill>
        <p:spPr>
          <a:xfrm>
            <a:off x="4653533" y="5738261"/>
            <a:ext cx="2841776" cy="75986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0A42D7D-3AB2-4B3C-8D95-CE9FCEC9EB5F}"/>
              </a:ext>
            </a:extLst>
          </p:cNvPr>
          <p:cNvSpPr/>
          <p:nvPr/>
        </p:nvSpPr>
        <p:spPr>
          <a:xfrm>
            <a:off x="3014421" y="1732992"/>
            <a:ext cx="6120000" cy="1068736"/>
          </a:xfrm>
          <a:prstGeom prst="rect">
            <a:avLst/>
          </a:prstGeom>
        </p:spPr>
        <p:txBody>
          <a:bodyPr wrap="square" lIns="72000" tIns="72000" rIns="72000" bIns="72000">
            <a:spAutoFit/>
          </a:bodyPr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en-GB" altLang="zh-CN" sz="6000" b="1" dirty="0">
                <a:solidFill>
                  <a:srgbClr val="F8F8F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THANK YOU!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700BA3-AE0F-40F7-9E73-5B7106C6122F}"/>
              </a:ext>
            </a:extLst>
          </p:cNvPr>
          <p:cNvSpPr/>
          <p:nvPr/>
        </p:nvSpPr>
        <p:spPr>
          <a:xfrm>
            <a:off x="1778177" y="3012040"/>
            <a:ext cx="8635645" cy="1622734"/>
          </a:xfrm>
          <a:prstGeom prst="rect">
            <a:avLst/>
          </a:prstGeom>
        </p:spPr>
        <p:txBody>
          <a:bodyPr wrap="square" lIns="72000" tIns="72000" rIns="72000" bIns="7200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Susan Sorensen</a:t>
            </a:r>
          </a:p>
          <a:p>
            <a:pPr algn="ctr"/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Plintron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USA </a:t>
            </a:r>
          </a:p>
          <a:p>
            <a:pPr algn="ctr"/>
            <a:endParaRPr lang="en-US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2400" u="sng" dirty="0">
                <a:solidFill>
                  <a:schemeClr val="bg1"/>
                </a:solidFill>
                <a:latin typeface="Century Gothic" panose="020B0502020202020204" pitchFamily="34" charset="0"/>
              </a:rPr>
              <a:t>Susan.sorensen@plintron.com</a:t>
            </a:r>
          </a:p>
        </p:txBody>
      </p:sp>
    </p:spTree>
    <p:extLst>
      <p:ext uri="{BB962C8B-B14F-4D97-AF65-F5344CB8AC3E}">
        <p14:creationId xmlns:p14="http://schemas.microsoft.com/office/powerpoint/2010/main" val="1667716546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Redbox_Client_Presentation_Template_040107">
  <a:themeElements>
    <a:clrScheme name="Plintron">
      <a:dk1>
        <a:srgbClr val="3F3F3F"/>
      </a:dk1>
      <a:lt1>
        <a:srgbClr val="FFFFFF"/>
      </a:lt1>
      <a:dk2>
        <a:srgbClr val="000000"/>
      </a:dk2>
      <a:lt2>
        <a:srgbClr val="F8F8F8"/>
      </a:lt2>
      <a:accent1>
        <a:srgbClr val="AD4162"/>
      </a:accent1>
      <a:accent2>
        <a:srgbClr val="F5774E"/>
      </a:accent2>
      <a:accent3>
        <a:srgbClr val="FFCA46"/>
      </a:accent3>
      <a:accent4>
        <a:srgbClr val="FAA24A"/>
      </a:accent4>
      <a:accent5>
        <a:srgbClr val="D15852"/>
      </a:accent5>
      <a:accent6>
        <a:srgbClr val="E7E3E6"/>
      </a:accent6>
      <a:hlink>
        <a:srgbClr val="0070C0"/>
      </a:hlink>
      <a:folHlink>
        <a:srgbClr val="CC1166"/>
      </a:folHlink>
    </a:clrScheme>
    <a:fontScheme name="Custom 2">
      <a:majorFont>
        <a:latin typeface="Source Sans Pro"/>
        <a:ea typeface=""/>
        <a:cs typeface=""/>
      </a:majorFont>
      <a:minorFont>
        <a:latin typeface="Source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167A72"/>
        </a:solidFill>
        <a:ln w="19050">
          <a:noFill/>
          <a:miter lim="800000"/>
          <a:headEnd/>
          <a:tailEnd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marL="88900" indent="-88900" algn="ctr">
          <a:spcBef>
            <a:spcPct val="0"/>
          </a:spcBef>
          <a:defRPr sz="1200" b="0" dirty="0" err="1" smtClean="0">
            <a:solidFill>
              <a:schemeClr val="bg1"/>
            </a:solidFill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0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  <a:cs typeface="宋体" charset="-122"/>
          </a:defRPr>
        </a:defPPr>
      </a:lstStyle>
    </a:lnDef>
    <a:txDef>
      <a:spPr>
        <a:noFill/>
      </a:spPr>
      <a:bodyPr wrap="square" rtlCol="0" anchor="ctr" anchorCtr="0">
        <a:noAutofit/>
      </a:bodyPr>
      <a:lstStyle>
        <a:defPPr algn="ctr">
          <a:defRPr sz="1200" b="0" dirty="0" err="1" smtClean="0">
            <a:cs typeface="Arial" panose="020B0604020202020204" pitchFamily="34" charset="0"/>
          </a:defRPr>
        </a:defPPr>
      </a:lstStyle>
    </a:txDef>
  </a:objectDefaults>
  <a:extraClrSchemeLst>
    <a:extraClrScheme>
      <a:clrScheme name="Redbox_Client_Presentation_Template_040107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box_Client_Presentation_Template_040107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dbox_Client_Presentation_Template_040107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dbox_Client_Presentation_Template_040107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dbox_Client_Presentation_Template_040107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dbox_Client_Presentation_Template_040107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dbox_Client_Presentation_Template_040107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A25A49DA-CF98-4E17-964D-BCA13703053E}" vid="{7B3757BE-9164-49B5-B11F-20C83F6D064D}"/>
    </a:ext>
  </a:extLst>
</a:theme>
</file>

<file path=ppt/theme/theme2.xml><?xml version="1.0" encoding="utf-8"?>
<a:theme xmlns:a="http://schemas.openxmlformats.org/drawingml/2006/main" name="1_Redbox_Client_Presentation_Template_040107">
  <a:themeElements>
    <a:clrScheme name="Plintron">
      <a:dk1>
        <a:srgbClr val="3F3F3F"/>
      </a:dk1>
      <a:lt1>
        <a:srgbClr val="FFFFFF"/>
      </a:lt1>
      <a:dk2>
        <a:srgbClr val="000000"/>
      </a:dk2>
      <a:lt2>
        <a:srgbClr val="F8F8F8"/>
      </a:lt2>
      <a:accent1>
        <a:srgbClr val="AC516C"/>
      </a:accent1>
      <a:accent2>
        <a:srgbClr val="F58560"/>
      </a:accent2>
      <a:accent3>
        <a:srgbClr val="FFCF56"/>
      </a:accent3>
      <a:accent4>
        <a:srgbClr val="5D5A63"/>
      </a:accent4>
      <a:accent5>
        <a:srgbClr val="8B8594"/>
      </a:accent5>
      <a:accent6>
        <a:srgbClr val="E7E3E6"/>
      </a:accent6>
      <a:hlink>
        <a:srgbClr val="0070C0"/>
      </a:hlink>
      <a:folHlink>
        <a:srgbClr val="CC1166"/>
      </a:folHlink>
    </a:clrScheme>
    <a:fontScheme name="Custom 1">
      <a:majorFont>
        <a:latin typeface="Source Sans Pro"/>
        <a:ea typeface=""/>
        <a:cs typeface=""/>
      </a:majorFont>
      <a:minorFont>
        <a:latin typeface="Source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167A72"/>
        </a:solidFill>
        <a:ln w="19050">
          <a:noFill/>
          <a:miter lim="800000"/>
          <a:headEnd/>
          <a:tailEnd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marL="88900" indent="-88900" algn="ctr">
          <a:spcBef>
            <a:spcPct val="0"/>
          </a:spcBef>
          <a:defRPr sz="1200" b="0" dirty="0" err="1" smtClean="0">
            <a:solidFill>
              <a:schemeClr val="bg1"/>
            </a:solidFill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0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宋体" charset="-122"/>
            <a:cs typeface="宋体" charset="-122"/>
          </a:defRPr>
        </a:defPPr>
      </a:lstStyle>
    </a:lnDef>
    <a:txDef>
      <a:spPr>
        <a:noFill/>
      </a:spPr>
      <a:bodyPr wrap="square" rtlCol="0" anchor="ctr" anchorCtr="0">
        <a:noAutofit/>
      </a:bodyPr>
      <a:lstStyle>
        <a:defPPr algn="ctr">
          <a:defRPr sz="1200" b="0" dirty="0" err="1" smtClean="0">
            <a:cs typeface="Arial" panose="020B0604020202020204" pitchFamily="34" charset="0"/>
          </a:defRPr>
        </a:defPPr>
      </a:lstStyle>
    </a:txDef>
  </a:objectDefaults>
  <a:extraClrSchemeLst>
    <a:extraClrScheme>
      <a:clrScheme name="Redbox_Client_Presentation_Template_040107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box_Client_Presentation_Template_040107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dbox_Client_Presentation_Template_040107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dbox_Client_Presentation_Template_040107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dbox_Client_Presentation_Template_040107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dbox_Client_Presentation_Template_040107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dbox_Client_Presentation_Template_040107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A25A49DA-CF98-4E17-964D-BCA13703053E}" vid="{7B3757BE-9164-49B5-B11F-20C83F6D064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A145E9BAE221459F5E033897FB6EB1" ma:contentTypeVersion="0" ma:contentTypeDescription="Create a new document." ma:contentTypeScope="" ma:versionID="e840a6ad0d113a4fc116f4c0e8148cc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967b7be50301903c78f9c39c6fd9af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87AF797-14A2-4042-8FDC-D63BF2F7F2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51C85A7-D1D2-4126-856F-2673A668972D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38FF02F-EEDA-4D55-A3C8-4D24B3C8CB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14400</TotalTime>
  <Words>410</Words>
  <Application>Microsoft Office PowerPoint</Application>
  <PresentationFormat>Widescreen</PresentationFormat>
  <Paragraphs>116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Century Gothic</vt:lpstr>
      <vt:lpstr>Source Sans Pro</vt:lpstr>
      <vt:lpstr>Source Sans Pro SemiBold</vt:lpstr>
      <vt:lpstr>Times New Roman</vt:lpstr>
      <vt:lpstr>Wingdings</vt:lpstr>
      <vt:lpstr>Redbox_Client_Presentation_Template_040107</vt:lpstr>
      <vt:lpstr>1_Redbox_Client_Presentation_Template_040107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Adriana Portela</dc:creator>
  <cp:lastModifiedBy>Susan Sorensen</cp:lastModifiedBy>
  <cp:revision>607</cp:revision>
  <dcterms:created xsi:type="dcterms:W3CDTF">2020-04-01T14:16:30Z</dcterms:created>
  <dcterms:modified xsi:type="dcterms:W3CDTF">2026-04-27T16:38:59Z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0x01010095A145E9BAE221459F5E033897FB6EB1</vt:lpwstr>
  </property>
</Properties>
</file>