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9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29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A14D1E-CE2C-48D9-8953-95DE904759A0}" v="32" dt="2026-05-20T13:54:24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64"/>
    <p:restoredTop sz="94653"/>
  </p:normalViewPr>
  <p:slideViewPr>
    <p:cSldViewPr snapToGrid="0">
      <p:cViewPr varScale="1">
        <p:scale>
          <a:sx n="75" d="100"/>
          <a:sy n="75" d="100"/>
        </p:scale>
        <p:origin x="9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33212-980A-C540-A367-2234B99F7613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B20EF-0619-674E-90DF-4B2242090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58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322C9-BA67-1508-30E0-7CD4E07EC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1512075"/>
            <a:ext cx="9144000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500" b="1" i="0" spc="-1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A86B1-09B8-2462-7CBC-662F6C4F0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3957947"/>
            <a:ext cx="9144000" cy="992529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ED22270-12CB-364B-476E-CA13DDA02D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5476553"/>
            <a:ext cx="4779962" cy="469900"/>
          </a:xfrm>
        </p:spPr>
        <p:txBody>
          <a:bodyPr>
            <a:norm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XX Month 202X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41D943-40B5-870C-5D6A-20C7303BED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6970" y="786717"/>
            <a:ext cx="4282591" cy="46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53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0A8C-4188-89F8-C309-19A554F1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00" y="549275"/>
            <a:ext cx="11356833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48BE9-4416-CAB3-AAB1-3C608B254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700" y="3429000"/>
            <a:ext cx="1135683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0A2C1-B5EF-8DD1-3F39-06EF48F2F0E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FAAAB0CA-A0CC-1CFA-B6DB-7F6BCCD2E4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9BFB9FD4-27FA-BBDD-B593-1BEC501A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28B8D-12CC-A2EA-FF5B-4ED653C7D36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92D04C-D5FF-C979-9DD5-24B00C061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4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0A8C-4188-89F8-C309-19A554F1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00" y="549275"/>
            <a:ext cx="11356833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48BE9-4416-CAB3-AAB1-3C608B254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700" y="3429000"/>
            <a:ext cx="1135683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0A2C1-B5EF-8DD1-3F39-06EF48F2F0E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FAAAB0CA-A0CC-1CFA-B6DB-7F6BCCD2E4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9BFB9FD4-27FA-BBDD-B593-1BEC501A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28B8D-12CC-A2EA-FF5B-4ED653C7D36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B5B31-0279-B3CA-7997-7F01B0A4B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8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0A8C-4188-89F8-C309-19A554F1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01" y="549275"/>
            <a:ext cx="7409082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48BE9-4416-CAB3-AAB1-3C608B254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701" y="3429000"/>
            <a:ext cx="74090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0A2C1-B5EF-8DD1-3F39-06EF48F2F0E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FAAAB0CA-A0CC-1CFA-B6DB-7F6BCCD2E4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9BFB9FD4-27FA-BBDD-B593-1BEC501A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28B8D-12CC-A2EA-FF5B-4ED653C7D36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7E2168-E908-B5C4-BE4B-37E91EF30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4439" y="2511502"/>
            <a:ext cx="5054600" cy="93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646AB8-4E8A-6220-1DBC-51963CA90C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2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0A8C-4188-89F8-C309-19A554F1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01" y="549275"/>
            <a:ext cx="7409082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48BE9-4416-CAB3-AAB1-3C608B254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701" y="3429000"/>
            <a:ext cx="74090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0A2C1-B5EF-8DD1-3F39-06EF48F2F0E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FAAAB0CA-A0CC-1CFA-B6DB-7F6BCCD2E4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9BFB9FD4-27FA-BBDD-B593-1BEC501A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28B8D-12CC-A2EA-FF5B-4ED653C7D36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8D7616-9DCE-BDEE-F97C-D398886980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4439" y="2511502"/>
            <a:ext cx="505460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48BD97-0939-E32F-2473-E0A4A9B995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0A8C-4188-89F8-C309-19A554F1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01" y="549275"/>
            <a:ext cx="5686300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48BE9-4416-CAB3-AAB1-3C608B254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701" y="3429000"/>
            <a:ext cx="56863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0A2C1-B5EF-8DD1-3F39-06EF48F2F0E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FAAAB0CA-A0CC-1CFA-B6DB-7F6BCCD2E4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9BFB9FD4-27FA-BBDD-B593-1BEC501A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28B8D-12CC-A2EA-FF5B-4ED653C7D36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D4ABAD7-B13A-86FD-CBCE-FA15486B81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571501"/>
            <a:ext cx="6096000" cy="6286499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F1E743-E829-A6A2-B484-6885D74AE7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7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0A8C-4188-89F8-C309-19A554F1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01" y="549275"/>
            <a:ext cx="5686300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48BE9-4416-CAB3-AAB1-3C608B254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701" y="3429000"/>
            <a:ext cx="56863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E0A2C1-B5EF-8DD1-3F39-06EF48F2F0E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FAAAB0CA-A0CC-1CFA-B6DB-7F6BCCD2E4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9BFB9FD4-27FA-BBDD-B593-1BEC501A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28B8D-12CC-A2EA-FF5B-4ED653C7D36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D4ABAD7-B13A-86FD-CBCE-FA15486B81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571501"/>
            <a:ext cx="6096000" cy="6286499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4CC098-0862-5256-130A-D94D249076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1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F39D9C-887B-F7A1-BF22-8DA04DAC42DB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F79FE704-41EA-2B40-ED7E-3C0FEEBD3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C5C850-D7D3-374F-250C-791C4084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CC92CD-CC26-C140-CE30-F2D9C729B5A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C474B41-67C6-54DD-E672-C83CFB8DC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6805DE2-D6FA-F29C-B26D-7F1D6396E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3" y="2039816"/>
            <a:ext cx="11356833" cy="3852425"/>
          </a:xfrm>
        </p:spPr>
        <p:txBody>
          <a:bodyPr lIns="0" tIns="46800" r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44B94B-3131-AEBC-2951-FDC9158EAC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4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F39D9C-887B-F7A1-BF22-8DA04DAC42DB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F79FE704-41EA-2B40-ED7E-3C0FEEBD3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C5C850-D7D3-374F-250C-791C4084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CC92CD-CC26-C140-CE30-F2D9C729B5A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C474B41-67C6-54DD-E672-C83CFB8DC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6805DE2-D6FA-F29C-B26D-7F1D6396E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3" y="2039816"/>
            <a:ext cx="11356833" cy="3852425"/>
          </a:xfrm>
        </p:spPr>
        <p:txBody>
          <a:bodyPr lIns="0" tIns="4680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985E63-E9EA-0E6C-ABDF-6A4B226000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7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F39D9C-887B-F7A1-BF22-8DA04DAC42DB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F79FE704-41EA-2B40-ED7E-3C0FEEBD3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C5C850-D7D3-374F-250C-791C4084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CC92CD-CC26-C140-CE30-F2D9C729B5A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193FAC-9A87-64F3-4EAE-B1D3EBD5D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087" y="797712"/>
            <a:ext cx="8123320" cy="1124587"/>
          </a:xfrm>
        </p:spPr>
        <p:txBody>
          <a:bodyPr lIns="0" tIns="46800" rIns="0" bIns="0" anchor="b"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CF65C2-7317-B379-0734-938E95F91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3087" y="2039816"/>
            <a:ext cx="8123320" cy="3852425"/>
          </a:xfrm>
        </p:spPr>
        <p:txBody>
          <a:bodyPr lIns="0" tIns="46800" r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B0D43D-AF00-7163-5729-6D2C61D7E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9575" y="1278039"/>
            <a:ext cx="2770325" cy="6810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38D4308-7A93-E376-2A33-4151E86967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1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F39D9C-887B-F7A1-BF22-8DA04DAC42DB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F79FE704-41EA-2B40-ED7E-3C0FEEBD3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C5C850-D7D3-374F-250C-791C4084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CC92CD-CC26-C140-CE30-F2D9C729B5A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193FAC-9A87-64F3-4EAE-B1D3EBD5D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087" y="797712"/>
            <a:ext cx="8123320" cy="1124587"/>
          </a:xfrm>
        </p:spPr>
        <p:txBody>
          <a:bodyPr lIns="0" tIns="46800" rIns="0" b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CF65C2-7317-B379-0734-938E95F91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3087" y="2039816"/>
            <a:ext cx="8123320" cy="3852425"/>
          </a:xfrm>
        </p:spPr>
        <p:txBody>
          <a:bodyPr lIns="0" tIns="4680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53AD69-E563-3CD7-4F50-17B6A19A31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9575" y="1278039"/>
            <a:ext cx="2770262" cy="6810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6A759B-3A7A-D5BA-9E71-4A47D5C30C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9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F39D9C-887B-F7A1-BF22-8DA04DAC42DB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F79FE704-41EA-2B40-ED7E-3C0FEEBD3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C5C850-D7D3-374F-250C-791C4084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CC92CD-CC26-C140-CE30-F2D9C729B5A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193FAC-9A87-64F3-4EAE-B1D3EBD5D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797712"/>
            <a:ext cx="8123320" cy="1124587"/>
          </a:xfrm>
        </p:spPr>
        <p:txBody>
          <a:bodyPr lIns="0" tIns="46800" rIns="0" b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BDD70-0109-23EF-0078-AF99AC5BC7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636369" y="1117013"/>
            <a:ext cx="3504148" cy="5169486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B134529-37B6-A7DB-6402-D9BAA4DB9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2039818"/>
            <a:ext cx="8123320" cy="3852424"/>
          </a:xfrm>
        </p:spPr>
        <p:txBody>
          <a:bodyPr lIns="0" tIns="46800" rIns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A16B81-B7FA-1D1E-0D19-05CE5FFC8B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48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F39D9C-887B-F7A1-BF22-8DA04DAC42DB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F79FE704-41EA-2B40-ED7E-3C0FEEBD3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5C5C850-D7D3-374F-250C-791C4084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CC92CD-CC26-C140-CE30-F2D9C729B5A9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193FAC-9A87-64F3-4EAE-B1D3EBD5D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797712"/>
            <a:ext cx="8123320" cy="1124587"/>
          </a:xfrm>
        </p:spPr>
        <p:txBody>
          <a:bodyPr lIns="0" tIns="46800" rIns="0" bIns="0" anchor="b"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CF65C2-7317-B379-0734-938E95F91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2039818"/>
            <a:ext cx="8123320" cy="3852424"/>
          </a:xfrm>
        </p:spPr>
        <p:txBody>
          <a:bodyPr lIns="0" tIns="46800" rIns="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C22561-F69B-75D8-7564-C87C6B445E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636369" y="1117012"/>
            <a:ext cx="3504148" cy="51694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06E9A1-D225-36E8-2653-0BC552A5C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05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10C89-4A0C-578B-B792-9472AB039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448" y="2039817"/>
            <a:ext cx="5610352" cy="3915506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AC0C0-F8D3-574C-8CEF-8656182A7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039817"/>
            <a:ext cx="5594333" cy="3915506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47E357-4C73-2540-A251-35BBF1DC624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28F29EB1-9E4E-CDF8-A1DB-990FC7C29A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692228D-C693-B71F-D8FF-3CE59784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16AFF-3E79-D9BB-7B35-111075A57A2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F5E00ED-6D95-154D-2DF5-FB4BDC0E9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2806281-160D-98E4-5898-A773A4604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02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10C89-4A0C-578B-B792-9472AB039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448" y="2039817"/>
            <a:ext cx="5610352" cy="3915506"/>
          </a:xfrm>
        </p:spPr>
        <p:txBody>
          <a:bodyPr lIns="0" r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AC0C0-F8D3-574C-8CEF-8656182A7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039817"/>
            <a:ext cx="5594333" cy="3915506"/>
          </a:xfrm>
        </p:spPr>
        <p:txBody>
          <a:bodyPr lIns="0" r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47E357-4C73-2540-A251-35BBF1DC624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28F29EB1-9E4E-CDF8-A1DB-990FC7C29A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692228D-C693-B71F-D8FF-3CE59784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16AFF-3E79-D9BB-7B35-111075A57A2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F5E00ED-6D95-154D-2DF5-FB4BDC0E9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8B31DE-0D81-BF9F-95B8-A3E43113D8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29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10C89-4A0C-578B-B792-9472AB039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448" y="2746212"/>
            <a:ext cx="5610352" cy="3238824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AC0C0-F8D3-574C-8CEF-8656182A7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746212"/>
            <a:ext cx="5594333" cy="3238824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47E357-4C73-2540-A251-35BBF1DC624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28F29EB1-9E4E-CDF8-A1DB-990FC7C29A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692228D-C693-B71F-D8FF-3CE59784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16AFF-3E79-D9BB-7B35-111075A57A2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F5E00ED-6D95-154D-2DF5-FB4BDC0E9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6AA3A-DBCD-03D8-B065-9B89792F2E7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09448" y="1922299"/>
            <a:ext cx="5610352" cy="823912"/>
          </a:xfrm>
        </p:spPr>
        <p:txBody>
          <a:bodyPr lIns="0" rIns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6AFE80A-3656-499A-4115-CDE4866E599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77201" y="1922299"/>
            <a:ext cx="5589205" cy="823912"/>
          </a:xfrm>
        </p:spPr>
        <p:txBody>
          <a:bodyPr lIns="0" rIns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38F26A-C2A0-DA57-E121-E8D1584945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37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10C89-4A0C-578B-B792-9472AB039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448" y="2746212"/>
            <a:ext cx="5610352" cy="3238824"/>
          </a:xfrm>
        </p:spPr>
        <p:txBody>
          <a:bodyPr lIns="0" r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AC0C0-F8D3-574C-8CEF-8656182A7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746212"/>
            <a:ext cx="5594333" cy="3238824"/>
          </a:xfrm>
        </p:spPr>
        <p:txBody>
          <a:bodyPr lIns="0" r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47E357-4C73-2540-A251-35BBF1DC6244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28F29EB1-9E4E-CDF8-A1DB-990FC7C29A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692228D-C693-B71F-D8FF-3CE59784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16AFF-3E79-D9BB-7B35-111075A57A2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F5E00ED-6D95-154D-2DF5-FB4BDC0E9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6AA3A-DBCD-03D8-B065-9B89792F2E7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09448" y="1922299"/>
            <a:ext cx="5610352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6AFE80A-3656-499A-4115-CDE4866E599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177201" y="1922299"/>
            <a:ext cx="5589205" cy="823912"/>
          </a:xfrm>
        </p:spPr>
        <p:txBody>
          <a:bodyPr lIns="0" r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C332D5-A562-FB65-F7D5-9C76BE8E45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1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09DA5F-1E68-D343-42B3-DAF855B27A5E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F9C5033E-3DDF-1FD3-E6D2-F0364BEE9A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3CEDC08-CA7D-2E6D-C8A4-DA8EBB86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A32342-64D9-85CD-917C-CE51AA69CE6F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2E5CF14-7BAE-F3B8-4319-2239D0251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743FD3-E19B-AC6B-67F4-0460B09AE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647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09DA5F-1E68-D343-42B3-DAF855B27A5E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F9C5033E-3DDF-1FD3-E6D2-F0364BEE9A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3CEDC08-CA7D-2E6D-C8A4-DA8EBB86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A32342-64D9-85CD-917C-CE51AA69CE6F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2E5CF14-7BAE-F3B8-4319-2239D0251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3" y="797712"/>
            <a:ext cx="11356833" cy="1124587"/>
          </a:xfrm>
        </p:spPr>
        <p:txBody>
          <a:bodyPr lIns="0" tIns="46800" rIns="0" b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0669F2-6D57-D9C8-4B95-17C0C23240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125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386624-2795-D1CE-AEE1-699297F892BC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22142046-3598-A898-1A7F-B675E44D83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F5FD27B-E0BE-D706-3215-49854FE7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C48F50-3010-7979-2723-BA4F1CF4465D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CCCA01-73D4-13ED-0485-1726E9E372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18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386624-2795-D1CE-AEE1-699297F892BC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22142046-3598-A898-1A7F-B675E44D83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F5FD27B-E0BE-D706-3215-49854FE7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C48F50-3010-7979-2723-BA4F1CF4465D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88E3F5-2EEC-899D-3051-4867F19667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689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A0724BB-EADB-3994-B826-1130680582EC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7AEF1CD-DD72-43A1-64EC-10610DB234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7" name="Slide Number Placeholder 3">
            <a:extLst>
              <a:ext uri="{FF2B5EF4-FFF2-40B4-BE49-F238E27FC236}">
                <a16:creationId xmlns:a16="http://schemas.microsoft.com/office/drawing/2014/main" id="{9097B196-B345-4195-0CFA-355346FF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EF9A74-9FF9-038C-286A-9080C6F67CCF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823E62E4-ABE4-45F5-D418-4C08C2D24C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571501"/>
            <a:ext cx="6096000" cy="6286499"/>
          </a:xfrm>
        </p:spPr>
        <p:txBody>
          <a:bodyPr/>
          <a:lstStyle/>
          <a:p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814662B-8236-FE98-728C-E9CAECC1C2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37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05D154-BBC1-01F5-CAFC-9F1DA83E05CC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D5AE7C2-C7C5-8063-D5E1-1F1C27DD1F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DA1ECE4D-8AC8-6B6B-C1D6-991E21BB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36AC52-FFC1-5E5A-DD6D-64D319B2E891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C64A76A2-C319-C5C6-151C-50D66DC318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571501"/>
            <a:ext cx="6096000" cy="6286499"/>
          </a:xfrm>
        </p:spPr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54FCFD-FBD2-7E00-3E9B-F60FB457F8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733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49CBD-4138-E8F6-41A5-9AC673E9F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0246" y="797713"/>
            <a:ext cx="6866288" cy="5063338"/>
          </a:xfrm>
        </p:spPr>
        <p:txBody>
          <a:bodyPr lIns="0" r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5A577-F0E1-D691-DEE4-36F0307DA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4" y="2145322"/>
            <a:ext cx="4362452" cy="3723665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4" y="797712"/>
            <a:ext cx="4362452" cy="1259687"/>
          </a:xfrm>
        </p:spPr>
        <p:txBody>
          <a:bodyPr lIns="0" rIns="0" bIns="0" anchor="b"/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F4102F5-38B9-D443-7D02-62EB23D33D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287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49CBD-4138-E8F6-41A5-9AC673E9F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0246" y="797713"/>
            <a:ext cx="6866288" cy="5063338"/>
          </a:xfrm>
        </p:spPr>
        <p:txBody>
          <a:bodyPr lIns="0" rIns="0"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5A577-F0E1-D691-DEE4-36F0307DA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4" y="2145322"/>
            <a:ext cx="4362452" cy="3723665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4" y="797712"/>
            <a:ext cx="4362452" cy="1259687"/>
          </a:xfrm>
        </p:spPr>
        <p:txBody>
          <a:bodyPr lIns="0" rIns="0" bIns="0" anchor="b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497CB-3ECD-B9DE-FACB-0C974ED7A6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68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5A577-F0E1-D691-DEE4-36F0307DA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4" y="2145322"/>
            <a:ext cx="4362452" cy="3723665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4" y="797712"/>
            <a:ext cx="4362452" cy="1259687"/>
          </a:xfrm>
        </p:spPr>
        <p:txBody>
          <a:bodyPr lIns="0" rIns="0" bIns="0" anchor="b"/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91A8838-305E-6151-8C1A-B5D13574D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00246" y="797713"/>
            <a:ext cx="6866288" cy="506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591D8-DA34-4951-43C4-E6658790D1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732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5A577-F0E1-D691-DEE4-36F0307DA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4" y="2145322"/>
            <a:ext cx="4362452" cy="3723665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4" y="797712"/>
            <a:ext cx="4362452" cy="1259687"/>
          </a:xfrm>
        </p:spPr>
        <p:txBody>
          <a:bodyPr lIns="0" rIns="0" bIns="0" anchor="b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91A8838-305E-6151-8C1A-B5D13574D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00246" y="797713"/>
            <a:ext cx="6866288" cy="506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A2A76-D223-FF0D-EF22-33C370E5B6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73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5A577-F0E1-D691-DEE4-36F0307DA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4" y="2462642"/>
            <a:ext cx="4362452" cy="3398410"/>
          </a:xfrm>
        </p:spPr>
        <p:txBody>
          <a:bodyPr lIns="0" r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4" y="1115031"/>
            <a:ext cx="4362452" cy="1259687"/>
          </a:xfrm>
        </p:spPr>
        <p:txBody>
          <a:bodyPr lIns="0" rIns="0" bIns="0" anchor="b"/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91A8838-305E-6151-8C1A-B5D13574D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00246" y="1115031"/>
            <a:ext cx="6547116" cy="4746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41A8FD-4D19-D5B5-EE8C-D5706FB211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100000">
            <a:off x="11406095" y="761998"/>
            <a:ext cx="330200" cy="469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1D1B3C-57FF-63BE-135A-26AD4C4EA7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482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5A577-F0E1-D691-DEE4-36F0307DA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4" y="2462642"/>
            <a:ext cx="4362452" cy="3398410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4" y="1115031"/>
            <a:ext cx="4362452" cy="1259687"/>
          </a:xfrm>
        </p:spPr>
        <p:txBody>
          <a:bodyPr lIns="0" rIns="0" bIns="0" anchor="b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678120F-4E8A-6AB2-3EDC-1073E4E85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00246" y="1115031"/>
            <a:ext cx="6547116" cy="474602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E545437-C595-63F7-E7A1-CE5D00F3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900000">
            <a:off x="11406097" y="762227"/>
            <a:ext cx="330200" cy="469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C8DF26-7347-E006-1411-112ACE5CB6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13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91A8838-305E-6151-8C1A-B5D13574D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9575" y="1115031"/>
            <a:ext cx="11037787" cy="47460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32639-2308-BCC1-DCA0-212134C3D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100000">
            <a:off x="11406095" y="761998"/>
            <a:ext cx="3302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013202-D6F0-64E7-48B7-94C4137D46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68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91A8838-305E-6151-8C1A-B5D13574D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9575" y="1115031"/>
            <a:ext cx="11037787" cy="474602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3613F3-4F9E-88A1-E4C2-6811AC45E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900000">
            <a:off x="11406097" y="762227"/>
            <a:ext cx="330200" cy="469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3906E6-C69B-5BBA-2A16-A5E2338CB3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63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377C426-3518-D148-F82D-C84A44525662}"/>
              </a:ext>
            </a:extLst>
          </p:cNvPr>
          <p:cNvSpPr/>
          <p:nvPr userDrawn="1"/>
        </p:nvSpPr>
        <p:spPr>
          <a:xfrm>
            <a:off x="409574" y="1115031"/>
            <a:ext cx="11037787" cy="46166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tx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38" y="1318206"/>
            <a:ext cx="10373935" cy="1259687"/>
          </a:xfrm>
        </p:spPr>
        <p:txBody>
          <a:bodyPr lIns="0" rIns="0" bIns="0" anchor="b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4D355B-B90C-2A31-57B3-B22A819266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100000">
            <a:off x="11406095" y="761998"/>
            <a:ext cx="330200" cy="4699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414E0AA-C2CD-359B-7497-FD570D3B8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638" y="2665818"/>
            <a:ext cx="10373935" cy="2742524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6073EC-5CE3-2F9B-3C9E-8163637CA9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7289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942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DB705D-687B-E326-0C23-F885EC305E82}"/>
              </a:ext>
            </a:extLst>
          </p:cNvPr>
          <p:cNvSpPr/>
          <p:nvPr userDrawn="1"/>
        </p:nvSpPr>
        <p:spPr>
          <a:xfrm>
            <a:off x="409574" y="1115031"/>
            <a:ext cx="11037787" cy="4616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5A577-F0E1-D691-DEE4-36F0307DA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638" y="2665818"/>
            <a:ext cx="10373935" cy="2742524"/>
          </a:xfrm>
        </p:spPr>
        <p:txBody>
          <a:bodyPr lIns="0" rIns="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30CEB-6DBC-A755-3648-85C0FC1800CA}"/>
              </a:ext>
            </a:extLst>
          </p:cNvPr>
          <p:cNvCxnSpPr>
            <a:cxnSpLocks/>
          </p:cNvCxnSpPr>
          <p:nvPr userDrawn="1"/>
        </p:nvCxnSpPr>
        <p:spPr>
          <a:xfrm>
            <a:off x="409701" y="571501"/>
            <a:ext cx="113568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4CE97E09-0D42-653D-FF8C-301E8461D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9575" y="264206"/>
            <a:ext cx="4111625" cy="215444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F40D6AD-1CA9-7FA3-5974-54286BE6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2643" y="185160"/>
            <a:ext cx="3161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CE8530-E7CD-EA03-A8A0-EF66F315DEFC}"/>
              </a:ext>
            </a:extLst>
          </p:cNvPr>
          <p:cNvSpPr txBox="1"/>
          <p:nvPr userDrawn="1"/>
        </p:nvSpPr>
        <p:spPr>
          <a:xfrm>
            <a:off x="8796607" y="292445"/>
            <a:ext cx="2681207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000" i="1" dirty="0">
                <a:solidFill>
                  <a:schemeClr val="bg1"/>
                </a:solidFill>
              </a:rPr>
              <a:t>© Telkom 2025. All rights reserved. |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E65806-777A-F4E4-F854-A47452D5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38" y="1318206"/>
            <a:ext cx="10373935" cy="1259687"/>
          </a:xfrm>
        </p:spPr>
        <p:txBody>
          <a:bodyPr lIns="0" rIns="0" bIns="0" anchor="b"/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C4F24E-8B23-77AE-2F14-E4A5AB0576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900000">
            <a:off x="11406097" y="762227"/>
            <a:ext cx="330200" cy="469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A34B44-E76C-8E15-ED77-1EE7C91EC8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726" y="6195272"/>
            <a:ext cx="2545498" cy="27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40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AAA86B1-09B8-2462-7CBC-662F6C4F0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020018"/>
            <a:ext cx="5364480" cy="992529"/>
          </a:xfrm>
        </p:spPr>
        <p:txBody>
          <a:bodyPr>
            <a:normAutofit/>
          </a:bodyPr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0E3317-4865-5223-BAB9-C24AEA96B8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5819" y="801129"/>
            <a:ext cx="6300961" cy="2940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7BDB69-09D4-69CE-7324-B41D176495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5819" y="5818347"/>
            <a:ext cx="4282591" cy="46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2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CF081-E9C3-1284-B940-BC441EAC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D2874-07E0-756C-CEF8-D3B29D91B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AE0BC-B4CB-1613-6BAC-417D2D72D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9E92831-F2A2-C645-8516-22C0DA78238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1A7DD-1CA1-AB62-3DE7-F9E833256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D39DD-D287-A99F-1226-72CF1C551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DC739FF-6A10-1A4A-9EE1-6CCA9A28BCE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14AF7D-A12F-A7CB-ECF9-DA1D67DF25B8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2789538" y="-852629"/>
            <a:ext cx="6612924" cy="58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646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1" r:id="rId2"/>
    <p:sldLayoutId id="2147483666" r:id="rId3"/>
    <p:sldLayoutId id="2147483676" r:id="rId4"/>
    <p:sldLayoutId id="2147483677" r:id="rId5"/>
    <p:sldLayoutId id="2147483667" r:id="rId6"/>
    <p:sldLayoutId id="2147483678" r:id="rId7"/>
    <p:sldLayoutId id="2147483650" r:id="rId8"/>
    <p:sldLayoutId id="2147483665" r:id="rId9"/>
    <p:sldLayoutId id="2147483663" r:id="rId10"/>
    <p:sldLayoutId id="2147483664" r:id="rId11"/>
    <p:sldLayoutId id="2147483670" r:id="rId12"/>
    <p:sldLayoutId id="2147483671" r:id="rId13"/>
    <p:sldLayoutId id="2147483652" r:id="rId14"/>
    <p:sldLayoutId id="2147483679" r:id="rId15"/>
    <p:sldLayoutId id="2147483669" r:id="rId16"/>
    <p:sldLayoutId id="2147483680" r:id="rId17"/>
    <p:sldLayoutId id="2147483654" r:id="rId18"/>
    <p:sldLayoutId id="2147483681" r:id="rId19"/>
    <p:sldLayoutId id="2147483655" r:id="rId20"/>
    <p:sldLayoutId id="2147483682" r:id="rId21"/>
    <p:sldLayoutId id="2147483660" r:id="rId22"/>
    <p:sldLayoutId id="2147483661" r:id="rId23"/>
    <p:sldLayoutId id="2147483656" r:id="rId24"/>
    <p:sldLayoutId id="2147483683" r:id="rId25"/>
    <p:sldLayoutId id="2147483672" r:id="rId26"/>
    <p:sldLayoutId id="2147483684" r:id="rId27"/>
    <p:sldLayoutId id="2147483673" r:id="rId28"/>
    <p:sldLayoutId id="2147483685" r:id="rId29"/>
    <p:sldLayoutId id="2147483674" r:id="rId30"/>
    <p:sldLayoutId id="2147483686" r:id="rId31"/>
    <p:sldLayoutId id="2147483675" r:id="rId32"/>
    <p:sldLayoutId id="2147483687" r:id="rId33"/>
    <p:sldLayoutId id="2147483688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5E6F1-AB2D-D48E-B1E4-C3CF391F7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6DECC2-7046-6DAF-69CF-38FC2C517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16521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MVNO Reframed</a:t>
            </a:r>
            <a:br>
              <a:rPr lang="en-US" dirty="0"/>
            </a:br>
            <a:br>
              <a:rPr lang="en-US" dirty="0"/>
            </a:br>
            <a:r>
              <a:rPr lang="en-ZA" sz="4400" dirty="0">
                <a:solidFill>
                  <a:schemeClr val="accent1"/>
                </a:solidFill>
              </a:rPr>
              <a:t>From Connectivity Provider to Digital Services Platform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920C8B-ED7F-4F08-A0F3-84C5F3A6AD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9 June 2026</a:t>
            </a:r>
          </a:p>
        </p:txBody>
      </p:sp>
    </p:spTree>
    <p:extLst>
      <p:ext uri="{BB962C8B-B14F-4D97-AF65-F5344CB8AC3E}">
        <p14:creationId xmlns:p14="http://schemas.microsoft.com/office/powerpoint/2010/main" val="1774685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355C36-E57D-1E3B-2E8E-EEADBCDBDE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MVNO Reframed</a:t>
            </a:r>
            <a:endParaRPr lang="en-ZA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242C7DC0-BB74-8633-2261-F872C2F258CB}"/>
              </a:ext>
            </a:extLst>
          </p:cNvPr>
          <p:cNvSpPr/>
          <p:nvPr/>
        </p:nvSpPr>
        <p:spPr>
          <a:xfrm>
            <a:off x="501015" y="76899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Strategic Reframe</a:t>
            </a:r>
            <a:endParaRPr lang="en-US" sz="30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8FAD086E-66EF-EFBA-AB2E-4088F65683ED}"/>
              </a:ext>
            </a:extLst>
          </p:cNvPr>
          <p:cNvSpPr/>
          <p:nvPr/>
        </p:nvSpPr>
        <p:spPr>
          <a:xfrm>
            <a:off x="501015" y="1251147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model vs. Digital MVNO opportunity</a:t>
            </a:r>
            <a:endParaRPr lang="en-US" sz="1300" dirty="0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FBAA4019-35C5-7094-EABB-0EAC24DBE966}"/>
              </a:ext>
            </a:extLst>
          </p:cNvPr>
          <p:cNvSpPr/>
          <p:nvPr/>
        </p:nvSpPr>
        <p:spPr>
          <a:xfrm>
            <a:off x="958215" y="1980570"/>
            <a:ext cx="3657600" cy="3200400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D559386E-E041-E9A8-4013-2D97EE2A1E66}"/>
              </a:ext>
            </a:extLst>
          </p:cNvPr>
          <p:cNvSpPr/>
          <p:nvPr/>
        </p:nvSpPr>
        <p:spPr>
          <a:xfrm>
            <a:off x="958215" y="1980570"/>
            <a:ext cx="3657600" cy="4114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7647E03-D8E6-5B44-B2FD-0124D017E5BD}"/>
              </a:ext>
            </a:extLst>
          </p:cNvPr>
          <p:cNvSpPr/>
          <p:nvPr/>
        </p:nvSpPr>
        <p:spPr>
          <a:xfrm>
            <a:off x="958215" y="198057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MVNO</a:t>
            </a:r>
            <a:endParaRPr lang="en-US" sz="11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A41FB4BD-5B2C-C253-3405-75207CFF3C02}"/>
              </a:ext>
            </a:extLst>
          </p:cNvPr>
          <p:cNvSpPr/>
          <p:nvPr/>
        </p:nvSpPr>
        <p:spPr>
          <a:xfrm>
            <a:off x="1186815" y="2574930"/>
            <a:ext cx="201168" cy="201168"/>
          </a:xfrm>
          <a:prstGeom prst="ellipse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3F99BA2D-84A1-A32F-D9FE-45A3680F7E31}"/>
              </a:ext>
            </a:extLst>
          </p:cNvPr>
          <p:cNvSpPr/>
          <p:nvPr/>
        </p:nvSpPr>
        <p:spPr>
          <a:xfrm>
            <a:off x="1461135" y="25474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Sells SIMs</a:t>
            </a:r>
            <a:endParaRPr lang="en-US" sz="1300" dirty="0"/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07BC11D0-22B1-0082-52A7-A1AAB9B64AC2}"/>
              </a:ext>
            </a:extLst>
          </p:cNvPr>
          <p:cNvSpPr/>
          <p:nvPr/>
        </p:nvSpPr>
        <p:spPr>
          <a:xfrm>
            <a:off x="1186815" y="3032130"/>
            <a:ext cx="201168" cy="201168"/>
          </a:xfrm>
          <a:prstGeom prst="ellipse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FA61CFB7-2A21-6C1D-8406-86C04AFB7D5D}"/>
              </a:ext>
            </a:extLst>
          </p:cNvPr>
          <p:cNvSpPr/>
          <p:nvPr/>
        </p:nvSpPr>
        <p:spPr>
          <a:xfrm>
            <a:off x="1461135" y="30046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Competes on price</a:t>
            </a:r>
            <a:endParaRPr lang="en-US" sz="1300" dirty="0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64AAFB24-B492-6761-462E-F3857E135C50}"/>
              </a:ext>
            </a:extLst>
          </p:cNvPr>
          <p:cNvSpPr/>
          <p:nvPr/>
        </p:nvSpPr>
        <p:spPr>
          <a:xfrm>
            <a:off x="1186815" y="3489330"/>
            <a:ext cx="201168" cy="201168"/>
          </a:xfrm>
          <a:prstGeom prst="ellipse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E2766B72-FC96-1D79-838D-F6385C2C14FC}"/>
              </a:ext>
            </a:extLst>
          </p:cNvPr>
          <p:cNvSpPr/>
          <p:nvPr/>
        </p:nvSpPr>
        <p:spPr>
          <a:xfrm>
            <a:off x="1461135" y="34618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differentiation</a:t>
            </a:r>
            <a:endParaRPr lang="en-US" sz="1300" dirty="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7772E160-25DE-487E-7153-6ACA832BB4D8}"/>
              </a:ext>
            </a:extLst>
          </p:cNvPr>
          <p:cNvSpPr/>
          <p:nvPr/>
        </p:nvSpPr>
        <p:spPr>
          <a:xfrm>
            <a:off x="1186815" y="3946530"/>
            <a:ext cx="201168" cy="201168"/>
          </a:xfrm>
          <a:prstGeom prst="ellipse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5185E04D-8E66-C3F7-BCE0-F6C183C7FF7A}"/>
              </a:ext>
            </a:extLst>
          </p:cNvPr>
          <p:cNvSpPr/>
          <p:nvPr/>
        </p:nvSpPr>
        <p:spPr>
          <a:xfrm>
            <a:off x="1461135" y="39190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margins</a:t>
            </a:r>
            <a:endParaRPr lang="en-US" sz="1300" dirty="0"/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D0D16663-3FF3-9889-CC49-CF0D15D78377}"/>
              </a:ext>
            </a:extLst>
          </p:cNvPr>
          <p:cNvSpPr/>
          <p:nvPr/>
        </p:nvSpPr>
        <p:spPr>
          <a:xfrm>
            <a:off x="1186815" y="4403730"/>
            <a:ext cx="201168" cy="201168"/>
          </a:xfrm>
          <a:prstGeom prst="ellipse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CC14A405-2FAB-A254-DAD3-9B2F3DEE10DA}"/>
              </a:ext>
            </a:extLst>
          </p:cNvPr>
          <p:cNvSpPr/>
          <p:nvPr/>
        </p:nvSpPr>
        <p:spPr>
          <a:xfrm>
            <a:off x="1461135" y="43762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Commoditised offering</a:t>
            </a:r>
            <a:endParaRPr lang="en-US" sz="1300" dirty="0"/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44DEFBEA-B879-C5AD-55B8-248D545498F5}"/>
              </a:ext>
            </a:extLst>
          </p:cNvPr>
          <p:cNvSpPr/>
          <p:nvPr/>
        </p:nvSpPr>
        <p:spPr>
          <a:xfrm>
            <a:off x="7576185" y="1980570"/>
            <a:ext cx="3657600" cy="3200400"/>
          </a:xfrm>
          <a:prstGeom prst="rect">
            <a:avLst/>
          </a:prstGeom>
          <a:solidFill>
            <a:srgbClr val="F0FDFC"/>
          </a:solidFill>
          <a:ln w="19050">
            <a:solidFill>
              <a:schemeClr val="accent6">
                <a:lumMod val="50000"/>
              </a:schemeClr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CD796940-1723-A530-C0EE-EBBD2B7C6626}"/>
              </a:ext>
            </a:extLst>
          </p:cNvPr>
          <p:cNvSpPr/>
          <p:nvPr/>
        </p:nvSpPr>
        <p:spPr>
          <a:xfrm>
            <a:off x="7576185" y="1980570"/>
            <a:ext cx="3657600" cy="41148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5B48C830-B023-4EA3-38ED-D4CD012A007F}"/>
              </a:ext>
            </a:extLst>
          </p:cNvPr>
          <p:cNvSpPr/>
          <p:nvPr/>
        </p:nvSpPr>
        <p:spPr>
          <a:xfrm>
            <a:off x="7576185" y="198057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MVNO</a:t>
            </a:r>
            <a:endParaRPr lang="en-US" sz="1100" dirty="0"/>
          </a:p>
        </p:txBody>
      </p:sp>
      <p:pic>
        <p:nvPicPr>
          <p:cNvPr id="24" name="Image 0">
            <a:extLst>
              <a:ext uri="{FF2B5EF4-FFF2-40B4-BE49-F238E27FC236}">
                <a16:creationId xmlns:a16="http://schemas.microsoft.com/office/drawing/2014/main" id="{07628ED7-A10E-C181-DCAA-71BB5FDCE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785" y="2547498"/>
            <a:ext cx="201168" cy="201168"/>
          </a:xfrm>
          <a:prstGeom prst="rect">
            <a:avLst/>
          </a:prstGeom>
        </p:spPr>
      </p:pic>
      <p:sp>
        <p:nvSpPr>
          <p:cNvPr id="25" name="Text 18">
            <a:extLst>
              <a:ext uri="{FF2B5EF4-FFF2-40B4-BE49-F238E27FC236}">
                <a16:creationId xmlns:a16="http://schemas.microsoft.com/office/drawing/2014/main" id="{B1D6BCDC-4BC9-386D-8251-B5847A8E69F6}"/>
              </a:ext>
            </a:extLst>
          </p:cNvPr>
          <p:cNvSpPr/>
          <p:nvPr/>
        </p:nvSpPr>
        <p:spPr>
          <a:xfrm>
            <a:off x="8079105" y="25474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Sells solutions, not data</a:t>
            </a:r>
            <a:endParaRPr lang="en-US" sz="1300" dirty="0"/>
          </a:p>
        </p:txBody>
      </p:sp>
      <p:pic>
        <p:nvPicPr>
          <p:cNvPr id="26" name="Image 1">
            <a:extLst>
              <a:ext uri="{FF2B5EF4-FFF2-40B4-BE49-F238E27FC236}">
                <a16:creationId xmlns:a16="http://schemas.microsoft.com/office/drawing/2014/main" id="{505E009C-E27E-961C-1A9F-1E73B2256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785" y="3004698"/>
            <a:ext cx="201168" cy="201168"/>
          </a:xfrm>
          <a:prstGeom prst="rect">
            <a:avLst/>
          </a:prstGeom>
        </p:spPr>
      </p:pic>
      <p:sp>
        <p:nvSpPr>
          <p:cNvPr id="27" name="Text 19">
            <a:extLst>
              <a:ext uri="{FF2B5EF4-FFF2-40B4-BE49-F238E27FC236}">
                <a16:creationId xmlns:a16="http://schemas.microsoft.com/office/drawing/2014/main" id="{9E31F885-E023-1DA4-B674-41EE5C3F4C59}"/>
              </a:ext>
            </a:extLst>
          </p:cNvPr>
          <p:cNvSpPr/>
          <p:nvPr/>
        </p:nvSpPr>
        <p:spPr>
          <a:xfrm>
            <a:off x="8079105" y="30046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Targets enterprise &amp; verticals</a:t>
            </a:r>
            <a:endParaRPr lang="en-US" sz="1300" dirty="0"/>
          </a:p>
        </p:txBody>
      </p:sp>
      <p:pic>
        <p:nvPicPr>
          <p:cNvPr id="28" name="Image 2">
            <a:extLst>
              <a:ext uri="{FF2B5EF4-FFF2-40B4-BE49-F238E27FC236}">
                <a16:creationId xmlns:a16="http://schemas.microsoft.com/office/drawing/2014/main" id="{044BBEE8-6621-6224-865A-DDB77F7C7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785" y="3461898"/>
            <a:ext cx="201168" cy="201168"/>
          </a:xfrm>
          <a:prstGeom prst="rect">
            <a:avLst/>
          </a:prstGeom>
        </p:spPr>
      </p:pic>
      <p:sp>
        <p:nvSpPr>
          <p:cNvPr id="29" name="Text 20">
            <a:extLst>
              <a:ext uri="{FF2B5EF4-FFF2-40B4-BE49-F238E27FC236}">
                <a16:creationId xmlns:a16="http://schemas.microsoft.com/office/drawing/2014/main" id="{89F817A1-9649-2B2B-0B86-E5A2F0FF1BC0}"/>
              </a:ext>
            </a:extLst>
          </p:cNvPr>
          <p:cNvSpPr/>
          <p:nvPr/>
        </p:nvSpPr>
        <p:spPr>
          <a:xfrm>
            <a:off x="8079105" y="34618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Converged digital + connectivity</a:t>
            </a:r>
            <a:endParaRPr lang="en-US" sz="1300" dirty="0"/>
          </a:p>
        </p:txBody>
      </p:sp>
      <p:pic>
        <p:nvPicPr>
          <p:cNvPr id="30" name="Image 3">
            <a:extLst>
              <a:ext uri="{FF2B5EF4-FFF2-40B4-BE49-F238E27FC236}">
                <a16:creationId xmlns:a16="http://schemas.microsoft.com/office/drawing/2014/main" id="{6B4009D2-C9E2-4226-192C-6B8446823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785" y="3919098"/>
            <a:ext cx="201168" cy="201168"/>
          </a:xfrm>
          <a:prstGeom prst="rect">
            <a:avLst/>
          </a:prstGeom>
        </p:spPr>
      </p:pic>
      <p:sp>
        <p:nvSpPr>
          <p:cNvPr id="31" name="Text 21">
            <a:extLst>
              <a:ext uri="{FF2B5EF4-FFF2-40B4-BE49-F238E27FC236}">
                <a16:creationId xmlns:a16="http://schemas.microsoft.com/office/drawing/2014/main" id="{A7713200-4DA4-06E1-2266-6E03F28A0C6D}"/>
              </a:ext>
            </a:extLst>
          </p:cNvPr>
          <p:cNvSpPr/>
          <p:nvPr/>
        </p:nvSpPr>
        <p:spPr>
          <a:xfrm>
            <a:off x="8079105" y="39190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ARPU &amp; margins</a:t>
            </a:r>
            <a:endParaRPr lang="en-US" sz="1300" dirty="0"/>
          </a:p>
        </p:txBody>
      </p:sp>
      <p:pic>
        <p:nvPicPr>
          <p:cNvPr id="32" name="Image 4">
            <a:extLst>
              <a:ext uri="{FF2B5EF4-FFF2-40B4-BE49-F238E27FC236}">
                <a16:creationId xmlns:a16="http://schemas.microsoft.com/office/drawing/2014/main" id="{04C6C5AD-3936-3495-5391-959179261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785" y="4376298"/>
            <a:ext cx="201168" cy="201168"/>
          </a:xfrm>
          <a:prstGeom prst="rect">
            <a:avLst/>
          </a:prstGeom>
        </p:spPr>
      </p:pic>
      <p:sp>
        <p:nvSpPr>
          <p:cNvPr id="33" name="Text 22">
            <a:extLst>
              <a:ext uri="{FF2B5EF4-FFF2-40B4-BE49-F238E27FC236}">
                <a16:creationId xmlns:a16="http://schemas.microsoft.com/office/drawing/2014/main" id="{2988221D-3CAC-C309-5037-0C9FD0D20628}"/>
              </a:ext>
            </a:extLst>
          </p:cNvPr>
          <p:cNvSpPr/>
          <p:nvPr/>
        </p:nvSpPr>
        <p:spPr>
          <a:xfrm>
            <a:off x="8079105" y="4376298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Sticky, long-term contracts</a:t>
            </a:r>
            <a:endParaRPr lang="en-US" sz="1300" dirty="0"/>
          </a:p>
        </p:txBody>
      </p:sp>
      <p:sp>
        <p:nvSpPr>
          <p:cNvPr id="34" name="Shape 23">
            <a:extLst>
              <a:ext uri="{FF2B5EF4-FFF2-40B4-BE49-F238E27FC236}">
                <a16:creationId xmlns:a16="http://schemas.microsoft.com/office/drawing/2014/main" id="{5F503F70-E7D6-AE98-FD43-CB825B419CE3}"/>
              </a:ext>
            </a:extLst>
          </p:cNvPr>
          <p:cNvSpPr/>
          <p:nvPr/>
        </p:nvSpPr>
        <p:spPr>
          <a:xfrm>
            <a:off x="5684520" y="3260730"/>
            <a:ext cx="822960" cy="45720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5" name="Text 24">
            <a:extLst>
              <a:ext uri="{FF2B5EF4-FFF2-40B4-BE49-F238E27FC236}">
                <a16:creationId xmlns:a16="http://schemas.microsoft.com/office/drawing/2014/main" id="{70F01DF0-EEA5-1E89-F42B-0D51936E480D}"/>
              </a:ext>
            </a:extLst>
          </p:cNvPr>
          <p:cNvSpPr/>
          <p:nvPr/>
        </p:nvSpPr>
        <p:spPr>
          <a:xfrm>
            <a:off x="5684520" y="326073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→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507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2A491-E418-1E8A-BB74-178383E5D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A3D09D-C71A-51C3-326B-097EBA4E4E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MVNO Reframed</a:t>
            </a:r>
            <a:endParaRPr lang="en-ZA" dirty="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6BE1FD75-80A1-BCBB-4450-E1E12D71FA6A}"/>
              </a:ext>
            </a:extLst>
          </p:cNvPr>
          <p:cNvSpPr/>
          <p:nvPr/>
        </p:nvSpPr>
        <p:spPr>
          <a:xfrm>
            <a:off x="2209800" y="1545336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 is the</a:t>
            </a:r>
            <a:endParaRPr lang="en-US" sz="4600" dirty="0"/>
          </a:p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Point.</a:t>
            </a:r>
            <a:endParaRPr lang="en-US" sz="4600" dirty="0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C8FA31E5-1ACD-B0EA-0AFE-88A3618D719A}"/>
              </a:ext>
            </a:extLst>
          </p:cNvPr>
          <p:cNvSpPr/>
          <p:nvPr/>
        </p:nvSpPr>
        <p:spPr>
          <a:xfrm>
            <a:off x="2209800" y="2981838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Services are</a:t>
            </a:r>
            <a:endParaRPr lang="en-US" sz="4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4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Profit Engine.</a:t>
            </a:r>
            <a:endParaRPr lang="en-US" sz="4600" dirty="0">
              <a:solidFill>
                <a:schemeClr val="accent1"/>
              </a:solidFill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6BE73DF0-A9F0-9649-62A1-23306246A057}"/>
              </a:ext>
            </a:extLst>
          </p:cNvPr>
          <p:cNvSpPr/>
          <p:nvPr/>
        </p:nvSpPr>
        <p:spPr>
          <a:xfrm>
            <a:off x="2209800" y="4517136"/>
            <a:ext cx="5222278" cy="64008"/>
          </a:xfrm>
          <a:prstGeom prst="rect">
            <a:avLst/>
          </a:prstGeom>
          <a:solidFill>
            <a:srgbClr val="065A8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6" name="Text 5">
            <a:extLst>
              <a:ext uri="{FF2B5EF4-FFF2-40B4-BE49-F238E27FC236}">
                <a16:creationId xmlns:a16="http://schemas.microsoft.com/office/drawing/2014/main" id="{65783EA6-BE8F-46CB-948D-751FFB2CA055}"/>
              </a:ext>
            </a:extLst>
          </p:cNvPr>
          <p:cNvSpPr/>
          <p:nvPr/>
        </p:nvSpPr>
        <p:spPr>
          <a:xfrm>
            <a:off x="2209800" y="4581144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Unlocks a layered, high-margin revenue architecture that transforms your MVNO </a:t>
            </a:r>
          </a:p>
          <a:p>
            <a:pPr marL="0" indent="0">
              <a:buNone/>
            </a:pPr>
            <a:r>
              <a:rPr lang="en-US" sz="1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connectivity reseller into a digital services platform.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7" name="Text 0">
            <a:extLst>
              <a:ext uri="{FF2B5EF4-FFF2-40B4-BE49-F238E27FC236}">
                <a16:creationId xmlns:a16="http://schemas.microsoft.com/office/drawing/2014/main" id="{7CE4815D-A7DF-2BE7-92CE-534943EF77BE}"/>
              </a:ext>
            </a:extLst>
          </p:cNvPr>
          <p:cNvSpPr/>
          <p:nvPr/>
        </p:nvSpPr>
        <p:spPr>
          <a:xfrm>
            <a:off x="501015" y="76899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Concept</a:t>
            </a:r>
            <a:endParaRPr lang="en-US" sz="3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37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F6415-E629-ECCD-61EC-637670484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7C8A7-7208-6CA1-C9F5-2F6EA4324B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MVNO Reframed</a:t>
            </a:r>
            <a:endParaRPr lang="en-ZA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32C5C455-FD7E-9BF4-E489-CF7DB30AEC21}"/>
              </a:ext>
            </a:extLst>
          </p:cNvPr>
          <p:cNvSpPr/>
          <p:nvPr/>
        </p:nvSpPr>
        <p:spPr>
          <a:xfrm>
            <a:off x="409575" y="749808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Enablement Stack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E34AAAE-3215-C1EF-E133-0119F15196DC}"/>
              </a:ext>
            </a:extLst>
          </p:cNvPr>
          <p:cNvSpPr/>
          <p:nvPr/>
        </p:nvSpPr>
        <p:spPr>
          <a:xfrm>
            <a:off x="409575" y="122945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layered architecture from connectivity to digital value creation</a:t>
            </a:r>
            <a:endParaRPr lang="en-US" sz="13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374F053-B063-F209-D40D-2B4CD8A55BBD}"/>
              </a:ext>
            </a:extLst>
          </p:cNvPr>
          <p:cNvSpPr/>
          <p:nvPr/>
        </p:nvSpPr>
        <p:spPr>
          <a:xfrm>
            <a:off x="1142427" y="1732378"/>
            <a:ext cx="9907146" cy="679249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0BFBF510-150D-A5BD-E641-7A3AD1171EA6}"/>
              </a:ext>
            </a:extLst>
          </p:cNvPr>
          <p:cNvSpPr/>
          <p:nvPr/>
        </p:nvSpPr>
        <p:spPr>
          <a:xfrm>
            <a:off x="1357800" y="1772334"/>
            <a:ext cx="4307455" cy="299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1: Connectivity</a:t>
            </a:r>
            <a:endParaRPr lang="en-US" sz="1300" dirty="0"/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0963D1FD-12D0-CA3E-3970-A967EC5BCC21}"/>
              </a:ext>
            </a:extLst>
          </p:cNvPr>
          <p:cNvSpPr/>
          <p:nvPr/>
        </p:nvSpPr>
        <p:spPr>
          <a:xfrm>
            <a:off x="1357800" y="2081991"/>
            <a:ext cx="9476401" cy="2497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(MNO) · Fibre (FNO) — Always-on, converged access</a:t>
            </a:r>
            <a:endParaRPr lang="en-US" sz="1050" dirty="0">
              <a:solidFill>
                <a:schemeClr val="accent4"/>
              </a:solidFill>
            </a:endParaRPr>
          </a:p>
        </p:txBody>
      </p:sp>
      <p:sp>
        <p:nvSpPr>
          <p:cNvPr id="38" name="Shape 5">
            <a:extLst>
              <a:ext uri="{FF2B5EF4-FFF2-40B4-BE49-F238E27FC236}">
                <a16:creationId xmlns:a16="http://schemas.microsoft.com/office/drawing/2014/main" id="{826FDA6F-84EC-6414-5D96-D61D8C71137A}"/>
              </a:ext>
            </a:extLst>
          </p:cNvPr>
          <p:cNvSpPr/>
          <p:nvPr/>
        </p:nvSpPr>
        <p:spPr>
          <a:xfrm>
            <a:off x="10511141" y="1872223"/>
            <a:ext cx="409208" cy="379580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12700">
            <a:solidFill>
              <a:schemeClr val="accent4">
                <a:alpha val="7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9" name="Shape 6">
            <a:extLst>
              <a:ext uri="{FF2B5EF4-FFF2-40B4-BE49-F238E27FC236}">
                <a16:creationId xmlns:a16="http://schemas.microsoft.com/office/drawing/2014/main" id="{C6A1E2B6-2F6C-C7BB-373F-D462BD2A5D19}"/>
              </a:ext>
            </a:extLst>
          </p:cNvPr>
          <p:cNvSpPr/>
          <p:nvPr/>
        </p:nvSpPr>
        <p:spPr>
          <a:xfrm>
            <a:off x="1142427" y="2501527"/>
            <a:ext cx="9907146" cy="679249"/>
          </a:xfrm>
          <a:prstGeom prst="rect">
            <a:avLst/>
          </a:prstGeom>
          <a:solidFill>
            <a:schemeClr val="accent3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F9D269F3-783D-F9D2-5DB5-C35A8C86F277}"/>
              </a:ext>
            </a:extLst>
          </p:cNvPr>
          <p:cNvSpPr/>
          <p:nvPr/>
        </p:nvSpPr>
        <p:spPr>
          <a:xfrm>
            <a:off x="1357800" y="2541483"/>
            <a:ext cx="4307455" cy="299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2: Digital Infrastructure</a:t>
            </a:r>
            <a:endParaRPr lang="en-US" sz="1300" dirty="0"/>
          </a:p>
        </p:txBody>
      </p:sp>
      <p:sp>
        <p:nvSpPr>
          <p:cNvPr id="41" name="Text 8">
            <a:extLst>
              <a:ext uri="{FF2B5EF4-FFF2-40B4-BE49-F238E27FC236}">
                <a16:creationId xmlns:a16="http://schemas.microsoft.com/office/drawing/2014/main" id="{47761427-4F56-2401-AB51-FE5C62F776F4}"/>
              </a:ext>
            </a:extLst>
          </p:cNvPr>
          <p:cNvSpPr/>
          <p:nvPr/>
        </p:nvSpPr>
        <p:spPr>
          <a:xfrm>
            <a:off x="1357800" y="2851141"/>
            <a:ext cx="9476401" cy="2497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93C5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· Cybersecurity · IoT · AI · Hyperscaler Ecosystem</a:t>
            </a:r>
            <a:endParaRPr lang="en-US" sz="1050" dirty="0"/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3BA41B3B-226A-71E6-FF66-8CE0D6E4A299}"/>
              </a:ext>
            </a:extLst>
          </p:cNvPr>
          <p:cNvSpPr/>
          <p:nvPr/>
        </p:nvSpPr>
        <p:spPr>
          <a:xfrm>
            <a:off x="10511141" y="2641373"/>
            <a:ext cx="409208" cy="379580"/>
          </a:xfrm>
          <a:prstGeom prst="ellipse">
            <a:avLst/>
          </a:prstGeom>
          <a:solidFill>
            <a:srgbClr val="93C5FD">
              <a:alpha val="70000"/>
            </a:srgbClr>
          </a:solidFill>
          <a:ln w="12700">
            <a:solidFill>
              <a:srgbClr val="93C5FD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3" name="Shape 10">
            <a:extLst>
              <a:ext uri="{FF2B5EF4-FFF2-40B4-BE49-F238E27FC236}">
                <a16:creationId xmlns:a16="http://schemas.microsoft.com/office/drawing/2014/main" id="{512E2232-7901-32AB-C3BE-DF48D6294B3B}"/>
              </a:ext>
            </a:extLst>
          </p:cNvPr>
          <p:cNvSpPr/>
          <p:nvPr/>
        </p:nvSpPr>
        <p:spPr>
          <a:xfrm>
            <a:off x="1142427" y="3270677"/>
            <a:ext cx="9907146" cy="67924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4" name="Text 11">
            <a:extLst>
              <a:ext uri="{FF2B5EF4-FFF2-40B4-BE49-F238E27FC236}">
                <a16:creationId xmlns:a16="http://schemas.microsoft.com/office/drawing/2014/main" id="{944609AE-F7D5-7DF2-7EF2-5CC732F56B22}"/>
              </a:ext>
            </a:extLst>
          </p:cNvPr>
          <p:cNvSpPr/>
          <p:nvPr/>
        </p:nvSpPr>
        <p:spPr>
          <a:xfrm>
            <a:off x="1357800" y="3310632"/>
            <a:ext cx="4307455" cy="299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3: Integration Layer</a:t>
            </a:r>
            <a:endParaRPr lang="en-US" sz="1300" dirty="0"/>
          </a:p>
        </p:txBody>
      </p:sp>
      <p:sp>
        <p:nvSpPr>
          <p:cNvPr id="45" name="Text 12">
            <a:extLst>
              <a:ext uri="{FF2B5EF4-FFF2-40B4-BE49-F238E27FC236}">
                <a16:creationId xmlns:a16="http://schemas.microsoft.com/office/drawing/2014/main" id="{0FA3928F-DF16-55B5-CE92-00DD5CBD17D0}"/>
              </a:ext>
            </a:extLst>
          </p:cNvPr>
          <p:cNvSpPr/>
          <p:nvPr/>
        </p:nvSpPr>
        <p:spPr>
          <a:xfrm>
            <a:off x="1357800" y="3620290"/>
            <a:ext cx="9476401" cy="2497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Capability — End-to-end orchestration &amp; service enablement</a:t>
            </a:r>
            <a:endParaRPr lang="en-US" sz="1050" dirty="0"/>
          </a:p>
        </p:txBody>
      </p:sp>
      <p:sp>
        <p:nvSpPr>
          <p:cNvPr id="46" name="Shape 13">
            <a:extLst>
              <a:ext uri="{FF2B5EF4-FFF2-40B4-BE49-F238E27FC236}">
                <a16:creationId xmlns:a16="http://schemas.microsoft.com/office/drawing/2014/main" id="{BD0B8C67-A188-CC86-DFC0-B9B3656012E5}"/>
              </a:ext>
            </a:extLst>
          </p:cNvPr>
          <p:cNvSpPr/>
          <p:nvPr/>
        </p:nvSpPr>
        <p:spPr>
          <a:xfrm>
            <a:off x="10511141" y="3410522"/>
            <a:ext cx="409208" cy="379580"/>
          </a:xfrm>
          <a:prstGeom prst="ellipse">
            <a:avLst/>
          </a:prstGeom>
          <a:solidFill>
            <a:srgbClr val="CCFBF1">
              <a:alpha val="7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7" name="Shape 14">
            <a:extLst>
              <a:ext uri="{FF2B5EF4-FFF2-40B4-BE49-F238E27FC236}">
                <a16:creationId xmlns:a16="http://schemas.microsoft.com/office/drawing/2014/main" id="{AF721956-81F7-49AD-D149-582C4E57C44D}"/>
              </a:ext>
            </a:extLst>
          </p:cNvPr>
          <p:cNvSpPr/>
          <p:nvPr/>
        </p:nvSpPr>
        <p:spPr>
          <a:xfrm>
            <a:off x="1142427" y="4039826"/>
            <a:ext cx="9907146" cy="67924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A69B5377-2F3B-0812-CB39-64FF88B925AF}"/>
              </a:ext>
            </a:extLst>
          </p:cNvPr>
          <p:cNvSpPr/>
          <p:nvPr/>
        </p:nvSpPr>
        <p:spPr>
          <a:xfrm>
            <a:off x="1357800" y="4079782"/>
            <a:ext cx="4307455" cy="299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4: MVNO Brand &amp; Experience</a:t>
            </a:r>
            <a:endParaRPr lang="en-US" sz="1300" dirty="0"/>
          </a:p>
        </p:txBody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CA8D7222-1E8E-2712-E90B-1D67DFF76B82}"/>
              </a:ext>
            </a:extLst>
          </p:cNvPr>
          <p:cNvSpPr/>
          <p:nvPr/>
        </p:nvSpPr>
        <p:spPr>
          <a:xfrm>
            <a:off x="1357800" y="4389439"/>
            <a:ext cx="9476401" cy="2497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CCFB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products, bundled offers, vertical market propositions</a:t>
            </a:r>
            <a:endParaRPr lang="en-US" sz="1050" dirty="0"/>
          </a:p>
        </p:txBody>
      </p:sp>
      <p:sp>
        <p:nvSpPr>
          <p:cNvPr id="50" name="Shape 17">
            <a:extLst>
              <a:ext uri="{FF2B5EF4-FFF2-40B4-BE49-F238E27FC236}">
                <a16:creationId xmlns:a16="http://schemas.microsoft.com/office/drawing/2014/main" id="{81BC6D2D-869A-8D41-DAAF-8F6D7F102AD3}"/>
              </a:ext>
            </a:extLst>
          </p:cNvPr>
          <p:cNvSpPr/>
          <p:nvPr/>
        </p:nvSpPr>
        <p:spPr>
          <a:xfrm>
            <a:off x="10511141" y="4179671"/>
            <a:ext cx="409208" cy="379580"/>
          </a:xfrm>
          <a:prstGeom prst="ellipse">
            <a:avLst/>
          </a:prstGeom>
          <a:solidFill>
            <a:srgbClr val="CCFBF1">
              <a:alpha val="70000"/>
            </a:srgbClr>
          </a:solidFill>
          <a:ln w="12700">
            <a:solidFill>
              <a:srgbClr val="CCFBF1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1" name="Shape 18">
            <a:extLst>
              <a:ext uri="{FF2B5EF4-FFF2-40B4-BE49-F238E27FC236}">
                <a16:creationId xmlns:a16="http://schemas.microsoft.com/office/drawing/2014/main" id="{041C7533-A14E-C24C-6878-E18CEA5F2FC3}"/>
              </a:ext>
            </a:extLst>
          </p:cNvPr>
          <p:cNvSpPr/>
          <p:nvPr/>
        </p:nvSpPr>
        <p:spPr>
          <a:xfrm>
            <a:off x="1142427" y="4808975"/>
            <a:ext cx="9907146" cy="679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E0F2FE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C78AC409-E92D-82E9-179A-F7612B1E85B4}"/>
              </a:ext>
            </a:extLst>
          </p:cNvPr>
          <p:cNvSpPr/>
          <p:nvPr/>
        </p:nvSpPr>
        <p:spPr>
          <a:xfrm>
            <a:off x="1357800" y="4848931"/>
            <a:ext cx="4307455" cy="2996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5: Customer</a:t>
            </a:r>
            <a:endParaRPr lang="en-US" sz="1300" dirty="0"/>
          </a:p>
        </p:txBody>
      </p:sp>
      <p:sp>
        <p:nvSpPr>
          <p:cNvPr id="53" name="Text 20">
            <a:extLst>
              <a:ext uri="{FF2B5EF4-FFF2-40B4-BE49-F238E27FC236}">
                <a16:creationId xmlns:a16="http://schemas.microsoft.com/office/drawing/2014/main" id="{5891FD7F-9DEF-99C3-42FB-9311E9636656}"/>
              </a:ext>
            </a:extLst>
          </p:cNvPr>
          <p:cNvSpPr/>
          <p:nvPr/>
        </p:nvSpPr>
        <p:spPr>
          <a:xfrm>
            <a:off x="1357800" y="5158589"/>
            <a:ext cx="9476401" cy="2497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· SME · Corporate · Government · Verticals</a:t>
            </a:r>
            <a:endParaRPr lang="en-US" sz="1050" dirty="0"/>
          </a:p>
        </p:txBody>
      </p:sp>
      <p:sp>
        <p:nvSpPr>
          <p:cNvPr id="54" name="Shape 21">
            <a:extLst>
              <a:ext uri="{FF2B5EF4-FFF2-40B4-BE49-F238E27FC236}">
                <a16:creationId xmlns:a16="http://schemas.microsoft.com/office/drawing/2014/main" id="{5EA337F2-9B1B-EA16-CB9F-E277B1746F4F}"/>
              </a:ext>
            </a:extLst>
          </p:cNvPr>
          <p:cNvSpPr/>
          <p:nvPr/>
        </p:nvSpPr>
        <p:spPr>
          <a:xfrm>
            <a:off x="10511141" y="4948821"/>
            <a:ext cx="409208" cy="379580"/>
          </a:xfrm>
          <a:prstGeom prst="ellipse">
            <a:avLst/>
          </a:prstGeom>
          <a:solidFill>
            <a:srgbClr val="065A82">
              <a:alpha val="70000"/>
            </a:srgbClr>
          </a:solidFill>
          <a:ln w="12700">
            <a:solidFill>
              <a:srgbClr val="065A82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0108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8D3D1-E10F-E799-3163-542F4DFDE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019736-EE34-137C-8787-608E5423C2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MVNO Reframed</a:t>
            </a:r>
            <a:endParaRPr lang="en-ZA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02A58ED6-DFA1-CE77-4C3C-51E490EDD3A1}"/>
              </a:ext>
            </a:extLst>
          </p:cNvPr>
          <p:cNvSpPr/>
          <p:nvPr/>
        </p:nvSpPr>
        <p:spPr>
          <a:xfrm>
            <a:off x="406400" y="644242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Services Layer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0B0F73A-244D-D0F6-C6B8-B00A3257D90E}"/>
              </a:ext>
            </a:extLst>
          </p:cNvPr>
          <p:cNvSpPr/>
          <p:nvPr/>
        </p:nvSpPr>
        <p:spPr>
          <a:xfrm>
            <a:off x="406400" y="114716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high-value service pillars enabled by your SI capability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180133C1-6486-5F78-8389-18289F0DCF58}"/>
              </a:ext>
            </a:extLst>
          </p:cNvPr>
          <p:cNvSpPr/>
          <p:nvPr/>
        </p:nvSpPr>
        <p:spPr>
          <a:xfrm>
            <a:off x="1935480" y="2034540"/>
            <a:ext cx="3977640" cy="117043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C98C9683-FA0E-7965-9114-9F35C123D241}"/>
              </a:ext>
            </a:extLst>
          </p:cNvPr>
          <p:cNvSpPr/>
          <p:nvPr/>
        </p:nvSpPr>
        <p:spPr>
          <a:xfrm>
            <a:off x="2100072" y="2199132"/>
            <a:ext cx="502920" cy="50292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10" name="Image 0">
            <a:extLst>
              <a:ext uri="{FF2B5EF4-FFF2-40B4-BE49-F238E27FC236}">
                <a16:creationId xmlns:a16="http://schemas.microsoft.com/office/drawing/2014/main" id="{F0AA996C-E76E-0C11-BC10-875313BEB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792" y="2244852"/>
            <a:ext cx="411480" cy="411480"/>
          </a:xfrm>
          <a:prstGeom prst="rect">
            <a:avLst/>
          </a:prstGeom>
        </p:spPr>
      </p:pic>
      <p:sp>
        <p:nvSpPr>
          <p:cNvPr id="11" name="Text 4">
            <a:extLst>
              <a:ext uri="{FF2B5EF4-FFF2-40B4-BE49-F238E27FC236}">
                <a16:creationId xmlns:a16="http://schemas.microsoft.com/office/drawing/2014/main" id="{6F45B4F2-A9D2-55EB-098B-68090A288D3E}"/>
              </a:ext>
            </a:extLst>
          </p:cNvPr>
          <p:cNvSpPr/>
          <p:nvPr/>
        </p:nvSpPr>
        <p:spPr>
          <a:xfrm>
            <a:off x="2712720" y="212598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Services</a:t>
            </a:r>
            <a:endParaRPr lang="en-US" sz="1300" dirty="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C63BFCC2-B740-A262-F34F-5201DF3D2151}"/>
              </a:ext>
            </a:extLst>
          </p:cNvPr>
          <p:cNvSpPr/>
          <p:nvPr/>
        </p:nvSpPr>
        <p:spPr>
          <a:xfrm>
            <a:off x="2712720" y="2436876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cloud (AWS, Azure, GCP, Alibaba), hybrid cloud &amp; edge computing. Bundle connectivity + cloud hosting for SMEs.</a:t>
            </a:r>
            <a:endParaRPr lang="en-US" sz="1050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F5070336-BE16-1153-F0D9-46D1F1F63A1A}"/>
              </a:ext>
            </a:extLst>
          </p:cNvPr>
          <p:cNvSpPr/>
          <p:nvPr/>
        </p:nvSpPr>
        <p:spPr>
          <a:xfrm>
            <a:off x="6278880" y="2034540"/>
            <a:ext cx="3977640" cy="117043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E22445FF-F8E0-F174-EA4C-6B60A65AC394}"/>
              </a:ext>
            </a:extLst>
          </p:cNvPr>
          <p:cNvSpPr/>
          <p:nvPr/>
        </p:nvSpPr>
        <p:spPr>
          <a:xfrm>
            <a:off x="6443472" y="2199132"/>
            <a:ext cx="502920" cy="50292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42A58313-9DD5-1BF8-8DD3-A9D82C2C6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192" y="2244852"/>
            <a:ext cx="411480" cy="411480"/>
          </a:xfrm>
          <a:prstGeom prst="rect">
            <a:avLst/>
          </a:prstGeom>
        </p:spPr>
      </p:pic>
      <p:sp>
        <p:nvSpPr>
          <p:cNvPr id="16" name="Text 8">
            <a:extLst>
              <a:ext uri="{FF2B5EF4-FFF2-40B4-BE49-F238E27FC236}">
                <a16:creationId xmlns:a16="http://schemas.microsoft.com/office/drawing/2014/main" id="{15C320F1-C23D-0E5E-511A-BEDD6818CD00}"/>
              </a:ext>
            </a:extLst>
          </p:cNvPr>
          <p:cNvSpPr/>
          <p:nvPr/>
        </p:nvSpPr>
        <p:spPr>
          <a:xfrm>
            <a:off x="7056120" y="212598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</a:t>
            </a:r>
            <a:endParaRPr lang="en-US" sz="130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109E15F-8E1B-9957-586C-FD1B408AE1F0}"/>
              </a:ext>
            </a:extLst>
          </p:cNvPr>
          <p:cNvSpPr/>
          <p:nvPr/>
        </p:nvSpPr>
        <p:spPr>
          <a:xfrm>
            <a:off x="7056120" y="2436876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 protection, managed SOC-as-a-Service, network security. Recurring, high-margin revenue streams.</a:t>
            </a:r>
            <a:endParaRPr lang="en-US" sz="1050" dirty="0"/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2DA76CE0-FC57-C2C6-492C-30CA2AB2B263}"/>
              </a:ext>
            </a:extLst>
          </p:cNvPr>
          <p:cNvSpPr/>
          <p:nvPr/>
        </p:nvSpPr>
        <p:spPr>
          <a:xfrm>
            <a:off x="1935480" y="3360420"/>
            <a:ext cx="3977640" cy="117043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8550846B-ADC2-FB02-5ADE-93A89A214F66}"/>
              </a:ext>
            </a:extLst>
          </p:cNvPr>
          <p:cNvSpPr/>
          <p:nvPr/>
        </p:nvSpPr>
        <p:spPr>
          <a:xfrm>
            <a:off x="2100072" y="3525012"/>
            <a:ext cx="502920" cy="50292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20" name="Image 2">
            <a:extLst>
              <a:ext uri="{FF2B5EF4-FFF2-40B4-BE49-F238E27FC236}">
                <a16:creationId xmlns:a16="http://schemas.microsoft.com/office/drawing/2014/main" id="{64207D2B-BEB5-8BAF-DFF1-B869F7782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792" y="3570732"/>
            <a:ext cx="411480" cy="411480"/>
          </a:xfrm>
          <a:prstGeom prst="rect">
            <a:avLst/>
          </a:prstGeom>
        </p:spPr>
      </p:pic>
      <p:sp>
        <p:nvSpPr>
          <p:cNvPr id="21" name="Text 12">
            <a:extLst>
              <a:ext uri="{FF2B5EF4-FFF2-40B4-BE49-F238E27FC236}">
                <a16:creationId xmlns:a16="http://schemas.microsoft.com/office/drawing/2014/main" id="{6C2AFF16-0C64-8154-5291-755C7581525E}"/>
              </a:ext>
            </a:extLst>
          </p:cNvPr>
          <p:cNvSpPr/>
          <p:nvPr/>
        </p:nvSpPr>
        <p:spPr>
          <a:xfrm>
            <a:off x="2712720" y="34518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Platforms</a:t>
            </a:r>
            <a:endParaRPr lang="en-US" sz="13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2EDAF50F-9910-6B79-F7BF-28422F2AE60C}"/>
              </a:ext>
            </a:extLst>
          </p:cNvPr>
          <p:cNvSpPr/>
          <p:nvPr/>
        </p:nvSpPr>
        <p:spPr>
          <a:xfrm>
            <a:off x="2712720" y="3762756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connectivity, lifecycle management &amp; analytics. Fleet tracking, mining IoT, smart utilities across SA.</a:t>
            </a:r>
            <a:endParaRPr lang="en-US" sz="105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2753D10B-E850-198A-5BED-14C8C346503C}"/>
              </a:ext>
            </a:extLst>
          </p:cNvPr>
          <p:cNvSpPr/>
          <p:nvPr/>
        </p:nvSpPr>
        <p:spPr>
          <a:xfrm>
            <a:off x="6278880" y="3360420"/>
            <a:ext cx="3977640" cy="117043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2D10C328-59A8-BD80-A84A-41E18C223F56}"/>
              </a:ext>
            </a:extLst>
          </p:cNvPr>
          <p:cNvSpPr/>
          <p:nvPr/>
        </p:nvSpPr>
        <p:spPr>
          <a:xfrm>
            <a:off x="6443472" y="3525012"/>
            <a:ext cx="502920" cy="50292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25" name="Image 3">
            <a:extLst>
              <a:ext uri="{FF2B5EF4-FFF2-40B4-BE49-F238E27FC236}">
                <a16:creationId xmlns:a16="http://schemas.microsoft.com/office/drawing/2014/main" id="{6945AEFD-092F-3F25-2877-467AE2EFF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9192" y="3570732"/>
            <a:ext cx="411480" cy="411480"/>
          </a:xfrm>
          <a:prstGeom prst="rect">
            <a:avLst/>
          </a:prstGeom>
        </p:spPr>
      </p:pic>
      <p:sp>
        <p:nvSpPr>
          <p:cNvPr id="26" name="Text 16">
            <a:extLst>
              <a:ext uri="{FF2B5EF4-FFF2-40B4-BE49-F238E27FC236}">
                <a16:creationId xmlns:a16="http://schemas.microsoft.com/office/drawing/2014/main" id="{ED472AAD-387B-3569-CCAA-2DA3139C4033}"/>
              </a:ext>
            </a:extLst>
          </p:cNvPr>
          <p:cNvSpPr/>
          <p:nvPr/>
        </p:nvSpPr>
        <p:spPr>
          <a:xfrm>
            <a:off x="7056120" y="34518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Data Services</a:t>
            </a:r>
            <a:endParaRPr lang="en-US" sz="130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BFCE4AF0-CDEB-59F6-E6B5-C0416F30F366}"/>
              </a:ext>
            </a:extLst>
          </p:cNvPr>
          <p:cNvSpPr/>
          <p:nvPr/>
        </p:nvSpPr>
        <p:spPr>
          <a:xfrm>
            <a:off x="7056120" y="3762756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insights, automation tools, CX platforms &amp; industry AI solutions for enterprise differentiation.</a:t>
            </a:r>
            <a:endParaRPr lang="en-US" sz="1050" dirty="0"/>
          </a:p>
        </p:txBody>
      </p:sp>
      <p:sp>
        <p:nvSpPr>
          <p:cNvPr id="28" name="Shape 18">
            <a:extLst>
              <a:ext uri="{FF2B5EF4-FFF2-40B4-BE49-F238E27FC236}">
                <a16:creationId xmlns:a16="http://schemas.microsoft.com/office/drawing/2014/main" id="{03C1E6D2-F640-2ADB-0B56-22F67CBEF42E}"/>
              </a:ext>
            </a:extLst>
          </p:cNvPr>
          <p:cNvSpPr/>
          <p:nvPr/>
        </p:nvSpPr>
        <p:spPr>
          <a:xfrm>
            <a:off x="3947160" y="4750308"/>
            <a:ext cx="4389120" cy="98755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C2EB4FA0-18BB-A3BD-9470-F8B3A124C5B0}"/>
              </a:ext>
            </a:extLst>
          </p:cNvPr>
          <p:cNvSpPr/>
          <p:nvPr/>
        </p:nvSpPr>
        <p:spPr>
          <a:xfrm>
            <a:off x="4111752" y="4887468"/>
            <a:ext cx="502920" cy="50292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30" name="Image 4">
            <a:extLst>
              <a:ext uri="{FF2B5EF4-FFF2-40B4-BE49-F238E27FC236}">
                <a16:creationId xmlns:a16="http://schemas.microsoft.com/office/drawing/2014/main" id="{213D3D58-BA3C-E23F-D923-343B5D30AF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7472" y="4933188"/>
            <a:ext cx="411480" cy="411480"/>
          </a:xfrm>
          <a:prstGeom prst="rect">
            <a:avLst/>
          </a:prstGeom>
        </p:spPr>
      </p:pic>
      <p:sp>
        <p:nvSpPr>
          <p:cNvPr id="31" name="Text 20">
            <a:extLst>
              <a:ext uri="{FF2B5EF4-FFF2-40B4-BE49-F238E27FC236}">
                <a16:creationId xmlns:a16="http://schemas.microsoft.com/office/drawing/2014/main" id="{CC86FA50-D6C3-BE61-ADE5-051D9404120A}"/>
              </a:ext>
            </a:extLst>
          </p:cNvPr>
          <p:cNvSpPr/>
          <p:nvPr/>
        </p:nvSpPr>
        <p:spPr>
          <a:xfrm>
            <a:off x="4724400" y="48234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Hyperscaler Ecosystem</a:t>
            </a:r>
            <a:endParaRPr lang="en-US" sz="1300" dirty="0"/>
          </a:p>
        </p:txBody>
      </p:sp>
      <p:sp>
        <p:nvSpPr>
          <p:cNvPr id="32" name="Text 21">
            <a:extLst>
              <a:ext uri="{FF2B5EF4-FFF2-40B4-BE49-F238E27FC236}">
                <a16:creationId xmlns:a16="http://schemas.microsoft.com/office/drawing/2014/main" id="{5E5C4D2E-3435-DB81-6980-B92FB6AEB6B3}"/>
              </a:ext>
            </a:extLst>
          </p:cNvPr>
          <p:cNvSpPr/>
          <p:nvPr/>
        </p:nvSpPr>
        <p:spPr>
          <a:xfrm>
            <a:off x="4724400" y="5134356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Resell &amp; integrate hyperscaler APIs. Become a digital marketplace — tap global innovation through Azure, AWS &amp; GCP ecosystems.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4891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FB57A-8588-E029-1A17-E6BD9489B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09F71F-9C1B-FE81-B5EF-3B969A9637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MVNO Reframed</a:t>
            </a:r>
            <a:endParaRPr lang="en-ZA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6DA30832-D4A9-9071-32D2-341E4B415395}"/>
              </a:ext>
            </a:extLst>
          </p:cNvPr>
          <p:cNvSpPr/>
          <p:nvPr/>
        </p:nvSpPr>
        <p:spPr>
          <a:xfrm>
            <a:off x="406400" y="61681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Cases</a:t>
            </a:r>
            <a:endParaRPr lang="en-US" sz="30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D10E9152-288D-D0D3-DEC5-E17989BCC73A}"/>
              </a:ext>
            </a:extLst>
          </p:cNvPr>
          <p:cNvSpPr/>
          <p:nvPr/>
        </p:nvSpPr>
        <p:spPr>
          <a:xfrm>
            <a:off x="406400" y="111973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market-ready propositions powered by SI enablement</a:t>
            </a:r>
            <a:endParaRPr lang="en-US" sz="1300" dirty="0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BEFBE679-74D6-EC56-E6AA-7F1F384995A1}"/>
              </a:ext>
            </a:extLst>
          </p:cNvPr>
          <p:cNvSpPr/>
          <p:nvPr/>
        </p:nvSpPr>
        <p:spPr>
          <a:xfrm>
            <a:off x="769620" y="1608725"/>
            <a:ext cx="4023360" cy="1828800"/>
          </a:xfrm>
          <a:prstGeom prst="rect">
            <a:avLst/>
          </a:prstGeom>
          <a:solidFill>
            <a:srgbClr val="FAFAFA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B4191702-E27F-B786-D537-E3F83D03A2A6}"/>
              </a:ext>
            </a:extLst>
          </p:cNvPr>
          <p:cNvSpPr/>
          <p:nvPr/>
        </p:nvSpPr>
        <p:spPr>
          <a:xfrm>
            <a:off x="769620" y="1608725"/>
            <a:ext cx="4023360" cy="42062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10" name="Image 0">
            <a:extLst>
              <a:ext uri="{FF2B5EF4-FFF2-40B4-BE49-F238E27FC236}">
                <a16:creationId xmlns:a16="http://schemas.microsoft.com/office/drawing/2014/main" id="{4EEF3115-C4AB-B488-A904-764582847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" y="1663589"/>
            <a:ext cx="310896" cy="310896"/>
          </a:xfrm>
          <a:prstGeom prst="rect">
            <a:avLst/>
          </a:prstGeom>
        </p:spPr>
      </p:pic>
      <p:sp>
        <p:nvSpPr>
          <p:cNvPr id="11" name="Text 4">
            <a:extLst>
              <a:ext uri="{FF2B5EF4-FFF2-40B4-BE49-F238E27FC236}">
                <a16:creationId xmlns:a16="http://schemas.microsoft.com/office/drawing/2014/main" id="{0B6E477F-97AA-1DBD-1F95-61E017292292}"/>
              </a:ext>
            </a:extLst>
          </p:cNvPr>
          <p:cNvSpPr/>
          <p:nvPr/>
        </p:nvSpPr>
        <p:spPr>
          <a:xfrm>
            <a:off x="1245108" y="1672733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 Digital Bundle</a:t>
            </a:r>
            <a:endParaRPr lang="en-US" sz="1250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AC5CD13A-65E5-D672-E7B5-1EDB959C0140}"/>
              </a:ext>
            </a:extLst>
          </p:cNvPr>
          <p:cNvSpPr/>
          <p:nvPr/>
        </p:nvSpPr>
        <p:spPr>
          <a:xfrm>
            <a:off x="934212" y="2139077"/>
            <a:ext cx="118872" cy="118872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12139730-1B7E-1167-3F49-29D2D2E6BE05}"/>
              </a:ext>
            </a:extLst>
          </p:cNvPr>
          <p:cNvSpPr/>
          <p:nvPr/>
        </p:nvSpPr>
        <p:spPr>
          <a:xfrm>
            <a:off x="1117092" y="2093357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+ mobile SIMs</a:t>
            </a:r>
            <a:endParaRPr lang="en-US" sz="1050" dirty="0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5E7BBC4F-8CD8-5C96-8704-553D15DD029F}"/>
              </a:ext>
            </a:extLst>
          </p:cNvPr>
          <p:cNvSpPr/>
          <p:nvPr/>
        </p:nvSpPr>
        <p:spPr>
          <a:xfrm>
            <a:off x="934212" y="2395109"/>
            <a:ext cx="118872" cy="118872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DF0066E4-12C7-4C40-009A-24190F920509}"/>
              </a:ext>
            </a:extLst>
          </p:cNvPr>
          <p:cNvSpPr/>
          <p:nvPr/>
        </p:nvSpPr>
        <p:spPr>
          <a:xfrm>
            <a:off x="1117092" y="2349389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storage</a:t>
            </a:r>
            <a:endParaRPr lang="en-US" sz="1050" dirty="0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4A7D0651-8302-3FD5-8190-CEC8E8C93921}"/>
              </a:ext>
            </a:extLst>
          </p:cNvPr>
          <p:cNvSpPr/>
          <p:nvPr/>
        </p:nvSpPr>
        <p:spPr>
          <a:xfrm>
            <a:off x="934212" y="2651141"/>
            <a:ext cx="118872" cy="118872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32900A71-EA7D-D1BC-32B0-4E4DE3B1595C}"/>
              </a:ext>
            </a:extLst>
          </p:cNvPr>
          <p:cNvSpPr/>
          <p:nvPr/>
        </p:nvSpPr>
        <p:spPr>
          <a:xfrm>
            <a:off x="1117092" y="2605421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package</a:t>
            </a:r>
            <a:endParaRPr lang="en-US" sz="1050" dirty="0"/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5EC1F9EA-4870-E953-7556-2CB578D31CED}"/>
              </a:ext>
            </a:extLst>
          </p:cNvPr>
          <p:cNvSpPr/>
          <p:nvPr/>
        </p:nvSpPr>
        <p:spPr>
          <a:xfrm>
            <a:off x="934212" y="2907173"/>
            <a:ext cx="118872" cy="118872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4559D939-13D6-4E83-5658-DCEA0F864E24}"/>
              </a:ext>
            </a:extLst>
          </p:cNvPr>
          <p:cNvSpPr/>
          <p:nvPr/>
        </p:nvSpPr>
        <p:spPr>
          <a:xfrm>
            <a:off x="1117092" y="2861453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 tools</a:t>
            </a:r>
            <a:endParaRPr lang="en-US" sz="1050" dirty="0"/>
          </a:p>
        </p:txBody>
      </p:sp>
      <p:sp>
        <p:nvSpPr>
          <p:cNvPr id="20" name="Shape 13">
            <a:extLst>
              <a:ext uri="{FF2B5EF4-FFF2-40B4-BE49-F238E27FC236}">
                <a16:creationId xmlns:a16="http://schemas.microsoft.com/office/drawing/2014/main" id="{97D0DD0A-5C07-8982-C910-2E9A04DA13E4}"/>
              </a:ext>
            </a:extLst>
          </p:cNvPr>
          <p:cNvSpPr/>
          <p:nvPr/>
        </p:nvSpPr>
        <p:spPr>
          <a:xfrm>
            <a:off x="879348" y="3135773"/>
            <a:ext cx="3803904" cy="228600"/>
          </a:xfrm>
          <a:prstGeom prst="rect">
            <a:avLst/>
          </a:prstGeom>
          <a:solidFill>
            <a:schemeClr val="accent2">
              <a:lumMod val="60000"/>
              <a:lumOff val="40000"/>
              <a:alpha val="15000"/>
            </a:schemeClr>
          </a:solidFill>
          <a:ln w="12700">
            <a:solidFill>
              <a:schemeClr val="accent2">
                <a:alpha val="50000"/>
              </a:schemeClr>
            </a:solidFill>
            <a:prstDash val="solid"/>
          </a:ln>
        </p:spPr>
        <p:txBody>
          <a:bodyPr/>
          <a:lstStyle/>
          <a:p>
            <a:endParaRPr lang="en-ZA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87B99868-8597-7B97-046B-9714E19B0BE9}"/>
              </a:ext>
            </a:extLst>
          </p:cNvPr>
          <p:cNvSpPr/>
          <p:nvPr/>
        </p:nvSpPr>
        <p:spPr>
          <a:xfrm>
            <a:off x="879348" y="3135773"/>
            <a:ext cx="38039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5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One supplier · Predictable cost · High stickiness</a:t>
            </a:r>
            <a:endParaRPr lang="en-US" sz="950" dirty="0">
              <a:solidFill>
                <a:schemeClr val="accent2"/>
              </a:solidFill>
            </a:endParaRPr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65E6216D-CBE9-7BAB-3E2E-A763230E3636}"/>
              </a:ext>
            </a:extLst>
          </p:cNvPr>
          <p:cNvSpPr/>
          <p:nvPr/>
        </p:nvSpPr>
        <p:spPr>
          <a:xfrm>
            <a:off x="7289292" y="1538273"/>
            <a:ext cx="4023360" cy="1828800"/>
          </a:xfrm>
          <a:prstGeom prst="rect">
            <a:avLst/>
          </a:prstGeom>
          <a:solidFill>
            <a:srgbClr val="FAFAFA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D5802ACE-C76E-4DB9-01CB-C2671D7D5BCD}"/>
              </a:ext>
            </a:extLst>
          </p:cNvPr>
          <p:cNvSpPr/>
          <p:nvPr/>
        </p:nvSpPr>
        <p:spPr>
          <a:xfrm>
            <a:off x="7289292" y="1538273"/>
            <a:ext cx="4023360" cy="4206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24" name="Image 1">
            <a:extLst>
              <a:ext uri="{FF2B5EF4-FFF2-40B4-BE49-F238E27FC236}">
                <a16:creationId xmlns:a16="http://schemas.microsoft.com/office/drawing/2014/main" id="{4D224199-63E3-36E4-AFFE-CEC7E51BC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732" y="1593137"/>
            <a:ext cx="310896" cy="310896"/>
          </a:xfrm>
          <a:prstGeom prst="rect">
            <a:avLst/>
          </a:prstGeom>
        </p:spPr>
      </p:pic>
      <p:sp>
        <p:nvSpPr>
          <p:cNvPr id="25" name="Text 17">
            <a:extLst>
              <a:ext uri="{FF2B5EF4-FFF2-40B4-BE49-F238E27FC236}">
                <a16:creationId xmlns:a16="http://schemas.microsoft.com/office/drawing/2014/main" id="{B2124CE4-E120-4406-0688-EA3C31F8A9C8}"/>
              </a:ext>
            </a:extLst>
          </p:cNvPr>
          <p:cNvSpPr/>
          <p:nvPr/>
        </p:nvSpPr>
        <p:spPr>
          <a:xfrm>
            <a:off x="7764780" y="1602281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Logistics MVNO</a:t>
            </a:r>
            <a:endParaRPr lang="en-US" sz="1250" dirty="0"/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5BF717DE-1F82-2E2F-3B9B-5EEA4DDD3F65}"/>
              </a:ext>
            </a:extLst>
          </p:cNvPr>
          <p:cNvSpPr/>
          <p:nvPr/>
        </p:nvSpPr>
        <p:spPr>
          <a:xfrm>
            <a:off x="7453884" y="2068625"/>
            <a:ext cx="118872" cy="11887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7" name="Text 19">
            <a:extLst>
              <a:ext uri="{FF2B5EF4-FFF2-40B4-BE49-F238E27FC236}">
                <a16:creationId xmlns:a16="http://schemas.microsoft.com/office/drawing/2014/main" id="{4CC92557-FFD2-97FD-D8CF-DEB9867C1D6E}"/>
              </a:ext>
            </a:extLst>
          </p:cNvPr>
          <p:cNvSpPr/>
          <p:nvPr/>
        </p:nvSpPr>
        <p:spPr>
          <a:xfrm>
            <a:off x="7636764" y="2022905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SIMs</a:t>
            </a:r>
            <a:endParaRPr lang="en-US" sz="1050" dirty="0"/>
          </a:p>
        </p:txBody>
      </p:sp>
      <p:sp>
        <p:nvSpPr>
          <p:cNvPr id="28" name="Shape 20">
            <a:extLst>
              <a:ext uri="{FF2B5EF4-FFF2-40B4-BE49-F238E27FC236}">
                <a16:creationId xmlns:a16="http://schemas.microsoft.com/office/drawing/2014/main" id="{ABD7B172-1F4E-7A6C-F2F2-C72E6481C5F9}"/>
              </a:ext>
            </a:extLst>
          </p:cNvPr>
          <p:cNvSpPr/>
          <p:nvPr/>
        </p:nvSpPr>
        <p:spPr>
          <a:xfrm>
            <a:off x="7453884" y="2324657"/>
            <a:ext cx="118872" cy="11887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9" name="Text 21">
            <a:extLst>
              <a:ext uri="{FF2B5EF4-FFF2-40B4-BE49-F238E27FC236}">
                <a16:creationId xmlns:a16="http://schemas.microsoft.com/office/drawing/2014/main" id="{867BA560-3112-4E31-AAB1-E0DDB8CE7166}"/>
              </a:ext>
            </a:extLst>
          </p:cNvPr>
          <p:cNvSpPr/>
          <p:nvPr/>
        </p:nvSpPr>
        <p:spPr>
          <a:xfrm>
            <a:off x="7636764" y="2278937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Fleet tracking platform</a:t>
            </a:r>
            <a:endParaRPr lang="en-US" sz="1050" dirty="0"/>
          </a:p>
        </p:txBody>
      </p:sp>
      <p:sp>
        <p:nvSpPr>
          <p:cNvPr id="30" name="Shape 22">
            <a:extLst>
              <a:ext uri="{FF2B5EF4-FFF2-40B4-BE49-F238E27FC236}">
                <a16:creationId xmlns:a16="http://schemas.microsoft.com/office/drawing/2014/main" id="{9F7AAED9-5CA3-4B5E-7C61-EAB29D455EA7}"/>
              </a:ext>
            </a:extLst>
          </p:cNvPr>
          <p:cNvSpPr/>
          <p:nvPr/>
        </p:nvSpPr>
        <p:spPr>
          <a:xfrm>
            <a:off x="7453884" y="2580689"/>
            <a:ext cx="118872" cy="11887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1" name="Text 23">
            <a:extLst>
              <a:ext uri="{FF2B5EF4-FFF2-40B4-BE49-F238E27FC236}">
                <a16:creationId xmlns:a16="http://schemas.microsoft.com/office/drawing/2014/main" id="{DD5C3FD3-60ED-40F7-C63C-1B8AA1DE2BA0}"/>
              </a:ext>
            </a:extLst>
          </p:cNvPr>
          <p:cNvSpPr/>
          <p:nvPr/>
        </p:nvSpPr>
        <p:spPr>
          <a:xfrm>
            <a:off x="7636764" y="2534969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route optimisation</a:t>
            </a:r>
            <a:endParaRPr lang="en-US" sz="1050" dirty="0"/>
          </a:p>
        </p:txBody>
      </p:sp>
      <p:sp>
        <p:nvSpPr>
          <p:cNvPr id="32" name="Shape 24">
            <a:extLst>
              <a:ext uri="{FF2B5EF4-FFF2-40B4-BE49-F238E27FC236}">
                <a16:creationId xmlns:a16="http://schemas.microsoft.com/office/drawing/2014/main" id="{82D493F5-3C53-53F4-5D50-DCA7DE104932}"/>
              </a:ext>
            </a:extLst>
          </p:cNvPr>
          <p:cNvSpPr/>
          <p:nvPr/>
        </p:nvSpPr>
        <p:spPr>
          <a:xfrm>
            <a:off x="7453884" y="2836721"/>
            <a:ext cx="118872" cy="11887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F4D740D5-798D-959D-EAD1-175E7D66668B}"/>
              </a:ext>
            </a:extLst>
          </p:cNvPr>
          <p:cNvSpPr/>
          <p:nvPr/>
        </p:nvSpPr>
        <p:spPr>
          <a:xfrm>
            <a:off x="7636764" y="2791001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dashboard</a:t>
            </a:r>
            <a:endParaRPr lang="en-US" sz="1050" dirty="0"/>
          </a:p>
        </p:txBody>
      </p:sp>
      <p:sp>
        <p:nvSpPr>
          <p:cNvPr id="34" name="Shape 26">
            <a:extLst>
              <a:ext uri="{FF2B5EF4-FFF2-40B4-BE49-F238E27FC236}">
                <a16:creationId xmlns:a16="http://schemas.microsoft.com/office/drawing/2014/main" id="{8B4E387D-1676-10FD-9E30-11839DE1B43F}"/>
              </a:ext>
            </a:extLst>
          </p:cNvPr>
          <p:cNvSpPr/>
          <p:nvPr/>
        </p:nvSpPr>
        <p:spPr>
          <a:xfrm>
            <a:off x="7399020" y="3065321"/>
            <a:ext cx="3803904" cy="228600"/>
          </a:xfrm>
          <a:prstGeom prst="rect">
            <a:avLst/>
          </a:prstGeom>
          <a:solidFill>
            <a:schemeClr val="accent1">
              <a:lumMod val="60000"/>
              <a:lumOff val="40000"/>
              <a:alpha val="15000"/>
            </a:schemeClr>
          </a:solidFill>
          <a:ln w="12700">
            <a:solidFill>
              <a:schemeClr val="accent1">
                <a:lumMod val="75000"/>
                <a:alpha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5" name="Text 27">
            <a:extLst>
              <a:ext uri="{FF2B5EF4-FFF2-40B4-BE49-F238E27FC236}">
                <a16:creationId xmlns:a16="http://schemas.microsoft.com/office/drawing/2014/main" id="{E7F25F2A-5410-F87C-8C2B-19B845D73BF7}"/>
              </a:ext>
            </a:extLst>
          </p:cNvPr>
          <p:cNvSpPr/>
          <p:nvPr/>
        </p:nvSpPr>
        <p:spPr>
          <a:xfrm>
            <a:off x="7399020" y="3065321"/>
            <a:ext cx="38039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Industry-specific differentiation · Premium pricing</a:t>
            </a:r>
            <a:endParaRPr lang="en-US" sz="9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Shape 28">
            <a:extLst>
              <a:ext uri="{FF2B5EF4-FFF2-40B4-BE49-F238E27FC236}">
                <a16:creationId xmlns:a16="http://schemas.microsoft.com/office/drawing/2014/main" id="{4D62489F-7AAE-DFB6-C65B-1B8CE9606665}"/>
              </a:ext>
            </a:extLst>
          </p:cNvPr>
          <p:cNvSpPr/>
          <p:nvPr/>
        </p:nvSpPr>
        <p:spPr>
          <a:xfrm>
            <a:off x="769620" y="3958733"/>
            <a:ext cx="4023360" cy="1828800"/>
          </a:xfrm>
          <a:prstGeom prst="rect">
            <a:avLst/>
          </a:prstGeom>
          <a:solidFill>
            <a:srgbClr val="FAFAFA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56" name="Shape 29">
            <a:extLst>
              <a:ext uri="{FF2B5EF4-FFF2-40B4-BE49-F238E27FC236}">
                <a16:creationId xmlns:a16="http://schemas.microsoft.com/office/drawing/2014/main" id="{398CBAB5-33A5-7FAC-1527-1B7AE486A514}"/>
              </a:ext>
            </a:extLst>
          </p:cNvPr>
          <p:cNvSpPr/>
          <p:nvPr/>
        </p:nvSpPr>
        <p:spPr>
          <a:xfrm>
            <a:off x="769620" y="3958733"/>
            <a:ext cx="4023360" cy="420624"/>
          </a:xfrm>
          <a:prstGeom prst="rect">
            <a:avLst/>
          </a:prstGeom>
          <a:solidFill>
            <a:schemeClr val="tx1">
              <a:lumMod val="75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57" name="Image 2">
            <a:extLst>
              <a:ext uri="{FF2B5EF4-FFF2-40B4-BE49-F238E27FC236}">
                <a16:creationId xmlns:a16="http://schemas.microsoft.com/office/drawing/2014/main" id="{7D7F6555-791A-4FA0-D3A5-F64B1EBCF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" y="4013597"/>
            <a:ext cx="310896" cy="310896"/>
          </a:xfrm>
          <a:prstGeom prst="rect">
            <a:avLst/>
          </a:prstGeom>
        </p:spPr>
      </p:pic>
      <p:sp>
        <p:nvSpPr>
          <p:cNvPr id="58" name="Text 30">
            <a:extLst>
              <a:ext uri="{FF2B5EF4-FFF2-40B4-BE49-F238E27FC236}">
                <a16:creationId xmlns:a16="http://schemas.microsoft.com/office/drawing/2014/main" id="{A51BDF0B-8B7F-F1E4-C1A1-C4E50F0ACFFB}"/>
              </a:ext>
            </a:extLst>
          </p:cNvPr>
          <p:cNvSpPr/>
          <p:nvPr/>
        </p:nvSpPr>
        <p:spPr>
          <a:xfrm>
            <a:off x="1245108" y="4022741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MVNO + Digital</a:t>
            </a:r>
            <a:endParaRPr lang="en-US" sz="1250" dirty="0"/>
          </a:p>
        </p:txBody>
      </p:sp>
      <p:sp>
        <p:nvSpPr>
          <p:cNvPr id="59" name="Shape 31">
            <a:extLst>
              <a:ext uri="{FF2B5EF4-FFF2-40B4-BE49-F238E27FC236}">
                <a16:creationId xmlns:a16="http://schemas.microsoft.com/office/drawing/2014/main" id="{8ACE01F0-CDF3-528F-76F2-BCD68BC13290}"/>
              </a:ext>
            </a:extLst>
          </p:cNvPr>
          <p:cNvSpPr/>
          <p:nvPr/>
        </p:nvSpPr>
        <p:spPr>
          <a:xfrm>
            <a:off x="934212" y="4489085"/>
            <a:ext cx="118872" cy="118872"/>
          </a:xfrm>
          <a:prstGeom prst="ellipse">
            <a:avLst/>
          </a:prstGeom>
          <a:solidFill>
            <a:schemeClr val="tx1">
              <a:lumMod val="75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0" name="Text 32">
            <a:extLst>
              <a:ext uri="{FF2B5EF4-FFF2-40B4-BE49-F238E27FC236}">
                <a16:creationId xmlns:a16="http://schemas.microsoft.com/office/drawing/2014/main" id="{25A8AE50-8A2A-C86B-3DF0-3C3F5C319D0B}"/>
              </a:ext>
            </a:extLst>
          </p:cNvPr>
          <p:cNvSpPr/>
          <p:nvPr/>
        </p:nvSpPr>
        <p:spPr>
          <a:xfrm>
            <a:off x="1117092" y="4443365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plans</a:t>
            </a:r>
            <a:endParaRPr lang="en-US" sz="1050" dirty="0"/>
          </a:p>
        </p:txBody>
      </p:sp>
      <p:sp>
        <p:nvSpPr>
          <p:cNvPr id="61" name="Shape 33">
            <a:extLst>
              <a:ext uri="{FF2B5EF4-FFF2-40B4-BE49-F238E27FC236}">
                <a16:creationId xmlns:a16="http://schemas.microsoft.com/office/drawing/2014/main" id="{7A547B88-5EFC-EABE-B753-09D829CC5B21}"/>
              </a:ext>
            </a:extLst>
          </p:cNvPr>
          <p:cNvSpPr/>
          <p:nvPr/>
        </p:nvSpPr>
        <p:spPr>
          <a:xfrm>
            <a:off x="934212" y="4745117"/>
            <a:ext cx="118872" cy="118872"/>
          </a:xfrm>
          <a:prstGeom prst="ellipse">
            <a:avLst/>
          </a:prstGeom>
          <a:solidFill>
            <a:schemeClr val="tx1">
              <a:lumMod val="75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2" name="Text 34">
            <a:extLst>
              <a:ext uri="{FF2B5EF4-FFF2-40B4-BE49-F238E27FC236}">
                <a16:creationId xmlns:a16="http://schemas.microsoft.com/office/drawing/2014/main" id="{87556CBA-68F5-B26F-02EE-521F27F6FCDF}"/>
              </a:ext>
            </a:extLst>
          </p:cNvPr>
          <p:cNvSpPr/>
          <p:nvPr/>
        </p:nvSpPr>
        <p:spPr>
          <a:xfrm>
            <a:off x="1117092" y="4699397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integration</a:t>
            </a:r>
            <a:endParaRPr lang="en-US" sz="1050" dirty="0"/>
          </a:p>
        </p:txBody>
      </p:sp>
      <p:sp>
        <p:nvSpPr>
          <p:cNvPr id="63" name="Shape 35">
            <a:extLst>
              <a:ext uri="{FF2B5EF4-FFF2-40B4-BE49-F238E27FC236}">
                <a16:creationId xmlns:a16="http://schemas.microsoft.com/office/drawing/2014/main" id="{93AA4369-5DBE-49FA-42F6-5DFDAD271F88}"/>
              </a:ext>
            </a:extLst>
          </p:cNvPr>
          <p:cNvSpPr/>
          <p:nvPr/>
        </p:nvSpPr>
        <p:spPr>
          <a:xfrm>
            <a:off x="934212" y="5001149"/>
            <a:ext cx="118872" cy="118872"/>
          </a:xfrm>
          <a:prstGeom prst="ellipse">
            <a:avLst/>
          </a:prstGeom>
          <a:solidFill>
            <a:schemeClr val="tx1">
              <a:lumMod val="75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4" name="Text 36">
            <a:extLst>
              <a:ext uri="{FF2B5EF4-FFF2-40B4-BE49-F238E27FC236}">
                <a16:creationId xmlns:a16="http://schemas.microsoft.com/office/drawing/2014/main" id="{AABB5799-7ED2-9DC8-D4DF-B120BC8C93F4}"/>
              </a:ext>
            </a:extLst>
          </p:cNvPr>
          <p:cNvSpPr/>
          <p:nvPr/>
        </p:nvSpPr>
        <p:spPr>
          <a:xfrm>
            <a:off x="1117092" y="4955429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marketing</a:t>
            </a:r>
            <a:endParaRPr lang="en-US" sz="1050" dirty="0"/>
          </a:p>
        </p:txBody>
      </p:sp>
      <p:sp>
        <p:nvSpPr>
          <p:cNvPr id="65" name="Shape 37">
            <a:extLst>
              <a:ext uri="{FF2B5EF4-FFF2-40B4-BE49-F238E27FC236}">
                <a16:creationId xmlns:a16="http://schemas.microsoft.com/office/drawing/2014/main" id="{9C96E11E-F279-91F0-B5EB-28DAF5D373DE}"/>
              </a:ext>
            </a:extLst>
          </p:cNvPr>
          <p:cNvSpPr/>
          <p:nvPr/>
        </p:nvSpPr>
        <p:spPr>
          <a:xfrm>
            <a:off x="934212" y="5257181"/>
            <a:ext cx="118872" cy="118872"/>
          </a:xfrm>
          <a:prstGeom prst="ellipse">
            <a:avLst/>
          </a:prstGeom>
          <a:solidFill>
            <a:schemeClr val="tx1">
              <a:lumMod val="75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6" name="Text 38">
            <a:extLst>
              <a:ext uri="{FF2B5EF4-FFF2-40B4-BE49-F238E27FC236}">
                <a16:creationId xmlns:a16="http://schemas.microsoft.com/office/drawing/2014/main" id="{0672C9FE-4893-30A1-68E8-9AE78F995AD8}"/>
              </a:ext>
            </a:extLst>
          </p:cNvPr>
          <p:cNvSpPr/>
          <p:nvPr/>
        </p:nvSpPr>
        <p:spPr>
          <a:xfrm>
            <a:off x="1117092" y="5211461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Cloud-based CRM</a:t>
            </a:r>
            <a:endParaRPr lang="en-US" sz="1050" dirty="0"/>
          </a:p>
        </p:txBody>
      </p:sp>
      <p:sp>
        <p:nvSpPr>
          <p:cNvPr id="67" name="Shape 39">
            <a:extLst>
              <a:ext uri="{FF2B5EF4-FFF2-40B4-BE49-F238E27FC236}">
                <a16:creationId xmlns:a16="http://schemas.microsoft.com/office/drawing/2014/main" id="{243378CD-1676-F96E-F0B3-45562FC7B302}"/>
              </a:ext>
            </a:extLst>
          </p:cNvPr>
          <p:cNvSpPr/>
          <p:nvPr/>
        </p:nvSpPr>
        <p:spPr>
          <a:xfrm>
            <a:off x="879348" y="5485781"/>
            <a:ext cx="3803904" cy="228600"/>
          </a:xfrm>
          <a:prstGeom prst="rect">
            <a:avLst/>
          </a:prstGeom>
          <a:solidFill>
            <a:schemeClr val="accent3">
              <a:lumMod val="40000"/>
              <a:lumOff val="60000"/>
              <a:alpha val="15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8" name="Text 40">
            <a:extLst>
              <a:ext uri="{FF2B5EF4-FFF2-40B4-BE49-F238E27FC236}">
                <a16:creationId xmlns:a16="http://schemas.microsoft.com/office/drawing/2014/main" id="{DBB36887-7E9A-CCC3-8850-625D38C513D4}"/>
              </a:ext>
            </a:extLst>
          </p:cNvPr>
          <p:cNvSpPr/>
          <p:nvPr/>
        </p:nvSpPr>
        <p:spPr>
          <a:xfrm>
            <a:off x="879348" y="5485781"/>
            <a:ext cx="38039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5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Monetise customer data &amp; engagement</a:t>
            </a:r>
            <a:endParaRPr lang="en-US" sz="950" dirty="0">
              <a:solidFill>
                <a:schemeClr val="accent3"/>
              </a:solidFill>
            </a:endParaRPr>
          </a:p>
        </p:txBody>
      </p:sp>
      <p:sp>
        <p:nvSpPr>
          <p:cNvPr id="69" name="Shape 41">
            <a:extLst>
              <a:ext uri="{FF2B5EF4-FFF2-40B4-BE49-F238E27FC236}">
                <a16:creationId xmlns:a16="http://schemas.microsoft.com/office/drawing/2014/main" id="{18FB22CE-CB06-0D30-4487-5D63F46E0D92}"/>
              </a:ext>
            </a:extLst>
          </p:cNvPr>
          <p:cNvSpPr/>
          <p:nvPr/>
        </p:nvSpPr>
        <p:spPr>
          <a:xfrm>
            <a:off x="7289292" y="3888281"/>
            <a:ext cx="4023360" cy="1828800"/>
          </a:xfrm>
          <a:prstGeom prst="rect">
            <a:avLst/>
          </a:prstGeom>
          <a:solidFill>
            <a:srgbClr val="FAFAFA"/>
          </a:solidFill>
          <a:ln w="12700">
            <a:solidFill>
              <a:schemeClr val="accent3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70" name="Shape 42">
            <a:extLst>
              <a:ext uri="{FF2B5EF4-FFF2-40B4-BE49-F238E27FC236}">
                <a16:creationId xmlns:a16="http://schemas.microsoft.com/office/drawing/2014/main" id="{C7C71228-6513-62D7-96EB-9AA924788B5E}"/>
              </a:ext>
            </a:extLst>
          </p:cNvPr>
          <p:cNvSpPr/>
          <p:nvPr/>
        </p:nvSpPr>
        <p:spPr>
          <a:xfrm>
            <a:off x="7289292" y="3888281"/>
            <a:ext cx="4023360" cy="42062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71" name="Image 3">
            <a:extLst>
              <a:ext uri="{FF2B5EF4-FFF2-40B4-BE49-F238E27FC236}">
                <a16:creationId xmlns:a16="http://schemas.microsoft.com/office/drawing/2014/main" id="{124DB962-144D-8A76-CD81-D9586CEC3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732" y="3943145"/>
            <a:ext cx="310896" cy="310896"/>
          </a:xfrm>
          <a:prstGeom prst="rect">
            <a:avLst/>
          </a:prstGeom>
        </p:spPr>
      </p:pic>
      <p:sp>
        <p:nvSpPr>
          <p:cNvPr id="72" name="Text 43">
            <a:extLst>
              <a:ext uri="{FF2B5EF4-FFF2-40B4-BE49-F238E27FC236}">
                <a16:creationId xmlns:a16="http://schemas.microsoft.com/office/drawing/2014/main" id="{0D5990F3-E061-0D2B-1A42-181BC8A4848C}"/>
              </a:ext>
            </a:extLst>
          </p:cNvPr>
          <p:cNvSpPr/>
          <p:nvPr/>
        </p:nvSpPr>
        <p:spPr>
          <a:xfrm>
            <a:off x="7764780" y="3952289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SME Pack</a:t>
            </a:r>
            <a:endParaRPr lang="en-US" sz="1250" dirty="0"/>
          </a:p>
        </p:txBody>
      </p:sp>
      <p:sp>
        <p:nvSpPr>
          <p:cNvPr id="73" name="Shape 44">
            <a:extLst>
              <a:ext uri="{FF2B5EF4-FFF2-40B4-BE49-F238E27FC236}">
                <a16:creationId xmlns:a16="http://schemas.microsoft.com/office/drawing/2014/main" id="{61C474FA-5907-7E8E-E497-A8C4C53707E6}"/>
              </a:ext>
            </a:extLst>
          </p:cNvPr>
          <p:cNvSpPr/>
          <p:nvPr/>
        </p:nvSpPr>
        <p:spPr>
          <a:xfrm>
            <a:off x="7453884" y="4418633"/>
            <a:ext cx="118872" cy="11887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74" name="Text 45">
            <a:extLst>
              <a:ext uri="{FF2B5EF4-FFF2-40B4-BE49-F238E27FC236}">
                <a16:creationId xmlns:a16="http://schemas.microsoft.com/office/drawing/2014/main" id="{E2B9669C-4D5B-D189-6153-D037D0415D2F}"/>
              </a:ext>
            </a:extLst>
          </p:cNvPr>
          <p:cNvSpPr/>
          <p:nvPr/>
        </p:nvSpPr>
        <p:spPr>
          <a:xfrm>
            <a:off x="7636764" y="4372913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+ mobile backup</a:t>
            </a:r>
            <a:endParaRPr lang="en-US" sz="1050" dirty="0"/>
          </a:p>
        </p:txBody>
      </p:sp>
      <p:sp>
        <p:nvSpPr>
          <p:cNvPr id="75" name="Shape 46">
            <a:extLst>
              <a:ext uri="{FF2B5EF4-FFF2-40B4-BE49-F238E27FC236}">
                <a16:creationId xmlns:a16="http://schemas.microsoft.com/office/drawing/2014/main" id="{5B93236F-B04E-F4D5-0687-D6C5C1410176}"/>
              </a:ext>
            </a:extLst>
          </p:cNvPr>
          <p:cNvSpPr/>
          <p:nvPr/>
        </p:nvSpPr>
        <p:spPr>
          <a:xfrm>
            <a:off x="7453884" y="4674665"/>
            <a:ext cx="118872" cy="11887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76" name="Text 47">
            <a:extLst>
              <a:ext uri="{FF2B5EF4-FFF2-40B4-BE49-F238E27FC236}">
                <a16:creationId xmlns:a16="http://schemas.microsoft.com/office/drawing/2014/main" id="{5F2B0234-8F43-5EDE-6317-AF6543CF9BF5}"/>
              </a:ext>
            </a:extLst>
          </p:cNvPr>
          <p:cNvSpPr/>
          <p:nvPr/>
        </p:nvSpPr>
        <p:spPr>
          <a:xfrm>
            <a:off x="7636764" y="4628945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 connectivity</a:t>
            </a:r>
            <a:endParaRPr lang="en-US" sz="1050" dirty="0"/>
          </a:p>
        </p:txBody>
      </p:sp>
      <p:sp>
        <p:nvSpPr>
          <p:cNvPr id="77" name="Shape 48">
            <a:extLst>
              <a:ext uri="{FF2B5EF4-FFF2-40B4-BE49-F238E27FC236}">
                <a16:creationId xmlns:a16="http://schemas.microsoft.com/office/drawing/2014/main" id="{FECDD96E-4BBF-5193-DBC8-342C0E0F9604}"/>
              </a:ext>
            </a:extLst>
          </p:cNvPr>
          <p:cNvSpPr/>
          <p:nvPr/>
        </p:nvSpPr>
        <p:spPr>
          <a:xfrm>
            <a:off x="7453884" y="4930697"/>
            <a:ext cx="118872" cy="11887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78" name="Text 49">
            <a:extLst>
              <a:ext uri="{FF2B5EF4-FFF2-40B4-BE49-F238E27FC236}">
                <a16:creationId xmlns:a16="http://schemas.microsoft.com/office/drawing/2014/main" id="{97E0123E-D18D-D36C-CDDE-54A203BE0573}"/>
              </a:ext>
            </a:extLst>
          </p:cNvPr>
          <p:cNvSpPr/>
          <p:nvPr/>
        </p:nvSpPr>
        <p:spPr>
          <a:xfrm>
            <a:off x="7636764" y="4884977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</a:t>
            </a:r>
            <a:endParaRPr lang="en-US" sz="1050" dirty="0"/>
          </a:p>
        </p:txBody>
      </p:sp>
      <p:sp>
        <p:nvSpPr>
          <p:cNvPr id="79" name="Shape 50">
            <a:extLst>
              <a:ext uri="{FF2B5EF4-FFF2-40B4-BE49-F238E27FC236}">
                <a16:creationId xmlns:a16="http://schemas.microsoft.com/office/drawing/2014/main" id="{FBEE97B3-B6A0-D05F-F1AC-4A7B33BE84CA}"/>
              </a:ext>
            </a:extLst>
          </p:cNvPr>
          <p:cNvSpPr/>
          <p:nvPr/>
        </p:nvSpPr>
        <p:spPr>
          <a:xfrm>
            <a:off x="7453884" y="5186729"/>
            <a:ext cx="118872" cy="11887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80" name="Text 51">
            <a:extLst>
              <a:ext uri="{FF2B5EF4-FFF2-40B4-BE49-F238E27FC236}">
                <a16:creationId xmlns:a16="http://schemas.microsoft.com/office/drawing/2014/main" id="{36B8FA15-0E8F-0B23-B0FD-0037815732F2}"/>
              </a:ext>
            </a:extLst>
          </p:cNvPr>
          <p:cNvSpPr/>
          <p:nvPr/>
        </p:nvSpPr>
        <p:spPr>
          <a:xfrm>
            <a:off x="7636764" y="5141009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apps</a:t>
            </a:r>
            <a:endParaRPr lang="en-US" sz="1050" dirty="0"/>
          </a:p>
        </p:txBody>
      </p:sp>
      <p:sp>
        <p:nvSpPr>
          <p:cNvPr id="81" name="Shape 52">
            <a:extLst>
              <a:ext uri="{FF2B5EF4-FFF2-40B4-BE49-F238E27FC236}">
                <a16:creationId xmlns:a16="http://schemas.microsoft.com/office/drawing/2014/main" id="{63C54DCE-E8C1-946E-B460-C1310A159F9F}"/>
              </a:ext>
            </a:extLst>
          </p:cNvPr>
          <p:cNvSpPr/>
          <p:nvPr/>
        </p:nvSpPr>
        <p:spPr>
          <a:xfrm>
            <a:off x="7399020" y="5415329"/>
            <a:ext cx="3803904" cy="228600"/>
          </a:xfrm>
          <a:prstGeom prst="rect">
            <a:avLst/>
          </a:prstGeom>
          <a:solidFill>
            <a:srgbClr val="92400E">
              <a:alpha val="15000"/>
            </a:srgb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82" name="Text 53">
            <a:extLst>
              <a:ext uri="{FF2B5EF4-FFF2-40B4-BE49-F238E27FC236}">
                <a16:creationId xmlns:a16="http://schemas.microsoft.com/office/drawing/2014/main" id="{F6FE59A7-12CC-483D-2DFF-0AD078DA074D}"/>
              </a:ext>
            </a:extLst>
          </p:cNvPr>
          <p:cNvSpPr/>
          <p:nvPr/>
        </p:nvSpPr>
        <p:spPr>
          <a:xfrm>
            <a:off x="7399020" y="5415329"/>
            <a:ext cx="3803904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5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Solves real SA SME pain points · B2B revenue</a:t>
            </a:r>
            <a:endParaRPr lang="en-US" sz="95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3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EDAAA-A311-02E5-2B92-30A41D4DA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38E14-2F04-873F-6277-3BDBAA083B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MVNO Reframed</a:t>
            </a:r>
            <a:endParaRPr lang="en-ZA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82D3A60D-208E-338A-B573-C54FDED584E1}"/>
              </a:ext>
            </a:extLst>
          </p:cNvPr>
          <p:cNvSpPr/>
          <p:nvPr/>
        </p:nvSpPr>
        <p:spPr>
          <a:xfrm>
            <a:off x="409575" y="612648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Differentiation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F3BFC75-B314-A119-1321-D4360AA10CE2}"/>
              </a:ext>
            </a:extLst>
          </p:cNvPr>
          <p:cNvSpPr/>
          <p:nvPr/>
        </p:nvSpPr>
        <p:spPr>
          <a:xfrm>
            <a:off x="409575" y="10744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Telkom can enable this — and others can't easily replicate it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90D30CE-C8DD-F248-CE26-628173C6CD75}"/>
              </a:ext>
            </a:extLst>
          </p:cNvPr>
          <p:cNvSpPr/>
          <p:nvPr/>
        </p:nvSpPr>
        <p:spPr>
          <a:xfrm>
            <a:off x="714103" y="1847088"/>
            <a:ext cx="3017520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3" name="Text 3">
            <a:extLst>
              <a:ext uri="{FF2B5EF4-FFF2-40B4-BE49-F238E27FC236}">
                <a16:creationId xmlns:a16="http://schemas.microsoft.com/office/drawing/2014/main" id="{9701DBAB-E33C-4138-C712-59892C8089EC}"/>
              </a:ext>
            </a:extLst>
          </p:cNvPr>
          <p:cNvSpPr/>
          <p:nvPr/>
        </p:nvSpPr>
        <p:spPr>
          <a:xfrm>
            <a:off x="714103" y="184708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</a:t>
            </a:r>
            <a:endParaRPr lang="en-US" sz="1200" dirty="0"/>
          </a:p>
        </p:txBody>
      </p:sp>
      <p:sp>
        <p:nvSpPr>
          <p:cNvPr id="36" name="Shape 6">
            <a:extLst>
              <a:ext uri="{FF2B5EF4-FFF2-40B4-BE49-F238E27FC236}">
                <a16:creationId xmlns:a16="http://schemas.microsoft.com/office/drawing/2014/main" id="{B548FB92-5462-AEDE-714D-6A630A675CEE}"/>
              </a:ext>
            </a:extLst>
          </p:cNvPr>
          <p:cNvSpPr/>
          <p:nvPr/>
        </p:nvSpPr>
        <p:spPr>
          <a:xfrm>
            <a:off x="8643257" y="1847088"/>
            <a:ext cx="2834640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A7982008-E73E-F9D5-754B-B98BCB130403}"/>
              </a:ext>
            </a:extLst>
          </p:cNvPr>
          <p:cNvSpPr/>
          <p:nvPr/>
        </p:nvSpPr>
        <p:spPr>
          <a:xfrm>
            <a:off x="8643257" y="184708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Telkom</a:t>
            </a:r>
            <a:endParaRPr lang="en-US" dirty="0"/>
          </a:p>
        </p:txBody>
      </p:sp>
      <p:sp>
        <p:nvSpPr>
          <p:cNvPr id="38" name="Shape 8">
            <a:extLst>
              <a:ext uri="{FF2B5EF4-FFF2-40B4-BE49-F238E27FC236}">
                <a16:creationId xmlns:a16="http://schemas.microsoft.com/office/drawing/2014/main" id="{50A60269-4134-8638-6726-2ED39565D25D}"/>
              </a:ext>
            </a:extLst>
          </p:cNvPr>
          <p:cNvSpPr/>
          <p:nvPr/>
        </p:nvSpPr>
        <p:spPr>
          <a:xfrm>
            <a:off x="714103" y="2295144"/>
            <a:ext cx="301752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0" name="Shape 10">
            <a:extLst>
              <a:ext uri="{FF2B5EF4-FFF2-40B4-BE49-F238E27FC236}">
                <a16:creationId xmlns:a16="http://schemas.microsoft.com/office/drawing/2014/main" id="{B5111CEC-4268-30DE-1B00-FB80B1B866EB}"/>
              </a:ext>
            </a:extLst>
          </p:cNvPr>
          <p:cNvSpPr/>
          <p:nvPr/>
        </p:nvSpPr>
        <p:spPr>
          <a:xfrm>
            <a:off x="8643257" y="2295144"/>
            <a:ext cx="283464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334B3366-57EB-A20E-F370-9FF09C3138B0}"/>
              </a:ext>
            </a:extLst>
          </p:cNvPr>
          <p:cNvSpPr/>
          <p:nvPr/>
        </p:nvSpPr>
        <p:spPr>
          <a:xfrm>
            <a:off x="805543" y="2295144"/>
            <a:ext cx="283464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Connectivity</a:t>
            </a:r>
            <a:endParaRPr lang="en-US" sz="1150" dirty="0"/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BF59DB26-36C1-8A35-D2F7-D12188F992FC}"/>
              </a:ext>
            </a:extLst>
          </p:cNvPr>
          <p:cNvSpPr/>
          <p:nvPr/>
        </p:nvSpPr>
        <p:spPr>
          <a:xfrm>
            <a:off x="8734697" y="2295144"/>
            <a:ext cx="265176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MVNO access</a:t>
            </a:r>
            <a:endParaRPr lang="en-US" sz="1100" dirty="0"/>
          </a:p>
        </p:txBody>
      </p:sp>
      <p:sp>
        <p:nvSpPr>
          <p:cNvPr id="44" name="Shape 14">
            <a:extLst>
              <a:ext uri="{FF2B5EF4-FFF2-40B4-BE49-F238E27FC236}">
                <a16:creationId xmlns:a16="http://schemas.microsoft.com/office/drawing/2014/main" id="{10A427CB-0072-0C37-23DF-0FCFF0BD7E04}"/>
              </a:ext>
            </a:extLst>
          </p:cNvPr>
          <p:cNvSpPr/>
          <p:nvPr/>
        </p:nvSpPr>
        <p:spPr>
          <a:xfrm>
            <a:off x="714103" y="2862072"/>
            <a:ext cx="301752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6" name="Shape 16">
            <a:extLst>
              <a:ext uri="{FF2B5EF4-FFF2-40B4-BE49-F238E27FC236}">
                <a16:creationId xmlns:a16="http://schemas.microsoft.com/office/drawing/2014/main" id="{3E00E041-3872-4353-5F76-F26CFF12A906}"/>
              </a:ext>
            </a:extLst>
          </p:cNvPr>
          <p:cNvSpPr/>
          <p:nvPr/>
        </p:nvSpPr>
        <p:spPr>
          <a:xfrm>
            <a:off x="8643257" y="2862072"/>
            <a:ext cx="283464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039F6DD7-F33A-3EDB-6087-068BC9165ADA}"/>
              </a:ext>
            </a:extLst>
          </p:cNvPr>
          <p:cNvSpPr/>
          <p:nvPr/>
        </p:nvSpPr>
        <p:spPr>
          <a:xfrm>
            <a:off x="805543" y="2862072"/>
            <a:ext cx="283464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Connectivity</a:t>
            </a:r>
            <a:endParaRPr lang="en-US" sz="1150" dirty="0"/>
          </a:p>
        </p:txBody>
      </p:sp>
      <p:sp>
        <p:nvSpPr>
          <p:cNvPr id="49" name="Text 19">
            <a:extLst>
              <a:ext uri="{FF2B5EF4-FFF2-40B4-BE49-F238E27FC236}">
                <a16:creationId xmlns:a16="http://schemas.microsoft.com/office/drawing/2014/main" id="{EDFFB19F-9B7B-6D7F-1198-F6DA3800BE24}"/>
              </a:ext>
            </a:extLst>
          </p:cNvPr>
          <p:cNvSpPr/>
          <p:nvPr/>
        </p:nvSpPr>
        <p:spPr>
          <a:xfrm>
            <a:off x="8734697" y="2862072"/>
            <a:ext cx="265176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FNO relationship</a:t>
            </a:r>
            <a:endParaRPr lang="en-US" sz="1100" dirty="0"/>
          </a:p>
        </p:txBody>
      </p:sp>
      <p:sp>
        <p:nvSpPr>
          <p:cNvPr id="50" name="Shape 20">
            <a:extLst>
              <a:ext uri="{FF2B5EF4-FFF2-40B4-BE49-F238E27FC236}">
                <a16:creationId xmlns:a16="http://schemas.microsoft.com/office/drawing/2014/main" id="{6900A52E-C38E-8473-3BC8-E4CEE3743678}"/>
              </a:ext>
            </a:extLst>
          </p:cNvPr>
          <p:cNvSpPr/>
          <p:nvPr/>
        </p:nvSpPr>
        <p:spPr>
          <a:xfrm>
            <a:off x="714103" y="3429000"/>
            <a:ext cx="301752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2" name="Shape 22">
            <a:extLst>
              <a:ext uri="{FF2B5EF4-FFF2-40B4-BE49-F238E27FC236}">
                <a16:creationId xmlns:a16="http://schemas.microsoft.com/office/drawing/2014/main" id="{D55C8C4F-BACD-129A-01BF-D119A713740B}"/>
              </a:ext>
            </a:extLst>
          </p:cNvPr>
          <p:cNvSpPr/>
          <p:nvPr/>
        </p:nvSpPr>
        <p:spPr>
          <a:xfrm>
            <a:off x="8643257" y="3429000"/>
            <a:ext cx="283464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3" name="Text 23">
            <a:extLst>
              <a:ext uri="{FF2B5EF4-FFF2-40B4-BE49-F238E27FC236}">
                <a16:creationId xmlns:a16="http://schemas.microsoft.com/office/drawing/2014/main" id="{7F5B15EE-C5E5-1554-60FC-2D935288D94E}"/>
              </a:ext>
            </a:extLst>
          </p:cNvPr>
          <p:cNvSpPr/>
          <p:nvPr/>
        </p:nvSpPr>
        <p:spPr>
          <a:xfrm>
            <a:off x="805543" y="3429000"/>
            <a:ext cx="283464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Integration</a:t>
            </a:r>
            <a:endParaRPr lang="en-US" sz="1150" dirty="0"/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D05100FA-E352-2FBA-C45C-49A904EAD732}"/>
              </a:ext>
            </a:extLst>
          </p:cNvPr>
          <p:cNvSpPr/>
          <p:nvPr/>
        </p:nvSpPr>
        <p:spPr>
          <a:xfrm>
            <a:off x="8734697" y="3429000"/>
            <a:ext cx="265176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SI capability</a:t>
            </a:r>
            <a:endParaRPr lang="en-US" sz="1100" dirty="0"/>
          </a:p>
        </p:txBody>
      </p:sp>
      <p:sp>
        <p:nvSpPr>
          <p:cNvPr id="56" name="Shape 26">
            <a:extLst>
              <a:ext uri="{FF2B5EF4-FFF2-40B4-BE49-F238E27FC236}">
                <a16:creationId xmlns:a16="http://schemas.microsoft.com/office/drawing/2014/main" id="{450783B3-DA9B-D7EB-1D2D-B56E77055A91}"/>
              </a:ext>
            </a:extLst>
          </p:cNvPr>
          <p:cNvSpPr/>
          <p:nvPr/>
        </p:nvSpPr>
        <p:spPr>
          <a:xfrm>
            <a:off x="714103" y="3995928"/>
            <a:ext cx="301752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8" name="Shape 28">
            <a:extLst>
              <a:ext uri="{FF2B5EF4-FFF2-40B4-BE49-F238E27FC236}">
                <a16:creationId xmlns:a16="http://schemas.microsoft.com/office/drawing/2014/main" id="{5843555C-9439-FF8F-1B8B-A75B490997F7}"/>
              </a:ext>
            </a:extLst>
          </p:cNvPr>
          <p:cNvSpPr/>
          <p:nvPr/>
        </p:nvSpPr>
        <p:spPr>
          <a:xfrm>
            <a:off x="8643257" y="3995928"/>
            <a:ext cx="283464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9" name="Text 29">
            <a:extLst>
              <a:ext uri="{FF2B5EF4-FFF2-40B4-BE49-F238E27FC236}">
                <a16:creationId xmlns:a16="http://schemas.microsoft.com/office/drawing/2014/main" id="{599F04F2-CF83-8420-571C-CA5725FED5F3}"/>
              </a:ext>
            </a:extLst>
          </p:cNvPr>
          <p:cNvSpPr/>
          <p:nvPr/>
        </p:nvSpPr>
        <p:spPr>
          <a:xfrm>
            <a:off x="805543" y="3995928"/>
            <a:ext cx="283464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Orchestration</a:t>
            </a:r>
            <a:endParaRPr lang="en-US" sz="1150" dirty="0"/>
          </a:p>
        </p:txBody>
      </p:sp>
      <p:sp>
        <p:nvSpPr>
          <p:cNvPr id="61" name="Text 31">
            <a:extLst>
              <a:ext uri="{FF2B5EF4-FFF2-40B4-BE49-F238E27FC236}">
                <a16:creationId xmlns:a16="http://schemas.microsoft.com/office/drawing/2014/main" id="{0AFE9490-EFE3-BC76-370D-1623CD4EA315}"/>
              </a:ext>
            </a:extLst>
          </p:cNvPr>
          <p:cNvSpPr/>
          <p:nvPr/>
        </p:nvSpPr>
        <p:spPr>
          <a:xfrm>
            <a:off x="8734697" y="3995928"/>
            <a:ext cx="265176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✅ ✅ Fully converged</a:t>
            </a:r>
            <a:endParaRPr lang="en-US" sz="1100" dirty="0"/>
          </a:p>
        </p:txBody>
      </p:sp>
      <p:sp>
        <p:nvSpPr>
          <p:cNvPr id="62" name="Shape 32">
            <a:extLst>
              <a:ext uri="{FF2B5EF4-FFF2-40B4-BE49-F238E27FC236}">
                <a16:creationId xmlns:a16="http://schemas.microsoft.com/office/drawing/2014/main" id="{B7DED860-9E44-BA4F-D2DE-1C67812394A3}"/>
              </a:ext>
            </a:extLst>
          </p:cNvPr>
          <p:cNvSpPr/>
          <p:nvPr/>
        </p:nvSpPr>
        <p:spPr>
          <a:xfrm>
            <a:off x="714103" y="4562856"/>
            <a:ext cx="301752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4" name="Shape 34">
            <a:extLst>
              <a:ext uri="{FF2B5EF4-FFF2-40B4-BE49-F238E27FC236}">
                <a16:creationId xmlns:a16="http://schemas.microsoft.com/office/drawing/2014/main" id="{5425708F-8E1B-07FE-4389-1D80145586AA}"/>
              </a:ext>
            </a:extLst>
          </p:cNvPr>
          <p:cNvSpPr/>
          <p:nvPr/>
        </p:nvSpPr>
        <p:spPr>
          <a:xfrm>
            <a:off x="8643257" y="4562856"/>
            <a:ext cx="2834640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5" name="Text 35">
            <a:extLst>
              <a:ext uri="{FF2B5EF4-FFF2-40B4-BE49-F238E27FC236}">
                <a16:creationId xmlns:a16="http://schemas.microsoft.com/office/drawing/2014/main" id="{747ED0F3-2816-474A-6023-2FA9450503B3}"/>
              </a:ext>
            </a:extLst>
          </p:cNvPr>
          <p:cNvSpPr/>
          <p:nvPr/>
        </p:nvSpPr>
        <p:spPr>
          <a:xfrm>
            <a:off x="805543" y="4562856"/>
            <a:ext cx="283464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Market Solutions</a:t>
            </a:r>
            <a:endParaRPr lang="en-US" sz="1150" dirty="0"/>
          </a:p>
        </p:txBody>
      </p:sp>
      <p:sp>
        <p:nvSpPr>
          <p:cNvPr id="34" name="Shape 4">
            <a:extLst>
              <a:ext uri="{FF2B5EF4-FFF2-40B4-BE49-F238E27FC236}">
                <a16:creationId xmlns:a16="http://schemas.microsoft.com/office/drawing/2014/main" id="{7C63B856-BB96-F4FA-0301-2588CCBA14E9}"/>
              </a:ext>
            </a:extLst>
          </p:cNvPr>
          <p:cNvSpPr/>
          <p:nvPr/>
        </p:nvSpPr>
        <p:spPr>
          <a:xfrm>
            <a:off x="4574406" y="1847088"/>
            <a:ext cx="3226067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51CF2365-2B5B-C88A-B46D-C96295C6DDA4}"/>
              </a:ext>
            </a:extLst>
          </p:cNvPr>
          <p:cNvSpPr/>
          <p:nvPr/>
        </p:nvSpPr>
        <p:spPr>
          <a:xfrm>
            <a:off x="4574406" y="1847088"/>
            <a:ext cx="32260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Operators</a:t>
            </a:r>
            <a:endParaRPr lang="en-US" sz="1200" dirty="0"/>
          </a:p>
        </p:txBody>
      </p:sp>
      <p:sp>
        <p:nvSpPr>
          <p:cNvPr id="39" name="Shape 9">
            <a:extLst>
              <a:ext uri="{FF2B5EF4-FFF2-40B4-BE49-F238E27FC236}">
                <a16:creationId xmlns:a16="http://schemas.microsoft.com/office/drawing/2014/main" id="{4F634FF2-088B-4927-5C00-AC52E6E77E13}"/>
              </a:ext>
            </a:extLst>
          </p:cNvPr>
          <p:cNvSpPr/>
          <p:nvPr/>
        </p:nvSpPr>
        <p:spPr>
          <a:xfrm>
            <a:off x="4574406" y="2295144"/>
            <a:ext cx="3226067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2" name="Text 12">
            <a:extLst>
              <a:ext uri="{FF2B5EF4-FFF2-40B4-BE49-F238E27FC236}">
                <a16:creationId xmlns:a16="http://schemas.microsoft.com/office/drawing/2014/main" id="{77233E5E-0374-49A2-5354-32A2119270F4}"/>
              </a:ext>
            </a:extLst>
          </p:cNvPr>
          <p:cNvSpPr/>
          <p:nvPr/>
        </p:nvSpPr>
        <p:spPr>
          <a:xfrm>
            <a:off x="4698485" y="2295144"/>
            <a:ext cx="2977908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MNO only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5" name="Shape 15">
            <a:extLst>
              <a:ext uri="{FF2B5EF4-FFF2-40B4-BE49-F238E27FC236}">
                <a16:creationId xmlns:a16="http://schemas.microsoft.com/office/drawing/2014/main" id="{C263F154-1F8D-60AC-7533-2554A350C7B5}"/>
              </a:ext>
            </a:extLst>
          </p:cNvPr>
          <p:cNvSpPr/>
          <p:nvPr/>
        </p:nvSpPr>
        <p:spPr>
          <a:xfrm>
            <a:off x="4574406" y="2862072"/>
            <a:ext cx="3226067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8" name="Text 18">
            <a:extLst>
              <a:ext uri="{FF2B5EF4-FFF2-40B4-BE49-F238E27FC236}">
                <a16:creationId xmlns:a16="http://schemas.microsoft.com/office/drawing/2014/main" id="{B68D3B4B-BFCB-6731-C2E4-6E2B67492187}"/>
              </a:ext>
            </a:extLst>
          </p:cNvPr>
          <p:cNvSpPr/>
          <p:nvPr/>
        </p:nvSpPr>
        <p:spPr>
          <a:xfrm>
            <a:off x="4698485" y="2862072"/>
            <a:ext cx="2977908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FNO only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1" name="Shape 21">
            <a:extLst>
              <a:ext uri="{FF2B5EF4-FFF2-40B4-BE49-F238E27FC236}">
                <a16:creationId xmlns:a16="http://schemas.microsoft.com/office/drawing/2014/main" id="{ABA3245E-70A7-41DE-1360-2648E33253A3}"/>
              </a:ext>
            </a:extLst>
          </p:cNvPr>
          <p:cNvSpPr/>
          <p:nvPr/>
        </p:nvSpPr>
        <p:spPr>
          <a:xfrm>
            <a:off x="4574406" y="3429000"/>
            <a:ext cx="3226067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4" name="Text 24">
            <a:extLst>
              <a:ext uri="{FF2B5EF4-FFF2-40B4-BE49-F238E27FC236}">
                <a16:creationId xmlns:a16="http://schemas.microsoft.com/office/drawing/2014/main" id="{A4111FD2-92D2-6158-4647-9AA68623DB54}"/>
              </a:ext>
            </a:extLst>
          </p:cNvPr>
          <p:cNvSpPr/>
          <p:nvPr/>
        </p:nvSpPr>
        <p:spPr>
          <a:xfrm>
            <a:off x="4698485" y="3429000"/>
            <a:ext cx="2977908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firms — no connectivity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7" name="Shape 27">
            <a:extLst>
              <a:ext uri="{FF2B5EF4-FFF2-40B4-BE49-F238E27FC236}">
                <a16:creationId xmlns:a16="http://schemas.microsoft.com/office/drawing/2014/main" id="{4064C19E-8B0D-2FE7-0710-AE96EBA99F7E}"/>
              </a:ext>
            </a:extLst>
          </p:cNvPr>
          <p:cNvSpPr/>
          <p:nvPr/>
        </p:nvSpPr>
        <p:spPr>
          <a:xfrm>
            <a:off x="4574406" y="3995928"/>
            <a:ext cx="3226067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0" name="Text 30">
            <a:extLst>
              <a:ext uri="{FF2B5EF4-FFF2-40B4-BE49-F238E27FC236}">
                <a16:creationId xmlns:a16="http://schemas.microsoft.com/office/drawing/2014/main" id="{DD09395A-2459-D1D8-370C-04862632A753}"/>
              </a:ext>
            </a:extLst>
          </p:cNvPr>
          <p:cNvSpPr/>
          <p:nvPr/>
        </p:nvSpPr>
        <p:spPr>
          <a:xfrm>
            <a:off x="4698485" y="3995928"/>
            <a:ext cx="2977908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/ complex partnerships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3" name="Shape 33">
            <a:extLst>
              <a:ext uri="{FF2B5EF4-FFF2-40B4-BE49-F238E27FC236}">
                <a16:creationId xmlns:a16="http://schemas.microsoft.com/office/drawing/2014/main" id="{61D86F8A-5C8C-CFB0-7CEE-CFA6966E2834}"/>
              </a:ext>
            </a:extLst>
          </p:cNvPr>
          <p:cNvSpPr/>
          <p:nvPr/>
        </p:nvSpPr>
        <p:spPr>
          <a:xfrm>
            <a:off x="4574406" y="4562856"/>
            <a:ext cx="3226067" cy="5029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6" name="Text 36">
            <a:extLst>
              <a:ext uri="{FF2B5EF4-FFF2-40B4-BE49-F238E27FC236}">
                <a16:creationId xmlns:a16="http://schemas.microsoft.com/office/drawing/2014/main" id="{285783C3-FC73-4590-75ED-C78EC8384485}"/>
              </a:ext>
            </a:extLst>
          </p:cNvPr>
          <p:cNvSpPr/>
          <p:nvPr/>
        </p:nvSpPr>
        <p:spPr>
          <a:xfrm>
            <a:off x="4698485" y="4562856"/>
            <a:ext cx="2977908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to single-domain players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7" name="Text 37">
            <a:extLst>
              <a:ext uri="{FF2B5EF4-FFF2-40B4-BE49-F238E27FC236}">
                <a16:creationId xmlns:a16="http://schemas.microsoft.com/office/drawing/2014/main" id="{E082D949-3C9D-A0C3-2268-C747A6C8B796}"/>
              </a:ext>
            </a:extLst>
          </p:cNvPr>
          <p:cNvSpPr/>
          <p:nvPr/>
        </p:nvSpPr>
        <p:spPr>
          <a:xfrm>
            <a:off x="8734697" y="4562856"/>
            <a:ext cx="265176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>
                <a:solidFill>
                  <a:srgbClr val="6EE7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Cross-domain packaging</a:t>
            </a:r>
            <a:endParaRPr lang="en-US" sz="1100" dirty="0"/>
          </a:p>
        </p:txBody>
      </p:sp>
      <p:sp>
        <p:nvSpPr>
          <p:cNvPr id="68" name="Shape 38">
            <a:extLst>
              <a:ext uri="{FF2B5EF4-FFF2-40B4-BE49-F238E27FC236}">
                <a16:creationId xmlns:a16="http://schemas.microsoft.com/office/drawing/2014/main" id="{1D53D270-C7D1-5F0C-12A7-5831C88D2F22}"/>
              </a:ext>
            </a:extLst>
          </p:cNvPr>
          <p:cNvSpPr/>
          <p:nvPr/>
        </p:nvSpPr>
        <p:spPr>
          <a:xfrm>
            <a:off x="1889760" y="5417820"/>
            <a:ext cx="841248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69" name="Text 39">
            <a:extLst>
              <a:ext uri="{FF2B5EF4-FFF2-40B4-BE49-F238E27FC236}">
                <a16:creationId xmlns:a16="http://schemas.microsoft.com/office/drawing/2014/main" id="{79738141-C1EF-16B6-2314-17A6738D68E0}"/>
              </a:ext>
            </a:extLst>
          </p:cNvPr>
          <p:cNvSpPr/>
          <p:nvPr/>
        </p:nvSpPr>
        <p:spPr>
          <a:xfrm>
            <a:off x="1889760" y="5417819"/>
            <a:ext cx="8412480" cy="502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just connect MVNOs to networks—</a:t>
            </a:r>
            <a:r>
              <a:rPr lang="en-US" sz="1600" b="1" i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enable their unique business models and customer centric value propositions to connect them to new sustainable revenue streams.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792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628FD-441F-1AAA-DF30-B36955252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256440-B7E2-CD7D-F135-6418FF7C3E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MVNO Reframed</a:t>
            </a:r>
            <a:endParaRPr lang="en-ZA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3B08E3C7-8C9C-DC93-066F-C062E53B76B1}"/>
              </a:ext>
            </a:extLst>
          </p:cNvPr>
          <p:cNvSpPr/>
          <p:nvPr/>
        </p:nvSpPr>
        <p:spPr>
          <a:xfrm>
            <a:off x="409575" y="580644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Outcomes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EC6199A-E2F5-01F2-BECA-7E662C7AE832}"/>
              </a:ext>
            </a:extLst>
          </p:cNvPr>
          <p:cNvSpPr/>
          <p:nvPr/>
        </p:nvSpPr>
        <p:spPr>
          <a:xfrm>
            <a:off x="409575" y="108356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commercial impact of SI-enabled digital services</a:t>
            </a:r>
            <a:endParaRPr lang="en-US" sz="13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760636F-C22A-1ADE-4E61-03CDB3B603AF}"/>
              </a:ext>
            </a:extLst>
          </p:cNvPr>
          <p:cNvSpPr/>
          <p:nvPr/>
        </p:nvSpPr>
        <p:spPr>
          <a:xfrm>
            <a:off x="774192" y="2025396"/>
            <a:ext cx="3840480" cy="329184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36" name="Shape 3">
            <a:extLst>
              <a:ext uri="{FF2B5EF4-FFF2-40B4-BE49-F238E27FC236}">
                <a16:creationId xmlns:a16="http://schemas.microsoft.com/office/drawing/2014/main" id="{407CDC9D-ED30-C39C-6746-B266F49A34FE}"/>
              </a:ext>
            </a:extLst>
          </p:cNvPr>
          <p:cNvSpPr/>
          <p:nvPr/>
        </p:nvSpPr>
        <p:spPr>
          <a:xfrm>
            <a:off x="774192" y="2025396"/>
            <a:ext cx="3840480" cy="45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B7A2BE47-9DAE-4EA7-4B71-748D0B159703}"/>
              </a:ext>
            </a:extLst>
          </p:cNvPr>
          <p:cNvSpPr/>
          <p:nvPr/>
        </p:nvSpPr>
        <p:spPr>
          <a:xfrm>
            <a:off x="774192" y="202539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TELKOM</a:t>
            </a:r>
            <a:endParaRPr lang="en-US" sz="1100" dirty="0"/>
          </a:p>
        </p:txBody>
      </p:sp>
      <p:sp>
        <p:nvSpPr>
          <p:cNvPr id="38" name="Text 5">
            <a:extLst>
              <a:ext uri="{FF2B5EF4-FFF2-40B4-BE49-F238E27FC236}">
                <a16:creationId xmlns:a16="http://schemas.microsoft.com/office/drawing/2014/main" id="{1B68EC57-B10E-1A21-5A09-937EABE5FA6B}"/>
              </a:ext>
            </a:extLst>
          </p:cNvPr>
          <p:cNvSpPr/>
          <p:nvPr/>
        </p:nvSpPr>
        <p:spPr>
          <a:xfrm>
            <a:off x="957072" y="2619756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Low margins on connectivity</a:t>
            </a:r>
            <a:endParaRPr lang="en-US" sz="1200" dirty="0"/>
          </a:p>
        </p:txBody>
      </p:sp>
      <p:sp>
        <p:nvSpPr>
          <p:cNvPr id="39" name="Text 6">
            <a:extLst>
              <a:ext uri="{FF2B5EF4-FFF2-40B4-BE49-F238E27FC236}">
                <a16:creationId xmlns:a16="http://schemas.microsoft.com/office/drawing/2014/main" id="{E106C75E-10A8-82DD-8E5B-C86D50EDA303}"/>
              </a:ext>
            </a:extLst>
          </p:cNvPr>
          <p:cNvSpPr/>
          <p:nvPr/>
        </p:nvSpPr>
        <p:spPr>
          <a:xfrm>
            <a:off x="957072" y="296722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Price-driven competition</a:t>
            </a:r>
            <a:endParaRPr lang="en-US" sz="1200" dirty="0"/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8FC03C6A-D516-6442-82EA-77C560927CE4}"/>
              </a:ext>
            </a:extLst>
          </p:cNvPr>
          <p:cNvSpPr/>
          <p:nvPr/>
        </p:nvSpPr>
        <p:spPr>
          <a:xfrm>
            <a:off x="957072" y="3314700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Limited vertical differentiation</a:t>
            </a:r>
            <a:endParaRPr lang="en-US" sz="1200" dirty="0"/>
          </a:p>
        </p:txBody>
      </p:sp>
      <p:sp>
        <p:nvSpPr>
          <p:cNvPr id="41" name="Text 8">
            <a:extLst>
              <a:ext uri="{FF2B5EF4-FFF2-40B4-BE49-F238E27FC236}">
                <a16:creationId xmlns:a16="http://schemas.microsoft.com/office/drawing/2014/main" id="{008EDCCE-89CD-1E63-7EAA-9A5C525F3E7B}"/>
              </a:ext>
            </a:extLst>
          </p:cNvPr>
          <p:cNvSpPr/>
          <p:nvPr/>
        </p:nvSpPr>
        <p:spPr>
          <a:xfrm>
            <a:off x="957072" y="3662172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Minimal enterprise relevance</a:t>
            </a:r>
            <a:endParaRPr lang="en-US" sz="1200" dirty="0"/>
          </a:p>
        </p:txBody>
      </p:sp>
      <p:sp>
        <p:nvSpPr>
          <p:cNvPr id="42" name="Text 9">
            <a:extLst>
              <a:ext uri="{FF2B5EF4-FFF2-40B4-BE49-F238E27FC236}">
                <a16:creationId xmlns:a16="http://schemas.microsoft.com/office/drawing/2014/main" id="{57B608E7-0754-3C41-8F4F-8B9CF6DE7044}"/>
              </a:ext>
            </a:extLst>
          </p:cNvPr>
          <p:cNvSpPr/>
          <p:nvPr/>
        </p:nvSpPr>
        <p:spPr>
          <a:xfrm>
            <a:off x="957072" y="4009644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Subscriber churn risk</a:t>
            </a:r>
            <a:endParaRPr lang="en-US" sz="1200" dirty="0"/>
          </a:p>
        </p:txBody>
      </p:sp>
      <p:sp>
        <p:nvSpPr>
          <p:cNvPr id="43" name="Text 10">
            <a:extLst>
              <a:ext uri="{FF2B5EF4-FFF2-40B4-BE49-F238E27FC236}">
                <a16:creationId xmlns:a16="http://schemas.microsoft.com/office/drawing/2014/main" id="{6F19C7AA-393B-C64B-A923-0B708354F72A}"/>
              </a:ext>
            </a:extLst>
          </p:cNvPr>
          <p:cNvSpPr/>
          <p:nvPr/>
        </p:nvSpPr>
        <p:spPr>
          <a:xfrm>
            <a:off x="957072" y="4357116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Constrained growth ceiling</a:t>
            </a:r>
            <a:endParaRPr lang="en-US" sz="1200" dirty="0"/>
          </a:p>
        </p:txBody>
      </p:sp>
      <p:sp>
        <p:nvSpPr>
          <p:cNvPr id="44" name="Shape 11">
            <a:extLst>
              <a:ext uri="{FF2B5EF4-FFF2-40B4-BE49-F238E27FC236}">
                <a16:creationId xmlns:a16="http://schemas.microsoft.com/office/drawing/2014/main" id="{A1906F85-3594-9BF1-3BCC-876D2D64DCB2}"/>
              </a:ext>
            </a:extLst>
          </p:cNvPr>
          <p:cNvSpPr/>
          <p:nvPr/>
        </p:nvSpPr>
        <p:spPr>
          <a:xfrm>
            <a:off x="7394448" y="2025396"/>
            <a:ext cx="3840480" cy="3291840"/>
          </a:xfrm>
          <a:prstGeom prst="rect">
            <a:avLst/>
          </a:prstGeom>
          <a:solidFill>
            <a:srgbClr val="F0FDFC"/>
          </a:solidFill>
          <a:ln w="19050">
            <a:solidFill>
              <a:schemeClr val="accent6">
                <a:lumMod val="50000"/>
              </a:schemeClr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A"/>
          </a:p>
        </p:txBody>
      </p:sp>
      <p:sp>
        <p:nvSpPr>
          <p:cNvPr id="45" name="Shape 12">
            <a:extLst>
              <a:ext uri="{FF2B5EF4-FFF2-40B4-BE49-F238E27FC236}">
                <a16:creationId xmlns:a16="http://schemas.microsoft.com/office/drawing/2014/main" id="{7C63789B-D69A-2C63-9164-2FA34FCEF18F}"/>
              </a:ext>
            </a:extLst>
          </p:cNvPr>
          <p:cNvSpPr/>
          <p:nvPr/>
        </p:nvSpPr>
        <p:spPr>
          <a:xfrm>
            <a:off x="7394448" y="2025396"/>
            <a:ext cx="3840480" cy="4572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solidFill>
              <a:schemeClr val="accent6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6" name="Text 13">
            <a:extLst>
              <a:ext uri="{FF2B5EF4-FFF2-40B4-BE49-F238E27FC236}">
                <a16:creationId xmlns:a16="http://schemas.microsoft.com/office/drawing/2014/main" id="{09F165C2-8744-218E-05C7-8FC9EB6218AA}"/>
              </a:ext>
            </a:extLst>
          </p:cNvPr>
          <p:cNvSpPr/>
          <p:nvPr/>
        </p:nvSpPr>
        <p:spPr>
          <a:xfrm>
            <a:off x="7394448" y="202539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TELKOM</a:t>
            </a:r>
            <a:endParaRPr lang="en-US" sz="1100" dirty="0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32922E5F-157F-A58A-E310-DA06C83EC2DF}"/>
              </a:ext>
            </a:extLst>
          </p:cNvPr>
          <p:cNvSpPr/>
          <p:nvPr/>
        </p:nvSpPr>
        <p:spPr>
          <a:xfrm>
            <a:off x="7851648" y="261975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recurring revenue streams</a:t>
            </a:r>
            <a:endParaRPr lang="en-US" sz="1200" dirty="0"/>
          </a:p>
        </p:txBody>
      </p:sp>
      <p:sp>
        <p:nvSpPr>
          <p:cNvPr id="50" name="Text 15">
            <a:extLst>
              <a:ext uri="{FF2B5EF4-FFF2-40B4-BE49-F238E27FC236}">
                <a16:creationId xmlns:a16="http://schemas.microsoft.com/office/drawing/2014/main" id="{D6BAF72A-F10F-A947-93E2-5BEB1B5019EF}"/>
              </a:ext>
            </a:extLst>
          </p:cNvPr>
          <p:cNvSpPr/>
          <p:nvPr/>
        </p:nvSpPr>
        <p:spPr>
          <a:xfrm>
            <a:off x="7851648" y="2967228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ARPU per subscriber</a:t>
            </a:r>
            <a:endParaRPr lang="en-US" sz="1200" dirty="0"/>
          </a:p>
        </p:txBody>
      </p:sp>
      <p:sp>
        <p:nvSpPr>
          <p:cNvPr id="52" name="Text 16">
            <a:extLst>
              <a:ext uri="{FF2B5EF4-FFF2-40B4-BE49-F238E27FC236}">
                <a16:creationId xmlns:a16="http://schemas.microsoft.com/office/drawing/2014/main" id="{72D59EA9-5B62-46B3-93A6-C0F6EA5ABB56}"/>
              </a:ext>
            </a:extLst>
          </p:cNvPr>
          <p:cNvSpPr/>
          <p:nvPr/>
        </p:nvSpPr>
        <p:spPr>
          <a:xfrm>
            <a:off x="7851648" y="3314700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market entry</a:t>
            </a:r>
            <a:endParaRPr lang="en-US" sz="1200" dirty="0"/>
          </a:p>
        </p:txBody>
      </p:sp>
      <p:sp>
        <p:nvSpPr>
          <p:cNvPr id="54" name="Text 17">
            <a:extLst>
              <a:ext uri="{FF2B5EF4-FFF2-40B4-BE49-F238E27FC236}">
                <a16:creationId xmlns:a16="http://schemas.microsoft.com/office/drawing/2014/main" id="{C5F4EF8D-493F-ACAD-05CE-B2616FF44EAE}"/>
              </a:ext>
            </a:extLst>
          </p:cNvPr>
          <p:cNvSpPr/>
          <p:nvPr/>
        </p:nvSpPr>
        <p:spPr>
          <a:xfrm>
            <a:off x="7851648" y="3662172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propositions</a:t>
            </a:r>
            <a:endParaRPr lang="en-US" sz="1200" dirty="0"/>
          </a:p>
        </p:txBody>
      </p:sp>
      <p:sp>
        <p:nvSpPr>
          <p:cNvPr id="84" name="Text 18">
            <a:extLst>
              <a:ext uri="{FF2B5EF4-FFF2-40B4-BE49-F238E27FC236}">
                <a16:creationId xmlns:a16="http://schemas.microsoft.com/office/drawing/2014/main" id="{3137374E-D582-DB77-8E53-27BB1EB63A6C}"/>
              </a:ext>
            </a:extLst>
          </p:cNvPr>
          <p:cNvSpPr/>
          <p:nvPr/>
        </p:nvSpPr>
        <p:spPr>
          <a:xfrm>
            <a:off x="7851648" y="4009644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Sticky, long-term contracts</a:t>
            </a:r>
            <a:endParaRPr lang="en-US" sz="1200" dirty="0"/>
          </a:p>
        </p:txBody>
      </p:sp>
      <p:sp>
        <p:nvSpPr>
          <p:cNvPr id="86" name="Text 19">
            <a:extLst>
              <a:ext uri="{FF2B5EF4-FFF2-40B4-BE49-F238E27FC236}">
                <a16:creationId xmlns:a16="http://schemas.microsoft.com/office/drawing/2014/main" id="{794C7ABB-A92A-84C6-AEAC-DFCADA5018EE}"/>
              </a:ext>
            </a:extLst>
          </p:cNvPr>
          <p:cNvSpPr/>
          <p:nvPr/>
        </p:nvSpPr>
        <p:spPr>
          <a:xfrm>
            <a:off x="7851648" y="435711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0F4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growth platform</a:t>
            </a:r>
            <a:endParaRPr lang="en-US" sz="1200" dirty="0"/>
          </a:p>
        </p:txBody>
      </p:sp>
      <p:sp>
        <p:nvSpPr>
          <p:cNvPr id="87" name="Shape 20">
            <a:extLst>
              <a:ext uri="{FF2B5EF4-FFF2-40B4-BE49-F238E27FC236}">
                <a16:creationId xmlns:a16="http://schemas.microsoft.com/office/drawing/2014/main" id="{0B30D431-23E2-1419-5422-1FC44910877E}"/>
              </a:ext>
            </a:extLst>
          </p:cNvPr>
          <p:cNvSpPr/>
          <p:nvPr/>
        </p:nvSpPr>
        <p:spPr>
          <a:xfrm>
            <a:off x="5657088" y="3316109"/>
            <a:ext cx="694944" cy="694944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88" name="Text 21">
            <a:extLst>
              <a:ext uri="{FF2B5EF4-FFF2-40B4-BE49-F238E27FC236}">
                <a16:creationId xmlns:a16="http://schemas.microsoft.com/office/drawing/2014/main" id="{12013070-98A2-9C14-4BBF-903D5BBFC51A}"/>
              </a:ext>
            </a:extLst>
          </p:cNvPr>
          <p:cNvSpPr/>
          <p:nvPr/>
        </p:nvSpPr>
        <p:spPr>
          <a:xfrm>
            <a:off x="5657088" y="3316109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400" dirty="0"/>
          </a:p>
        </p:txBody>
      </p:sp>
      <p:pic>
        <p:nvPicPr>
          <p:cNvPr id="89" name="Image 0">
            <a:extLst>
              <a:ext uri="{FF2B5EF4-FFF2-40B4-BE49-F238E27FC236}">
                <a16:creationId xmlns:a16="http://schemas.microsoft.com/office/drawing/2014/main" id="{EB4C1583-D476-BB6F-BD22-40C44C320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328" y="2671011"/>
            <a:ext cx="201168" cy="201168"/>
          </a:xfrm>
          <a:prstGeom prst="rect">
            <a:avLst/>
          </a:prstGeom>
        </p:spPr>
      </p:pic>
      <p:pic>
        <p:nvPicPr>
          <p:cNvPr id="90" name="Image 0">
            <a:extLst>
              <a:ext uri="{FF2B5EF4-FFF2-40B4-BE49-F238E27FC236}">
                <a16:creationId xmlns:a16="http://schemas.microsoft.com/office/drawing/2014/main" id="{1F3B4A62-0BCF-1F08-F1A0-6E857FF15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328" y="3018483"/>
            <a:ext cx="201168" cy="201168"/>
          </a:xfrm>
          <a:prstGeom prst="rect">
            <a:avLst/>
          </a:prstGeom>
        </p:spPr>
      </p:pic>
      <p:pic>
        <p:nvPicPr>
          <p:cNvPr id="91" name="Image 0">
            <a:extLst>
              <a:ext uri="{FF2B5EF4-FFF2-40B4-BE49-F238E27FC236}">
                <a16:creationId xmlns:a16="http://schemas.microsoft.com/office/drawing/2014/main" id="{AA9C89C7-479E-93D8-4091-53E4F729D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328" y="3365955"/>
            <a:ext cx="201168" cy="201168"/>
          </a:xfrm>
          <a:prstGeom prst="rect">
            <a:avLst/>
          </a:prstGeom>
        </p:spPr>
      </p:pic>
      <p:pic>
        <p:nvPicPr>
          <p:cNvPr id="92" name="Image 0">
            <a:extLst>
              <a:ext uri="{FF2B5EF4-FFF2-40B4-BE49-F238E27FC236}">
                <a16:creationId xmlns:a16="http://schemas.microsoft.com/office/drawing/2014/main" id="{B0FCFE01-CBAF-99FD-61A5-78321293E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328" y="3702083"/>
            <a:ext cx="201168" cy="201168"/>
          </a:xfrm>
          <a:prstGeom prst="rect">
            <a:avLst/>
          </a:prstGeom>
        </p:spPr>
      </p:pic>
      <p:pic>
        <p:nvPicPr>
          <p:cNvPr id="93" name="Image 0">
            <a:extLst>
              <a:ext uri="{FF2B5EF4-FFF2-40B4-BE49-F238E27FC236}">
                <a16:creationId xmlns:a16="http://schemas.microsoft.com/office/drawing/2014/main" id="{08D12672-D241-CB21-3006-20EFD8EDA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328" y="4055364"/>
            <a:ext cx="201168" cy="201168"/>
          </a:xfrm>
          <a:prstGeom prst="rect">
            <a:avLst/>
          </a:prstGeom>
        </p:spPr>
      </p:pic>
      <p:pic>
        <p:nvPicPr>
          <p:cNvPr id="94" name="Image 0">
            <a:extLst>
              <a:ext uri="{FF2B5EF4-FFF2-40B4-BE49-F238E27FC236}">
                <a16:creationId xmlns:a16="http://schemas.microsoft.com/office/drawing/2014/main" id="{0C279EE2-4FB0-65BD-0D65-CEAF58503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537" y="4402836"/>
            <a:ext cx="201168" cy="2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3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C8737-AA64-F43B-B5D5-A3FFDBF26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4736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lkom RGB">
      <a:dk1>
        <a:srgbClr val="0099FF"/>
      </a:dk1>
      <a:lt1>
        <a:srgbClr val="FFFFFF"/>
      </a:lt1>
      <a:dk2>
        <a:srgbClr val="3E5766"/>
      </a:dk2>
      <a:lt2>
        <a:srgbClr val="E8E8E8"/>
      </a:lt2>
      <a:accent1>
        <a:srgbClr val="91E200"/>
      </a:accent1>
      <a:accent2>
        <a:srgbClr val="3E5766"/>
      </a:accent2>
      <a:accent3>
        <a:srgbClr val="006699"/>
      </a:accent3>
      <a:accent4>
        <a:srgbClr val="33CCFF"/>
      </a:accent4>
      <a:accent5>
        <a:srgbClr val="FF6600"/>
      </a:accent5>
      <a:accent6>
        <a:srgbClr val="00FFCC"/>
      </a:accent6>
      <a:hlink>
        <a:srgbClr val="003399"/>
      </a:hlink>
      <a:folHlink>
        <a:srgbClr val="6633C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9CA7CBD70F84DB6BD090D1979C908" ma:contentTypeVersion="16" ma:contentTypeDescription="Create a new document." ma:contentTypeScope="" ma:versionID="af16f1aeb9b541ae73203538da77385b">
  <xsd:schema xmlns:xsd="http://www.w3.org/2001/XMLSchema" xmlns:xs="http://www.w3.org/2001/XMLSchema" xmlns:p="http://schemas.microsoft.com/office/2006/metadata/properties" xmlns:ns2="c8d962c8-d42b-4803-b781-84766582a1fa" xmlns:ns3="74371325-5281-4503-95a6-bf9973f32c6f" targetNamespace="http://schemas.microsoft.com/office/2006/metadata/properties" ma:root="true" ma:fieldsID="8af6c9b50f0a5381a1286702433f6c5a" ns2:_="" ns3:_="">
    <xsd:import namespace="c8d962c8-d42b-4803-b781-84766582a1fa"/>
    <xsd:import namespace="74371325-5281-4503-95a6-bf9973f32c6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d962c8-d42b-4803-b781-84766582a1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5845b72-b201-48e8-8a0d-c33dd523f9d8}" ma:internalName="TaxCatchAll" ma:showField="CatchAllData" ma:web="c8d962c8-d42b-4803-b781-84766582a1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71325-5281-4503-95a6-bf9973f32c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2f41189-7a70-4616-90ba-e90cf13664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371325-5281-4503-95a6-bf9973f32c6f">
      <Terms xmlns="http://schemas.microsoft.com/office/infopath/2007/PartnerControls"/>
    </lcf76f155ced4ddcb4097134ff3c332f>
    <TaxCatchAll xmlns="c8d962c8-d42b-4803-b781-84766582a1fa" xsi:nil="true"/>
  </documentManagement>
</p:properties>
</file>

<file path=customXml/itemProps1.xml><?xml version="1.0" encoding="utf-8"?>
<ds:datastoreItem xmlns:ds="http://schemas.openxmlformats.org/officeDocument/2006/customXml" ds:itemID="{61921FD1-38BC-4231-921B-A9EEF4477C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C1C5CD-17B2-455D-85D9-F98DFAA77E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d962c8-d42b-4803-b781-84766582a1fa"/>
    <ds:schemaRef ds:uri="74371325-5281-4503-95a6-bf9973f32c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FEB992-57D9-45B0-8F40-B0F3D45229F8}">
  <ds:schemaRefs>
    <ds:schemaRef ds:uri="http://purl.org/dc/elements/1.1/"/>
    <ds:schemaRef ds:uri="74371325-5281-4503-95a6-bf9973f32c6f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c8d962c8-d42b-4803-b781-84766582a1fa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1831</TotalTime>
  <Words>565</Words>
  <Application>Microsoft Office PowerPoint</Application>
  <PresentationFormat>Widescreen</PresentationFormat>
  <Paragraphs>119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 Theme</vt:lpstr>
      <vt:lpstr>The MVNO Reframed  From Connectivity Provider to Digital Services Platform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SJ Naude</dc:creator>
  <cp:lastModifiedBy>Patrick Mac Namara (PM)</cp:lastModifiedBy>
  <cp:revision>8</cp:revision>
  <dcterms:created xsi:type="dcterms:W3CDTF">2025-04-23T12:27:20Z</dcterms:created>
  <dcterms:modified xsi:type="dcterms:W3CDTF">2026-05-20T14:53:23Z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0x0101005039CA7CBD70F84DB6BD090D1979C908</vt:lpwstr>
  </property>
</Properties>
</file>