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3475" r:id="rId3"/>
    <p:sldId id="3866" r:id="rId4"/>
    <p:sldId id="3762" r:id="rId5"/>
    <p:sldId id="3869" r:id="rId6"/>
    <p:sldId id="3868" r:id="rId7"/>
    <p:sldId id="3870" r:id="rId8"/>
    <p:sldId id="3878" r:id="rId9"/>
    <p:sldId id="3867" r:id="rId10"/>
    <p:sldId id="394" r:id="rId11"/>
  </p:sldIdLst>
  <p:sldSz cx="12192000" cy="6858000"/>
  <p:notesSz cx="6858000" cy="99472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accent2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4235" userDrawn="1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 orient="horz" pos="3884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orient="horz" pos="754" userDrawn="1">
          <p15:clr>
            <a:srgbClr val="A4A3A4"/>
          </p15:clr>
        </p15:guide>
        <p15:guide id="7" orient="horz" pos="73" userDrawn="1">
          <p15:clr>
            <a:srgbClr val="A4A3A4"/>
          </p15:clr>
        </p15:guide>
        <p15:guide id="8" pos="3840" userDrawn="1">
          <p15:clr>
            <a:srgbClr val="A4A3A4"/>
          </p15:clr>
        </p15:guide>
        <p15:guide id="9" pos="393" userDrawn="1">
          <p15:clr>
            <a:srgbClr val="A4A3A4"/>
          </p15:clr>
        </p15:guide>
        <p15:guide id="10" pos="7287" userDrawn="1">
          <p15:clr>
            <a:srgbClr val="A4A3A4"/>
          </p15:clr>
        </p15:guide>
        <p15:guide id="11" pos="2691" userDrawn="1">
          <p15:clr>
            <a:srgbClr val="A4A3A4"/>
          </p15:clr>
        </p15:guide>
        <p15:guide id="12" pos="49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40404"/>
    <a:srgbClr val="A2A2A2"/>
    <a:srgbClr val="FFDE5F"/>
    <a:srgbClr val="DDDDDD"/>
    <a:srgbClr val="C1E0FF"/>
    <a:srgbClr val="FF3399"/>
    <a:srgbClr val="FF0000"/>
    <a:srgbClr val="CCCCCC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45" autoAdjust="0"/>
    <p:restoredTop sz="94764" autoAdjust="0"/>
  </p:normalViewPr>
  <p:slideViewPr>
    <p:cSldViewPr>
      <p:cViewPr varScale="1">
        <p:scale>
          <a:sx n="90" d="100"/>
          <a:sy n="90" d="100"/>
        </p:scale>
        <p:origin x="614" y="72"/>
      </p:cViewPr>
      <p:guideLst>
        <p:guide orient="horz" pos="2160"/>
        <p:guide orient="horz" pos="4235"/>
        <p:guide orient="horz" pos="4020"/>
        <p:guide orient="horz" pos="3884"/>
        <p:guide orient="horz" pos="527"/>
        <p:guide orient="horz" pos="754"/>
        <p:guide orient="horz" pos="73"/>
        <p:guide pos="3840"/>
        <p:guide pos="393"/>
        <p:guide pos="7287"/>
        <p:guide pos="2691"/>
        <p:guide pos="498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" y="746125"/>
            <a:ext cx="662940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C3B4971-B59F-4781-97A8-E6F85D7ACDD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46325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57B23E7-1C19-458E-8B60-1287620564F4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6125"/>
            <a:ext cx="6629400" cy="373062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0603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3B4971-B59F-4781-97A8-E6F85D7ACDD8}" type="slidenum">
              <a:rPr lang="pt-BR" smtClean="0"/>
              <a:pPr>
                <a:defRPr/>
              </a:pPr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282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7209C-AC12-7326-EA01-A8E85A9C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1FEBD0F-E8AB-7247-6FF8-FBC79FA469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91398B6-A42B-6A6E-7C16-CC956F049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EC7E6F-7B2E-5B38-00C3-AB2B4AEC3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3B4971-B59F-4781-97A8-E6F85D7ACDD8}" type="slidenum">
              <a:rPr lang="pt-BR" smtClean="0"/>
              <a:pPr>
                <a:defRPr/>
              </a:pPr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7837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C9F0D-CA97-D65E-A02A-4D2635986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ACA43D3-9350-19BA-C8E6-00806B53EA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A6776EA-A187-3C22-06EC-74A9A31EB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96DDEEF-058C-B3A6-2D5C-5D9669AAF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C3B4971-B59F-4781-97A8-E6F85D7ACDD8}" type="slidenum">
              <a:rPr lang="pt-BR" smtClean="0"/>
              <a:pPr>
                <a:defRPr/>
              </a:pPr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681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 userDrawn="1"/>
        </p:nvSpPr>
        <p:spPr bwMode="auto">
          <a:xfrm>
            <a:off x="0" y="1844824"/>
            <a:ext cx="12192000" cy="1656184"/>
          </a:xfrm>
          <a:prstGeom prst="rect">
            <a:avLst/>
          </a:prstGeom>
          <a:pattFill prst="dotGrid">
            <a:fgClr>
              <a:schemeClr val="accent2"/>
            </a:fgClr>
            <a:bgClr>
              <a:srgbClr val="002060"/>
            </a:bgClr>
          </a:patt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80975" marR="0" indent="-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pt-BR" sz="1400" b="0" i="0" u="none" strike="noStrike" cap="none" normalizeH="0" baseline="0">
              <a:ln>
                <a:noFill/>
              </a:ln>
              <a:solidFill>
                <a:schemeClr val="accent2"/>
              </a:solidFill>
              <a:effectLst/>
              <a:latin typeface="Calibri" pitchFamily="34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1344" y="1937904"/>
            <a:ext cx="11809312" cy="1470025"/>
          </a:xfrm>
        </p:spPr>
        <p:txBody>
          <a:bodyPr lIns="0" bIns="0" anchor="ctr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t-BR" noProof="0" dirty="0"/>
              <a:t>Clique para editar o estilo do título mestre</a:t>
            </a:r>
          </a:p>
        </p:txBody>
      </p:sp>
      <p:pic>
        <p:nvPicPr>
          <p:cNvPr id="7" name="Picture 8" descr="TELECO com slogan 2009_ptbr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1344" y="185390"/>
            <a:ext cx="2765728" cy="108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75920" y="4412704"/>
            <a:ext cx="6624736" cy="1176536"/>
          </a:xfrm>
        </p:spPr>
        <p:txBody>
          <a:bodyPr anchor="ctr" anchorCtr="0"/>
          <a:lstStyle>
            <a:lvl1pPr marL="0" indent="0" algn="r">
              <a:spcBef>
                <a:spcPts val="0"/>
              </a:spcBef>
              <a:buFontTx/>
              <a:buNone/>
              <a:defRPr sz="40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pt-BR" noProof="0" dirty="0"/>
              <a:t>Clique para editar o estilo do subtítulo mestre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solidFill>
                  <a:schemeClr val="accent6">
                    <a:lumMod val="50000"/>
                  </a:schemeClr>
                </a:solidFill>
              </a:defRPr>
            </a:lvl1pPr>
            <a:lvl2pPr algn="just"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 algn="just"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 algn="just"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 algn="just"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DA61B4-A147-41D2-862B-C680EA98201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C527B-1D6C-4F66-A7A5-6AA87BC71C9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196975"/>
            <a:ext cx="5376333" cy="4929188"/>
          </a:xfr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89133" y="1196975"/>
            <a:ext cx="5378451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5DC81-EC4D-4C42-97B1-349B42A30AC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BF9EC2-124B-4639-BE10-AF2C65B903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D59F0-879C-48E7-8CD6-4BC6CA1524D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26E105-3BE8-4F4C-9B63-60ABFA79E58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19D8C-CBBD-41C5-A5BD-3E5F8BD182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8D7C1-6E7C-4CAC-93BE-C5656A4E49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2F48C-A21D-4FC6-AA87-A65365911E1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28619" y="115891"/>
            <a:ext cx="2738967" cy="60102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2" y="115891"/>
            <a:ext cx="8015817" cy="601027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1A427-A6A1-4AEE-870A-5674106C96C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419" y="115889"/>
            <a:ext cx="10943167" cy="720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09600" y="1196975"/>
            <a:ext cx="10957984" cy="4929188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E759E-9889-449F-93C2-67956B79A50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419" y="115889"/>
            <a:ext cx="10943167" cy="7207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09600" y="1196975"/>
            <a:ext cx="5376333" cy="49291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89133" y="1196975"/>
            <a:ext cx="5378451" cy="49291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21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3D4BC-BEAB-498F-9DD0-14904501C8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Rectangle 2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24419" y="6348893"/>
            <a:ext cx="7296149" cy="50910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08000" tIns="45720" rIns="91440" bIns="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400" b="0" i="0" smtClean="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4419" y="115889"/>
            <a:ext cx="1094316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5720" rIns="9144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196975"/>
            <a:ext cx="10957984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1046" name="Rectangle 2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625209" y="6337879"/>
            <a:ext cx="863280" cy="52012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2000" b="1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BDDC893-F0C0-4FDF-9C29-F91DFB008BBE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9" name="Picture 8" descr="TELECO com slogan 2009_ptbr"/>
          <p:cNvPicPr>
            <a:picLocks noChangeAspect="1" noChangeArrowheads="1"/>
          </p:cNvPicPr>
          <p:nvPr userDrawn="1"/>
        </p:nvPicPr>
        <p:blipFill rotWithShape="1">
          <a:blip r:embed="rId15"/>
          <a:srcRect b="18516"/>
          <a:stretch/>
        </p:blipFill>
        <p:spPr bwMode="auto">
          <a:xfrm>
            <a:off x="10776520" y="6348893"/>
            <a:ext cx="1238325" cy="395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  <p:sldLayoutId id="2147483651" r:id="rId12"/>
    <p:sldLayoutId id="2147483650" r:id="rId13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Calibri" pitchFamily="34" charset="0"/>
        </a:defRPr>
      </a:lvl9pPr>
    </p:titleStyle>
    <p:bodyStyle>
      <a:lvl1pPr marL="176213" indent="-176213" algn="l" rtl="0" eaLnBrk="0" fontAlgn="base" hangingPunct="0">
        <a:spcBef>
          <a:spcPct val="60000"/>
        </a:spcBef>
        <a:spcAft>
          <a:spcPct val="0"/>
        </a:spcAft>
        <a:buChar char="•"/>
        <a:defRPr sz="2000" b="1">
          <a:solidFill>
            <a:schemeClr val="accent6">
              <a:lumMod val="50000"/>
            </a:schemeClr>
          </a:solidFill>
          <a:latin typeface="+mn-lt"/>
          <a:ea typeface="+mn-ea"/>
          <a:cs typeface="+mn-cs"/>
        </a:defRPr>
      </a:lvl1pPr>
      <a:lvl2pPr marL="530225" indent="-174625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accent6">
              <a:lumMod val="50000"/>
            </a:schemeClr>
          </a:solidFill>
          <a:latin typeface="+mn-lt"/>
        </a:defRPr>
      </a:lvl2pPr>
      <a:lvl3pPr marL="893763" indent="-1778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accent6">
              <a:lumMod val="50000"/>
            </a:schemeClr>
          </a:solidFill>
          <a:latin typeface="+mn-lt"/>
        </a:defRPr>
      </a:lvl3pPr>
      <a:lvl4pPr marL="1250950" indent="-1778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accent6">
              <a:lumMod val="50000"/>
            </a:schemeClr>
          </a:solidFill>
          <a:latin typeface="+mn-lt"/>
        </a:defRPr>
      </a:lvl4pPr>
      <a:lvl5pPr marL="1608138" indent="-1778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accent6">
              <a:lumMod val="50000"/>
            </a:schemeClr>
          </a:solidFill>
          <a:latin typeface="+mn-lt"/>
        </a:defRPr>
      </a:lvl5pPr>
      <a:lvl6pPr marL="2065338" indent="-1778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6pPr>
      <a:lvl7pPr marL="2522538" indent="-1778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7pPr>
      <a:lvl8pPr marL="2979738" indent="-1778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8pPr>
      <a:lvl9pPr marL="3436938" indent="-1778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accent2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noProof="0" dirty="0"/>
              <a:t>Overview of the MVNO Market in Latin America</a:t>
            </a:r>
            <a:br>
              <a:rPr lang="en-US" sz="3200" noProof="0" dirty="0"/>
            </a:br>
            <a:r>
              <a:rPr lang="en-US" sz="3200" noProof="0" dirty="0"/>
              <a:t>The good, the bad and the unexpected</a:t>
            </a:r>
          </a:p>
        </p:txBody>
      </p:sp>
      <p:sp>
        <p:nvSpPr>
          <p:cNvPr id="16386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719736" y="4412704"/>
            <a:ext cx="8280920" cy="1176536"/>
          </a:xfrm>
        </p:spPr>
        <p:txBody>
          <a:bodyPr/>
          <a:lstStyle/>
          <a:p>
            <a:r>
              <a:rPr lang="en-US" noProof="0" dirty="0"/>
              <a:t>MVNO Nation Americas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56066" y="953061"/>
            <a:ext cx="3528392" cy="988891"/>
          </a:xfrm>
          <a:solidFill>
            <a:srgbClr val="FFC000"/>
          </a:solidFill>
        </p:spPr>
        <p:txBody>
          <a:bodyPr/>
          <a:lstStyle/>
          <a:p>
            <a:r>
              <a:rPr lang="en-US" sz="1600" b="0" kern="1200" noProof="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23 Years of  Consultancy</a:t>
            </a:r>
            <a:br>
              <a:rPr lang="en-US" sz="1600" b="0" kern="1200" noProof="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</a:br>
            <a:r>
              <a:rPr lang="en-US" sz="1600" b="0" kern="1200" noProof="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rPr>
              <a:t>Helping MVNOs for more than 10 years</a:t>
            </a:r>
            <a:endParaRPr lang="en-US" sz="1600" noProof="0" dirty="0">
              <a:solidFill>
                <a:schemeClr val="tx1"/>
              </a:solidFill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A25C574-22DB-4BA0-98EF-C031B7BAF8C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16080" y="5186510"/>
            <a:ext cx="4529996" cy="9888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 anchorCtr="0"/>
          <a:lstStyle/>
          <a:p>
            <a:pPr>
              <a:spcBef>
                <a:spcPts val="600"/>
              </a:spcBef>
            </a:pPr>
            <a:r>
              <a:rPr lang="en-US" sz="1600" b="0" noProof="0" dirty="0" err="1"/>
              <a:t>eSIM</a:t>
            </a:r>
            <a:r>
              <a:rPr lang="en-US" sz="1600" b="0" noProof="0" dirty="0"/>
              <a:t>, IoT, Satellite, Private Networks </a:t>
            </a:r>
          </a:p>
          <a:p>
            <a:pPr>
              <a:spcBef>
                <a:spcPts val="600"/>
              </a:spcBef>
            </a:pPr>
            <a:r>
              <a:rPr lang="en-US" sz="1600" b="0" noProof="0" dirty="0"/>
              <a:t>Optical Networks, Submarine Cables, Data Center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1551BA2E-BFB8-4C08-92BB-3BB3F3C6D8F1}"/>
              </a:ext>
            </a:extLst>
          </p:cNvPr>
          <p:cNvSpPr txBox="1">
            <a:spLocks/>
          </p:cNvSpPr>
          <p:nvPr/>
        </p:nvSpPr>
        <p:spPr bwMode="auto">
          <a:xfrm>
            <a:off x="1006579" y="5285928"/>
            <a:ext cx="4056737" cy="76570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spcBef>
                <a:spcPct val="60000"/>
              </a:spcBef>
              <a:spcAft>
                <a:spcPct val="0"/>
              </a:spcAft>
              <a:buChar char="•"/>
              <a:defRPr sz="2800" b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0225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893763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3pPr>
            <a:lvl4pPr marL="125095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4pPr>
            <a:lvl5pPr marL="1608138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accent6">
                    <a:lumMod val="50000"/>
                  </a:schemeClr>
                </a:solidFill>
                <a:latin typeface="+mn-lt"/>
              </a:defRPr>
            </a:lvl5pPr>
            <a:lvl6pPr marL="20653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accent2"/>
                </a:solidFill>
                <a:latin typeface="+mn-lt"/>
              </a:defRPr>
            </a:lvl6pPr>
            <a:lvl7pPr marL="25225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accent2"/>
                </a:solidFill>
                <a:latin typeface="+mn-lt"/>
              </a:defRPr>
            </a:lvl7pPr>
            <a:lvl8pPr marL="29797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accent2"/>
                </a:solidFill>
                <a:latin typeface="+mn-lt"/>
              </a:defRPr>
            </a:lvl8pPr>
            <a:lvl9pPr marL="34369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accent2"/>
                </a:solidFill>
                <a:latin typeface="+mn-lt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600" b="0" noProof="0" dirty="0"/>
              <a:t>Regulatory Evaluation</a:t>
            </a:r>
          </a:p>
          <a:p>
            <a:pPr algn="ctr">
              <a:spcBef>
                <a:spcPts val="600"/>
              </a:spcBef>
            </a:pPr>
            <a:r>
              <a:rPr lang="en-US" sz="1600" b="0" noProof="0" dirty="0"/>
              <a:t>Grants and Taxation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BB3614E4-580D-463B-9688-7FC0F3CC3420}"/>
              </a:ext>
            </a:extLst>
          </p:cNvPr>
          <p:cNvGrpSpPr/>
          <p:nvPr/>
        </p:nvGrpSpPr>
        <p:grpSpPr>
          <a:xfrm>
            <a:off x="2430007" y="2243917"/>
            <a:ext cx="7529798" cy="2925185"/>
            <a:chOff x="2406305" y="1525434"/>
            <a:chExt cx="7529798" cy="2925185"/>
          </a:xfrm>
        </p:grpSpPr>
        <p:sp>
          <p:nvSpPr>
            <p:cNvPr id="7" name="Triângulo isósceles 6">
              <a:extLst>
                <a:ext uri="{FF2B5EF4-FFF2-40B4-BE49-F238E27FC236}">
                  <a16:creationId xmlns:a16="http://schemas.microsoft.com/office/drawing/2014/main" id="{E30A1A65-87E6-468D-B0BF-82764FA2FBBE}"/>
                </a:ext>
              </a:extLst>
            </p:cNvPr>
            <p:cNvSpPr/>
            <p:nvPr/>
          </p:nvSpPr>
          <p:spPr bwMode="auto">
            <a:xfrm>
              <a:off x="3425350" y="1949497"/>
              <a:ext cx="5400000" cy="2028662"/>
            </a:xfrm>
            <a:prstGeom prst="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180975" marR="0" lvl="0" indent="-180975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F3DA00F6-1428-4A3F-8E41-FF93594A533A}"/>
                </a:ext>
              </a:extLst>
            </p:cNvPr>
            <p:cNvSpPr txBox="1"/>
            <p:nvPr/>
          </p:nvSpPr>
          <p:spPr>
            <a:xfrm>
              <a:off x="2406305" y="4081287"/>
              <a:ext cx="1209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noProof="0" dirty="0">
                  <a:solidFill>
                    <a:srgbClr val="2D2D8A">
                      <a:lumMod val="50000"/>
                    </a:srgbClr>
                  </a:solidFill>
                </a:rPr>
                <a:t>Regulation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5E24F82-72F9-48FD-9CF1-A56B02213917}"/>
                </a:ext>
              </a:extLst>
            </p:cNvPr>
            <p:cNvSpPr txBox="1"/>
            <p:nvPr/>
          </p:nvSpPr>
          <p:spPr>
            <a:xfrm>
              <a:off x="5686699" y="1525434"/>
              <a:ext cx="880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00" b="1" noProof="0" dirty="0">
                  <a:solidFill>
                    <a:srgbClr val="2D2D8A">
                      <a:lumMod val="50000"/>
                    </a:srgbClr>
                  </a:solidFill>
                </a:rPr>
                <a:t>Market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endParaRPr>
            </a:p>
          </p:txBody>
        </p: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44C6B330-FA63-4B8E-861C-130C97A548BE}"/>
                </a:ext>
              </a:extLst>
            </p:cNvPr>
            <p:cNvSpPr txBox="1"/>
            <p:nvPr/>
          </p:nvSpPr>
          <p:spPr>
            <a:xfrm>
              <a:off x="8430073" y="4081287"/>
              <a:ext cx="1506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2D2D8A">
                      <a:lumMod val="50000"/>
                    </a:srgbClr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+mn-cs"/>
                </a:rPr>
                <a:t>Technology</a:t>
              </a:r>
            </a:p>
          </p:txBody>
        </p:sp>
      </p:grp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5DF70DC-F604-4CC2-AA1A-3BC0303AC419}"/>
              </a:ext>
            </a:extLst>
          </p:cNvPr>
          <p:cNvSpPr txBox="1"/>
          <p:nvPr/>
        </p:nvSpPr>
        <p:spPr>
          <a:xfrm>
            <a:off x="4908579" y="3426454"/>
            <a:ext cx="2495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Business Plan</a:t>
            </a:r>
          </a:p>
          <a:p>
            <a:pPr lvl="0" algn="ctr"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Feasibility Studies</a:t>
            </a:r>
          </a:p>
          <a:p>
            <a:pPr lvl="0" algn="ctr">
              <a:defRPr/>
            </a:pPr>
            <a:r>
              <a:rPr lang="en-US" sz="1800" noProof="0" dirty="0">
                <a:solidFill>
                  <a:srgbClr val="FFFFFF"/>
                </a:solidFill>
              </a:rPr>
              <a:t>Implementation Support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2" name="Espaço Reservado para Conteúdo 2">
            <a:extLst>
              <a:ext uri="{FF2B5EF4-FFF2-40B4-BE49-F238E27FC236}">
                <a16:creationId xmlns:a16="http://schemas.microsoft.com/office/drawing/2014/main" id="{ACD80B08-91D7-41A7-8014-4ECC88099DFC}"/>
              </a:ext>
            </a:extLst>
          </p:cNvPr>
          <p:cNvSpPr txBox="1">
            <a:spLocks/>
          </p:cNvSpPr>
          <p:nvPr/>
        </p:nvSpPr>
        <p:spPr bwMode="auto">
          <a:xfrm>
            <a:off x="4518688" y="1189221"/>
            <a:ext cx="3275337" cy="988891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176213" indent="-176213" algn="l" rtl="0" eaLnBrk="0" fontAlgn="base" hangingPunct="0">
              <a:spcBef>
                <a:spcPct val="60000"/>
              </a:spcBef>
              <a:spcAft>
                <a:spcPct val="0"/>
              </a:spcAft>
              <a:buChar char="•"/>
              <a:defRPr sz="2000" b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0225" indent="-174625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893763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3pPr>
            <a:lvl4pPr marL="1250950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4pPr>
            <a:lvl5pPr marL="1608138" indent="-1778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5pPr>
            <a:lvl6pPr marL="20653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5225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29797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4369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pPr algn="ctr">
              <a:spcBef>
                <a:spcPts val="600"/>
              </a:spcBef>
              <a:defRPr/>
            </a:pPr>
            <a:r>
              <a:rPr lang="en-US" sz="1600" b="0" kern="0" noProof="0" dirty="0">
                <a:solidFill>
                  <a:srgbClr val="2D2D8A">
                    <a:lumMod val="50000"/>
                  </a:srgbClr>
                </a:solidFill>
              </a:rPr>
              <a:t>Market Studies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1600" b="0" kern="0" noProof="0" dirty="0">
                <a:solidFill>
                  <a:srgbClr val="2D2D8A">
                    <a:lumMod val="50000"/>
                  </a:srgbClr>
                </a:solidFill>
              </a:rPr>
              <a:t>Business Models</a:t>
            </a:r>
          </a:p>
        </p:txBody>
      </p: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D957B6FF-9BF8-4579-A8B6-725F358AC2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2</a:t>
            </a:fld>
            <a:endParaRPr lang="en-US" noProof="0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4157C46-5333-438F-8567-C16D2755C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4764" y="6362541"/>
            <a:ext cx="7251462" cy="486839"/>
          </a:xfrm>
          <a:prstGeom prst="rect">
            <a:avLst/>
          </a:prstGeom>
        </p:spPr>
        <p:txBody>
          <a:bodyPr anchor="ctr" anchorCtr="0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noProof="0" dirty="0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DB76112-503F-B5FB-F462-2CF61EF9C9D4}"/>
              </a:ext>
            </a:extLst>
          </p:cNvPr>
          <p:cNvSpPr txBox="1">
            <a:spLocks/>
          </p:cNvSpPr>
          <p:nvPr/>
        </p:nvSpPr>
        <p:spPr bwMode="auto">
          <a:xfrm>
            <a:off x="416795" y="116632"/>
            <a:ext cx="11377264" cy="7207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0000" tIns="45720" rIns="91440" bIns="4680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r>
              <a:rPr lang="en-US" kern="0" noProof="0" dirty="0">
                <a:solidFill>
                  <a:schemeClr val="bg1"/>
                </a:solidFill>
              </a:rPr>
              <a:t>TELECO is your partner in business development in Latin America.</a:t>
            </a:r>
          </a:p>
        </p:txBody>
      </p:sp>
    </p:spTree>
    <p:extLst>
      <p:ext uri="{BB962C8B-B14F-4D97-AF65-F5344CB8AC3E}">
        <p14:creationId xmlns:p14="http://schemas.microsoft.com/office/powerpoint/2010/main" val="2937073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2A56BFF4-2B95-92AA-B6D1-F14A085986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736D2D-C200-312E-D2B8-4AA99D0EB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936" y="71007"/>
            <a:ext cx="11808759" cy="561590"/>
          </a:xfrm>
          <a:solidFill>
            <a:schemeClr val="accent2">
              <a:lumMod val="75000"/>
            </a:schemeClr>
          </a:solidFill>
        </p:spPr>
        <p:txBody>
          <a:bodyPr wrap="square" anchor="ctr">
            <a:normAutofit/>
          </a:bodyPr>
          <a:lstStyle/>
          <a:p>
            <a:r>
              <a:rPr lang="en-US" noProof="0" dirty="0">
                <a:solidFill>
                  <a:schemeClr val="bg1"/>
                </a:solidFill>
              </a:rPr>
              <a:t>MVNOs in Latin America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2B695E-414A-D21E-B0B9-494EEE57D0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7EDD59F0-879C-48E7-8CD6-4BC6CA1524DA}" type="slidenum">
              <a:rPr lang="en-US" noProof="0" smtClean="0"/>
              <a:pPr>
                <a:spcAft>
                  <a:spcPts val="600"/>
                </a:spcAft>
                <a:defRPr/>
              </a:pPr>
              <a:t>3</a:t>
            </a:fld>
            <a:endParaRPr lang="en-US" noProof="0"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F79A116-3160-7AF6-41F7-FFD04EE73A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834098"/>
              </p:ext>
            </p:extLst>
          </p:nvPr>
        </p:nvGraphicFramePr>
        <p:xfrm>
          <a:off x="5519936" y="2564904"/>
          <a:ext cx="6264697" cy="2657185"/>
        </p:xfrm>
        <a:graphic>
          <a:graphicData uri="http://schemas.openxmlformats.org/drawingml/2006/table">
            <a:tbl>
              <a:tblPr/>
              <a:tblGrid>
                <a:gridCol w="2088232">
                  <a:extLst>
                    <a:ext uri="{9D8B030D-6E8A-4147-A177-3AD203B41FA5}">
                      <a16:colId xmlns:a16="http://schemas.microsoft.com/office/drawing/2014/main" val="77132039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06316154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380110546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507544994"/>
                    </a:ext>
                  </a:extLst>
                </a:gridCol>
                <a:gridCol w="1296145">
                  <a:extLst>
                    <a:ext uri="{9D8B030D-6E8A-4147-A177-3AD203B41FA5}">
                      <a16:colId xmlns:a16="http://schemas.microsoft.com/office/drawing/2014/main" val="878081451"/>
                    </a:ext>
                  </a:extLst>
                </a:gridCol>
              </a:tblGrid>
              <a:tr h="196749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Mobile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MVNOs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Market Share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010214"/>
                  </a:ext>
                </a:extLst>
              </a:tr>
              <a:tr h="343174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Advanced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Mature model, active competition, reduced barriers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Brasil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270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184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3,8%</a:t>
                      </a:r>
                    </a:p>
                  </a:txBody>
                  <a:tcPr marL="45720" marR="4572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093532"/>
                  </a:ext>
                </a:extLst>
              </a:tr>
              <a:tr h="360040">
                <a:tc v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México*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10,4%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593965"/>
                  </a:ext>
                </a:extLst>
              </a:tr>
              <a:tr h="399491">
                <a:tc rowSpan="2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0" u="sng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Intermediate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Clear rules, but still a concentrated market.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Colombia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18249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Quote-cjk-patch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Chile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03264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600" b="0" i="1" u="sng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Initial</a:t>
                      </a:r>
                    </a:p>
                    <a:p>
                      <a:pPr algn="ctr" rtl="0" fontAlgn="ctr">
                        <a:buNone/>
                      </a:pPr>
                      <a:r>
                        <a:rPr lang="en-US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Regulation exists, but participation is residual.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0,3%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3842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Argentina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97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Equator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14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703728"/>
                  </a:ext>
                </a:extLst>
              </a:tr>
            </a:tbl>
          </a:graphicData>
        </a:graphic>
      </p:graphicFrame>
      <p:sp>
        <p:nvSpPr>
          <p:cNvPr id="11" name="Espaço Reservado para Conteúdo 3">
            <a:extLst>
              <a:ext uri="{FF2B5EF4-FFF2-40B4-BE49-F238E27FC236}">
                <a16:creationId xmlns:a16="http://schemas.microsoft.com/office/drawing/2014/main" id="{D97F0F87-E3EA-68B6-60CB-F7CEBC77F59D}"/>
              </a:ext>
            </a:extLst>
          </p:cNvPr>
          <p:cNvSpPr txBox="1">
            <a:spLocks/>
          </p:cNvSpPr>
          <p:nvPr/>
        </p:nvSpPr>
        <p:spPr bwMode="auto">
          <a:xfrm>
            <a:off x="6528048" y="5589240"/>
            <a:ext cx="4536504" cy="575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just" rtl="0" eaLnBrk="0" fontAlgn="base" hangingPunct="0">
              <a:spcBef>
                <a:spcPct val="60000"/>
              </a:spcBef>
              <a:spcAft>
                <a:spcPct val="0"/>
              </a:spcAft>
              <a:buChar char="•"/>
              <a:defRPr sz="2000" b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0225" indent="-174625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893763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3pPr>
            <a:lvl4pPr marL="1250950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4pPr>
            <a:lvl5pPr marL="1608138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5pPr>
            <a:lvl6pPr marL="20653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5225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29797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4369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sz="1600" kern="0" dirty="0"/>
              <a:t>The sale of Telefonica's operations in the region could contribute to the growth of MVNOs.</a:t>
            </a:r>
            <a:endParaRPr lang="pt-BR" sz="1600" kern="0" dirty="0"/>
          </a:p>
        </p:txBody>
      </p:sp>
      <p:pic>
        <p:nvPicPr>
          <p:cNvPr id="7" name="Imagem 6" descr="The image is a map of Latin America with countries and their respective populations in millions.&#10;&#10;O conteúdo gerado por IA pode estar incorreto.">
            <a:extLst>
              <a:ext uri="{FF2B5EF4-FFF2-40B4-BE49-F238E27FC236}">
                <a16:creationId xmlns:a16="http://schemas.microsoft.com/office/drawing/2014/main" id="{D85E3ECE-FF16-220E-2767-AB51EAF48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36" y="898343"/>
            <a:ext cx="4478676" cy="543953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DF33661-1C6B-C04E-1C4C-05111DBBF7A7}"/>
              </a:ext>
            </a:extLst>
          </p:cNvPr>
          <p:cNvSpPr txBox="1"/>
          <p:nvPr/>
        </p:nvSpPr>
        <p:spPr>
          <a:xfrm>
            <a:off x="5906164" y="5278943"/>
            <a:ext cx="5501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50" dirty="0"/>
              <a:t>*1Q25</a:t>
            </a:r>
          </a:p>
        </p:txBody>
      </p:sp>
    </p:spTree>
    <p:extLst>
      <p:ext uri="{BB962C8B-B14F-4D97-AF65-F5344CB8AC3E}">
        <p14:creationId xmlns:p14="http://schemas.microsoft.com/office/powerpoint/2010/main" val="92764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6A1A1635-75B1-81FF-66B1-C2F338236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415" y="1767299"/>
            <a:ext cx="4757697" cy="3383444"/>
          </a:xfrm>
          <a:prstGeom prst="rect">
            <a:avLst/>
          </a:prstGeom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624416" y="283888"/>
            <a:ext cx="11244695" cy="432791"/>
          </a:xfrm>
          <a:solidFill>
            <a:schemeClr val="accent2"/>
          </a:solidFill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MVNOs in Brazil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169BF930-086D-408D-97BC-84FF08E0C0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1674966"/>
            <a:ext cx="1100006" cy="9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0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90C6787-0DD8-4C82-9E5D-33F6B8AAEB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4</a:t>
            </a:fld>
            <a:endParaRPr lang="en-US" noProof="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E5BAD42-3ED5-3FFB-6213-9D9169F2CC7B}"/>
              </a:ext>
            </a:extLst>
          </p:cNvPr>
          <p:cNvSpPr txBox="1"/>
          <p:nvPr/>
        </p:nvSpPr>
        <p:spPr>
          <a:xfrm>
            <a:off x="8070493" y="2337865"/>
            <a:ext cx="657960" cy="1681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noProof="0" dirty="0">
              <a:solidFill>
                <a:schemeClr val="tx1"/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110F5E84-56BA-A985-8185-0CA1DB15870D}"/>
              </a:ext>
            </a:extLst>
          </p:cNvPr>
          <p:cNvSpPr txBox="1"/>
          <p:nvPr/>
        </p:nvSpPr>
        <p:spPr>
          <a:xfrm>
            <a:off x="8832304" y="2346962"/>
            <a:ext cx="657960" cy="1389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1000" noProof="0" dirty="0">
              <a:solidFill>
                <a:schemeClr val="tx1"/>
              </a:solidFill>
            </a:endParaRPr>
          </a:p>
        </p:txBody>
      </p:sp>
      <p:pic>
        <p:nvPicPr>
          <p:cNvPr id="10" name="Imagem 9" descr="The image shows a line graph depicting the number of authorized MVNOS in Brazil, with the numbers increasing from 2015 to 2025.&#10;&#10;O conteúdo gerado por IA pode estar incorreto.">
            <a:extLst>
              <a:ext uri="{FF2B5EF4-FFF2-40B4-BE49-F238E27FC236}">
                <a16:creationId xmlns:a16="http://schemas.microsoft.com/office/drawing/2014/main" id="{032B1B56-3AE0-DA42-7EAD-B23D54369A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83" y="1988840"/>
            <a:ext cx="6839735" cy="353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30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DFE6B-3447-1623-3A78-E744E026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5011A9B-EDA8-D97A-EAFF-DE085C9D2EA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Brazil Regulation</a:t>
            </a:r>
          </a:p>
        </p:txBody>
      </p:sp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9174D19B-AF04-A501-25D5-E3892FF131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273" y="5661248"/>
            <a:ext cx="4367584" cy="792088"/>
          </a:xfrm>
          <a:solidFill>
            <a:schemeClr val="bg1"/>
          </a:solidFill>
        </p:spPr>
        <p:txBody>
          <a:bodyPr/>
          <a:lstStyle/>
          <a:p>
            <a:r>
              <a:rPr lang="en-US" sz="1600" noProof="0" dirty="0"/>
              <a:t>Claro had 3 accredited MVNO and  Vivo 6.</a:t>
            </a:r>
          </a:p>
          <a:p>
            <a:r>
              <a:rPr lang="en-US" sz="1600" noProof="0" dirty="0"/>
              <a:t>There is also more then 100 brands.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1AAAC28D-10FD-3F18-AB03-D6C5B0B36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1800" noProof="0" dirty="0" err="1"/>
              <a:t>Autorized</a:t>
            </a:r>
            <a:endParaRPr lang="en-US" sz="1800" noProof="0" dirty="0"/>
          </a:p>
          <a:p>
            <a:pPr lvl="1"/>
            <a:r>
              <a:rPr lang="en-US" sz="1800" noProof="0" dirty="0" err="1"/>
              <a:t>Anatel</a:t>
            </a:r>
            <a:r>
              <a:rPr lang="en-US" sz="1800" noProof="0" dirty="0"/>
              <a:t> license</a:t>
            </a:r>
          </a:p>
          <a:p>
            <a:pPr lvl="1"/>
            <a:r>
              <a:rPr lang="en-US" sz="1800" noProof="0" dirty="0"/>
              <a:t>Same obligations as MNOs</a:t>
            </a:r>
          </a:p>
          <a:p>
            <a:pPr lvl="1"/>
            <a:r>
              <a:rPr lang="en-US" sz="1800" noProof="0" dirty="0"/>
              <a:t>Response for invoice Accredit Costumers</a:t>
            </a:r>
          </a:p>
          <a:p>
            <a:pPr lvl="1"/>
            <a:r>
              <a:rPr lang="en-US" sz="1800" noProof="0" dirty="0"/>
              <a:t>Usually, Full MVNO</a:t>
            </a:r>
          </a:p>
          <a:p>
            <a:r>
              <a:rPr lang="en-US" sz="1800" noProof="0" dirty="0"/>
              <a:t>Accredit</a:t>
            </a:r>
          </a:p>
          <a:p>
            <a:pPr lvl="1"/>
            <a:r>
              <a:rPr lang="en-US" sz="1800" noProof="0" dirty="0"/>
              <a:t>Registration with </a:t>
            </a:r>
            <a:r>
              <a:rPr lang="en-US" sz="1800" noProof="0" dirty="0" err="1"/>
              <a:t>Anatel</a:t>
            </a:r>
            <a:endParaRPr lang="en-US" sz="1800" noProof="0" dirty="0"/>
          </a:p>
          <a:p>
            <a:pPr lvl="1"/>
            <a:r>
              <a:rPr lang="en-US" sz="1800" noProof="0" dirty="0"/>
              <a:t>Usually, Light MVNO</a:t>
            </a:r>
          </a:p>
          <a:p>
            <a:r>
              <a:rPr lang="en-US" sz="1800" noProof="0" dirty="0"/>
              <a:t>MNO can not own a MVNO</a:t>
            </a:r>
          </a:p>
          <a:p>
            <a:r>
              <a:rPr lang="en-US" sz="1800" noProof="0" dirty="0" err="1"/>
              <a:t>Anatel</a:t>
            </a:r>
            <a:r>
              <a:rPr lang="en-US" sz="1800" noProof="0" dirty="0"/>
              <a:t> seeks to avoid interfering in the relationship between MNOs and MVNOs.</a:t>
            </a:r>
          </a:p>
          <a:p>
            <a:r>
              <a:rPr lang="en-US" sz="1800" noProof="0" dirty="0"/>
              <a:t>Issues: Exclusivity, Permanent Roaming, minimum monthly price per SIM card.</a:t>
            </a: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139755C-9DED-25F3-103A-1DEAA15292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5</a:t>
            </a:fld>
            <a:endParaRPr lang="en-US" noProof="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B2C7D49-C15C-8908-D080-FAB0D8276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1674966"/>
            <a:ext cx="1100006" cy="9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0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D39E658-0EB0-FF60-20BE-0AF96AD97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68" y="1418490"/>
            <a:ext cx="5249008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1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21CED-8C76-9AD5-6BBC-682A6F11E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6209B6C6-06EB-21C6-1131-A559FE2DD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841854"/>
            <a:ext cx="5686482" cy="3140573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1D8DF9D9-A648-2DB5-0A8A-13A285C2F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726" y="192204"/>
            <a:ext cx="10943167" cy="644508"/>
          </a:xfrm>
          <a:solidFill>
            <a:schemeClr val="accent2"/>
          </a:solidFill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Main authorized MVNOs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CA2B414-274E-DF67-36B6-D10CB4212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1674966"/>
            <a:ext cx="1100006" cy="923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0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EA34E93-BF3C-357A-8C1B-2E39669911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6</a:t>
            </a:fld>
            <a:endParaRPr lang="en-US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9E47504-40DC-0629-A1BF-5058C467F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4072" y="1841854"/>
            <a:ext cx="5039536" cy="3605918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l"/>
            <a:r>
              <a:rPr lang="en-US" noProof="0" dirty="0"/>
              <a:t>MVNOs has a 25% market share of M2M for IoT: </a:t>
            </a:r>
          </a:p>
          <a:p>
            <a:pPr lvl="1" algn="l"/>
            <a:r>
              <a:rPr lang="en-US" noProof="0" dirty="0"/>
              <a:t>MVNOs have 25% market share</a:t>
            </a:r>
          </a:p>
          <a:p>
            <a:pPr lvl="1" algn="l"/>
            <a:r>
              <a:rPr lang="en-US" noProof="0" dirty="0"/>
              <a:t>70% of MVNO Accesses</a:t>
            </a:r>
          </a:p>
          <a:p>
            <a:pPr algn="l"/>
            <a:r>
              <a:rPr lang="en-US" noProof="0" dirty="0"/>
              <a:t>MVNO for Persons</a:t>
            </a:r>
          </a:p>
          <a:p>
            <a:pPr lvl="1" algn="l"/>
            <a:r>
              <a:rPr lang="en-US" noProof="0" dirty="0"/>
              <a:t>Post</a:t>
            </a:r>
          </a:p>
          <a:p>
            <a:pPr lvl="1" algn="l"/>
            <a:r>
              <a:rPr lang="en-US" noProof="0" dirty="0"/>
              <a:t>ISPs (Combo)</a:t>
            </a:r>
          </a:p>
          <a:p>
            <a:pPr lvl="1" algn="l"/>
            <a:r>
              <a:rPr lang="en-US" noProof="0" dirty="0"/>
              <a:t>Ecosystem (Fintech, </a:t>
            </a:r>
            <a:r>
              <a:rPr lang="en-US" dirty="0"/>
              <a:t>M</a:t>
            </a:r>
            <a:r>
              <a:rPr lang="en-US" noProof="0" dirty="0" err="1"/>
              <a:t>agazines</a:t>
            </a:r>
            <a:r>
              <a:rPr lang="en-US" noProof="0" dirty="0"/>
              <a:t>, …)</a:t>
            </a:r>
          </a:p>
          <a:p>
            <a:pPr lvl="1" algn="l"/>
            <a:r>
              <a:rPr lang="en-US" dirty="0"/>
              <a:t>B2B</a:t>
            </a:r>
          </a:p>
        </p:txBody>
      </p:sp>
    </p:spTree>
    <p:extLst>
      <p:ext uri="{BB962C8B-B14F-4D97-AF65-F5344CB8AC3E}">
        <p14:creationId xmlns:p14="http://schemas.microsoft.com/office/powerpoint/2010/main" val="1864504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D17B0725-EFEE-ED1F-6BFB-6657331A3B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85C1DF-B856-20BD-EF26-4CAB53B61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4523" y="3881680"/>
            <a:ext cx="5039536" cy="1009141"/>
          </a:xfrm>
        </p:spPr>
        <p:txBody>
          <a:bodyPr/>
          <a:lstStyle/>
          <a:p>
            <a:r>
              <a:rPr lang="en-US" sz="1600" b="0" noProof="0" dirty="0"/>
              <a:t>Approximately 30 active MVNOs (22 reported in 1Q25).</a:t>
            </a:r>
          </a:p>
          <a:p>
            <a:r>
              <a:rPr lang="en-US" sz="1600" b="0" noProof="0" dirty="0"/>
              <a:t>Some MVNOs like FREEDOMPOP act as enablers.</a:t>
            </a:r>
          </a:p>
          <a:p>
            <a:endParaRPr lang="en-US" sz="1600" b="0" noProof="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211425E-0B83-2228-505E-023DBC8A6D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7</a:t>
            </a:fld>
            <a:endParaRPr lang="en-US" noProof="0" dirty="0"/>
          </a:p>
        </p:txBody>
      </p:sp>
      <p:pic>
        <p:nvPicPr>
          <p:cNvPr id="9" name="Imagem 8" descr="The mobile market share in Mexico for the first quarter of 2025 is distributed among various operators, with Telcel holding a majority at 58%, followed by AT&amp;T at 16%, Movistar at 15%, BAT at 6%, and other MVNOs at 5%.&#10;&#10;O conteúdo gerado por IA pode estar incorreto.">
            <a:extLst>
              <a:ext uri="{FF2B5EF4-FFF2-40B4-BE49-F238E27FC236}">
                <a16:creationId xmlns:a16="http://schemas.microsoft.com/office/drawing/2014/main" id="{08988A91-1B90-B1F6-BA7A-D49FDB6DEC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1268760"/>
            <a:ext cx="5438103" cy="3438442"/>
          </a:xfrm>
          <a:prstGeom prst="rect">
            <a:avLst/>
          </a:prstGeom>
        </p:spPr>
      </p:pic>
      <p:sp>
        <p:nvSpPr>
          <p:cNvPr id="6" name="Título 2">
            <a:extLst>
              <a:ext uri="{FF2B5EF4-FFF2-40B4-BE49-F238E27FC236}">
                <a16:creationId xmlns:a16="http://schemas.microsoft.com/office/drawing/2014/main" id="{B4148D47-8F12-5B6D-F675-5F10E95E658E}"/>
              </a:ext>
            </a:extLst>
          </p:cNvPr>
          <p:cNvSpPr txBox="1">
            <a:spLocks/>
          </p:cNvSpPr>
          <p:nvPr/>
        </p:nvSpPr>
        <p:spPr bwMode="auto">
          <a:xfrm>
            <a:off x="573867" y="253189"/>
            <a:ext cx="10943167" cy="72072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0000" tIns="45720" rIns="91440" bIns="4680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0000"/>
                </a:solidFill>
                <a:latin typeface="Calibri" pitchFamily="34" charset="0"/>
              </a:defRPr>
            </a:lvl9pPr>
          </a:lstStyle>
          <a:p>
            <a:r>
              <a:rPr lang="en-US" kern="0" noProof="0" dirty="0">
                <a:solidFill>
                  <a:schemeClr val="bg1"/>
                </a:solidFill>
              </a:rPr>
              <a:t>“Rede </a:t>
            </a:r>
            <a:r>
              <a:rPr lang="en-US" kern="0" noProof="0" dirty="0" err="1">
                <a:solidFill>
                  <a:schemeClr val="bg1"/>
                </a:solidFill>
              </a:rPr>
              <a:t>Cumpartida</a:t>
            </a:r>
            <a:r>
              <a:rPr lang="en-US" kern="0" noProof="0" dirty="0">
                <a:solidFill>
                  <a:schemeClr val="bg1"/>
                </a:solidFill>
              </a:rPr>
              <a:t>” boosted the growth of MVNOs in Mexico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0F13859-0DD2-6F89-FD44-55FC1F3B5621}"/>
              </a:ext>
            </a:extLst>
          </p:cNvPr>
          <p:cNvSpPr txBox="1"/>
          <p:nvPr/>
        </p:nvSpPr>
        <p:spPr>
          <a:xfrm>
            <a:off x="2495600" y="4736932"/>
            <a:ext cx="1096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dirty="0"/>
              <a:t>83% Prepaid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2465AEB5-C961-02A1-8758-8716F7C7B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228736"/>
              </p:ext>
            </p:extLst>
          </p:nvPr>
        </p:nvGraphicFramePr>
        <p:xfrm>
          <a:off x="6600056" y="1442125"/>
          <a:ext cx="3847655" cy="23469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687416">
                  <a:extLst>
                    <a:ext uri="{9D8B030D-6E8A-4147-A177-3AD203B41FA5}">
                      <a16:colId xmlns:a16="http://schemas.microsoft.com/office/drawing/2014/main" val="3192571081"/>
                    </a:ext>
                  </a:extLst>
                </a:gridCol>
                <a:gridCol w="2160239">
                  <a:extLst>
                    <a:ext uri="{9D8B030D-6E8A-4147-A177-3AD203B41FA5}">
                      <a16:colId xmlns:a16="http://schemas.microsoft.com/office/drawing/2014/main" val="9650443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chemeClr val="bg1"/>
                          </a:solidFill>
                          <a:effectLst/>
                        </a:rPr>
                        <a:t>Other MVNOs</a:t>
                      </a:r>
                      <a:endParaRPr lang="en-US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>
                    <a:solidFill>
                      <a:srgbClr val="04040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>
                          <a:solidFill>
                            <a:schemeClr val="bg1"/>
                          </a:solidFill>
                          <a:effectLst/>
                        </a:rPr>
                        <a:t>Market Share</a:t>
                      </a:r>
                      <a:endParaRPr lang="en-US" sz="1600" b="0" i="0" u="none" strike="noStrike" noProof="0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>
                    <a:solidFill>
                      <a:srgbClr val="04040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8278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 err="1">
                          <a:solidFill>
                            <a:srgbClr val="000000"/>
                          </a:solidFill>
                          <a:effectLst/>
                        </a:rPr>
                        <a:t>Fredompop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1,5%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32406037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 err="1">
                          <a:solidFill>
                            <a:srgbClr val="000000"/>
                          </a:solidFill>
                          <a:effectLst/>
                        </a:rPr>
                        <a:t>Megacable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1,2%</a:t>
                      </a:r>
                      <a:endParaRPr lang="en-US" sz="1600" b="0" i="0" u="none" strike="noStrike" noProof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99106776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Salinas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0,6%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261320513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Televisa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0,5%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430251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NEWWW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0,4%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245661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600" b="0" u="none" strike="noStrike" noProof="0" dirty="0" err="1">
                          <a:solidFill>
                            <a:srgbClr val="000000"/>
                          </a:solidFill>
                          <a:effectLst/>
                        </a:rPr>
                        <a:t>Telmovil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u="none" strike="noStrike" noProof="0" dirty="0">
                          <a:solidFill>
                            <a:srgbClr val="000000"/>
                          </a:solidFill>
                          <a:effectLst/>
                        </a:rPr>
                        <a:t>0,3%</a:t>
                      </a:r>
                      <a:endParaRPr lang="en-US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4033338933"/>
                  </a:ext>
                </a:extLst>
              </a:tr>
            </a:tbl>
          </a:graphicData>
        </a:graphic>
      </p:graphicFrame>
      <p:sp>
        <p:nvSpPr>
          <p:cNvPr id="13" name="Espaço Reservado para Conteúdo 3">
            <a:extLst>
              <a:ext uri="{FF2B5EF4-FFF2-40B4-BE49-F238E27FC236}">
                <a16:creationId xmlns:a16="http://schemas.microsoft.com/office/drawing/2014/main" id="{F2FE6C23-8630-1D87-8223-0AEB757DB333}"/>
              </a:ext>
            </a:extLst>
          </p:cNvPr>
          <p:cNvSpPr txBox="1">
            <a:spLocks/>
          </p:cNvSpPr>
          <p:nvPr/>
        </p:nvSpPr>
        <p:spPr bwMode="auto">
          <a:xfrm>
            <a:off x="983433" y="5296031"/>
            <a:ext cx="9505056" cy="99826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6213" indent="-176213" algn="just" rtl="0" eaLnBrk="0" fontAlgn="base" hangingPunct="0">
              <a:spcBef>
                <a:spcPct val="60000"/>
              </a:spcBef>
              <a:spcAft>
                <a:spcPct val="0"/>
              </a:spcAft>
              <a:buChar char="•"/>
              <a:defRPr sz="2000" b="1">
                <a:solidFill>
                  <a:schemeClr val="accent6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30225" indent="-174625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2pPr>
            <a:lvl3pPr marL="893763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accent6">
                    <a:lumMod val="50000"/>
                  </a:schemeClr>
                </a:solidFill>
                <a:latin typeface="+mn-lt"/>
              </a:defRPr>
            </a:lvl3pPr>
            <a:lvl4pPr marL="1250950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4pPr>
            <a:lvl5pPr marL="1608138" indent="-177800" algn="just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6">
                    <a:lumMod val="50000"/>
                  </a:schemeClr>
                </a:solidFill>
                <a:latin typeface="+mn-lt"/>
              </a:defRPr>
            </a:lvl5pPr>
            <a:lvl6pPr marL="20653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6pPr>
            <a:lvl7pPr marL="25225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7pPr>
            <a:lvl8pPr marL="29797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8pPr>
            <a:lvl9pPr marL="3436938" indent="-1778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accent2"/>
                </a:solidFill>
                <a:latin typeface="+mn-lt"/>
              </a:defRPr>
            </a:lvl9pPr>
          </a:lstStyle>
          <a:p>
            <a:r>
              <a:rPr lang="en-US" kern="0" noProof="0" dirty="0"/>
              <a:t>The partnership between “Rede </a:t>
            </a:r>
            <a:r>
              <a:rPr lang="en-US" kern="0" noProof="0" dirty="0" err="1"/>
              <a:t>Cumpartida</a:t>
            </a:r>
            <a:r>
              <a:rPr lang="en-US" kern="0" noProof="0" dirty="0"/>
              <a:t>” and Bait makes it operate as an MNO.</a:t>
            </a:r>
          </a:p>
          <a:p>
            <a:r>
              <a:rPr lang="en-US" kern="0" dirty="0" err="1"/>
              <a:t>Freedompop</a:t>
            </a:r>
            <a:r>
              <a:rPr lang="en-US" kern="0" dirty="0"/>
              <a:t> has Telcel as MNO.</a:t>
            </a:r>
            <a:endParaRPr lang="en-US" kern="0" noProof="0" dirty="0"/>
          </a:p>
        </p:txBody>
      </p:sp>
    </p:spTree>
    <p:extLst>
      <p:ext uri="{BB962C8B-B14F-4D97-AF65-F5344CB8AC3E}">
        <p14:creationId xmlns:p14="http://schemas.microsoft.com/office/powerpoint/2010/main" val="163816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5B063EE-20B6-1047-12A8-E189F18A8D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336985E6-E5EB-E7FD-4243-8597A3F9319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Comparative Chart: Europe x Latin America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F5BE4D6A-116F-F281-B991-DF742389BE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747401"/>
              </p:ext>
            </p:extLst>
          </p:nvPr>
        </p:nvGraphicFramePr>
        <p:xfrm>
          <a:off x="1631503" y="1122620"/>
          <a:ext cx="8856985" cy="492925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52919">
                  <a:extLst>
                    <a:ext uri="{9D8B030D-6E8A-4147-A177-3AD203B41FA5}">
                      <a16:colId xmlns:a16="http://schemas.microsoft.com/office/drawing/2014/main" val="3252489558"/>
                    </a:ext>
                  </a:extLst>
                </a:gridCol>
                <a:gridCol w="2807722">
                  <a:extLst>
                    <a:ext uri="{9D8B030D-6E8A-4147-A177-3AD203B41FA5}">
                      <a16:colId xmlns:a16="http://schemas.microsoft.com/office/drawing/2014/main" val="1438241603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886548314"/>
                    </a:ext>
                  </a:extLst>
                </a:gridCol>
              </a:tblGrid>
              <a:tr h="6849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solidFill>
                            <a:schemeClr val="bg1"/>
                          </a:solidFill>
                          <a:effectLst/>
                        </a:rPr>
                        <a:t>Feature</a:t>
                      </a:r>
                      <a:endParaRPr lang="en-US" sz="1600" kern="100" noProof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solidFill>
                            <a:schemeClr val="bg1"/>
                          </a:solidFill>
                          <a:effectLst/>
                        </a:rPr>
                        <a:t>Europe (EU)</a:t>
                      </a:r>
                      <a:endParaRPr lang="en-US" sz="1600" kern="100" noProof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solidFill>
                            <a:schemeClr val="bg1"/>
                          </a:solidFill>
                          <a:effectLst/>
                        </a:rPr>
                        <a:t>Latin America </a:t>
                      </a:r>
                      <a:br>
                        <a:rPr lang="en-US" sz="1600" b="1" kern="100" noProof="0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en-US" sz="1600" b="1" kern="100" noProof="0" dirty="0">
                          <a:solidFill>
                            <a:schemeClr val="bg1"/>
                          </a:solidFill>
                          <a:effectLst/>
                        </a:rPr>
                        <a:t>(Regional Average)</a:t>
                      </a:r>
                      <a:endParaRPr lang="en-US" sz="1600" kern="100" noProof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6151225"/>
                  </a:ext>
                </a:extLst>
              </a:tr>
              <a:tr h="872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effectLst/>
                        </a:rPr>
                        <a:t>Regulatory Model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Harmonized (EU Guidelines) + National Implementation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Fragmented </a:t>
                      </a:r>
                      <a:br>
                        <a:rPr lang="en-US" sz="1600" kern="100" noProof="0" dirty="0">
                          <a:effectLst/>
                        </a:rPr>
                      </a:br>
                      <a:r>
                        <a:rPr lang="en-US" sz="1600" kern="100" noProof="0" dirty="0">
                          <a:effectLst/>
                        </a:rPr>
                        <a:t>(each country with its own model)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780395"/>
                  </a:ext>
                </a:extLst>
              </a:tr>
              <a:tr h="1249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effectLst/>
                        </a:rPr>
                        <a:t>Legal Basis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European Electronic Communications Code (EECC)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National laws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7389931"/>
                  </a:ext>
                </a:extLst>
              </a:tr>
              <a:tr h="1061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effectLst/>
                        </a:rPr>
                        <a:t>Licensing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Notification regime (generally without a specific license)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Authorization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3779649"/>
                  </a:ext>
                </a:extLst>
              </a:tr>
              <a:tr h="10610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100" noProof="0" dirty="0">
                          <a:effectLst/>
                        </a:rPr>
                        <a:t>Access Wholesale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Regulated via Significant Market Power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100" noProof="0" dirty="0">
                          <a:effectLst/>
                        </a:rPr>
                        <a:t>Direct negotiation or </a:t>
                      </a:r>
                      <a:br>
                        <a:rPr lang="en-US" sz="1600" kern="100" noProof="0" dirty="0">
                          <a:effectLst/>
                        </a:rPr>
                      </a:br>
                      <a:r>
                        <a:rPr lang="en-US" sz="1600" kern="100" noProof="0" dirty="0">
                          <a:effectLst/>
                        </a:rPr>
                        <a:t>estate network (Mexico)</a:t>
                      </a:r>
                      <a:endParaRPr lang="en-US" sz="16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6389848"/>
                  </a:ext>
                </a:extLst>
              </a:tr>
            </a:tbl>
          </a:graphicData>
        </a:graphic>
      </p:graphicFrame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FF0DA06-0975-2280-C62E-FC310C1CF2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6207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484F94D0-60C1-EF5C-5EC9-5A127C4AEE7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noProof="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B502C8D-B955-C518-10FD-1C42569A5B8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n-US" sz="2400" noProof="0" dirty="0">
                <a:solidFill>
                  <a:schemeClr val="bg1"/>
                </a:solidFill>
              </a:rPr>
              <a:t>The key features and attractiveness of the Latin American MVNO market as a whole</a:t>
            </a:r>
            <a:endParaRPr lang="en-US" noProof="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764D0C-B0DA-BD0E-8E0E-68569F187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68761"/>
            <a:ext cx="10957984" cy="4857402"/>
          </a:xfrm>
        </p:spPr>
        <p:txBody>
          <a:bodyPr/>
          <a:lstStyle/>
          <a:p>
            <a:r>
              <a:rPr lang="en-US" noProof="0" dirty="0"/>
              <a:t>Regulatory Landscape is different in each country:</a:t>
            </a:r>
          </a:p>
          <a:p>
            <a:pPr lvl="1"/>
            <a:r>
              <a:rPr lang="en-US" noProof="0" dirty="0"/>
              <a:t>Advanced, Mature model, active competition, reduced barriers in Brazil and Mexico</a:t>
            </a:r>
          </a:p>
          <a:p>
            <a:pPr lvl="1"/>
            <a:r>
              <a:rPr lang="en-US" noProof="0" dirty="0"/>
              <a:t>Intermediate Clear rules, but still a concentrated market in Colombia and Chile</a:t>
            </a:r>
          </a:p>
          <a:p>
            <a:pPr lvl="1"/>
            <a:r>
              <a:rPr lang="en-US" noProof="0" dirty="0"/>
              <a:t>Initial, Regulation exists, but participation is residual in Peru, Argentina and Equator.</a:t>
            </a:r>
          </a:p>
          <a:p>
            <a:r>
              <a:rPr lang="en-US" noProof="0" dirty="0"/>
              <a:t>Having an initial MNO open to partnerships with MVNOs is key for the growth of MVNOs.</a:t>
            </a:r>
          </a:p>
          <a:p>
            <a:r>
              <a:rPr lang="en-US" noProof="0" dirty="0"/>
              <a:t>Usually, a Full MVNO act as an enabler for Light or Brand MVNOs.</a:t>
            </a:r>
          </a:p>
          <a:p>
            <a:r>
              <a:rPr lang="en-US" noProof="0" dirty="0"/>
              <a:t>IoT, ISPs, Fintechs, Supermarkets and B2B are niches with great potential for MVNOs.</a:t>
            </a:r>
          </a:p>
          <a:p>
            <a:endParaRPr lang="en-US" noProof="0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791E6CC-5A73-5649-FBB5-DD6DB4CFFE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6689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 anchor="b" anchorCtr="1"/>
          <a:lstStyle/>
          <a:p>
            <a:pPr marL="0" indent="0" algn="ctr">
              <a:buNone/>
            </a:pPr>
            <a:r>
              <a:rPr lang="en-US" sz="2800" noProof="0" dirty="0"/>
              <a:t>Tks!</a:t>
            </a:r>
          </a:p>
          <a:p>
            <a:pPr marL="0" indent="0" algn="ctr">
              <a:buNone/>
            </a:pPr>
            <a:endParaRPr lang="en-US" noProof="0" dirty="0"/>
          </a:p>
          <a:p>
            <a:pPr marL="0" indent="0" algn="ctr">
              <a:buNone/>
            </a:pPr>
            <a:endParaRPr lang="en-US" noProof="0" dirty="0"/>
          </a:p>
          <a:p>
            <a:pPr marL="0" indent="0" algn="ctr">
              <a:buNone/>
            </a:pPr>
            <a:r>
              <a:rPr lang="en-US" dirty="0"/>
              <a:t>etude@</a:t>
            </a:r>
            <a:r>
              <a:rPr lang="en-US" noProof="0" dirty="0"/>
              <a:t>teleco.com.br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328" y="1844824"/>
            <a:ext cx="4674870" cy="2057400"/>
          </a:xfrm>
          <a:prstGeom prst="rect">
            <a:avLst/>
          </a:prstGeom>
        </p:spPr>
      </p:pic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346A7078-45DF-4722-A10E-2341B9C573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EDA61B4-A147-41D2-862B-C680EA98201B}" type="slidenum">
              <a:rPr lang="en-US" noProof="0" smtClean="0"/>
              <a:pPr>
                <a:defRPr/>
              </a:pPr>
              <a:t>10</a:t>
            </a:fld>
            <a:endParaRPr lang="en-US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6A5365-3AED-22ED-816D-6621E085F0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95255335"/>
      </p:ext>
    </p:extLst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80975" marR="0" indent="-180975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tabLst/>
          <a:defRPr kumimoji="0" lang="pt-BR" sz="1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180975" marR="0" indent="-180975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tabLst/>
          <a:defRPr kumimoji="0" lang="pt-BR" sz="1400" b="0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11788</TotalTime>
  <Words>580</Words>
  <Application>Microsoft Office PowerPoint</Application>
  <PresentationFormat>Widescreen</PresentationFormat>
  <Paragraphs>145</Paragraphs>
  <Slides>10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Aptos</vt:lpstr>
      <vt:lpstr>Aptos Narrow</vt:lpstr>
      <vt:lpstr>Arial</vt:lpstr>
      <vt:lpstr>Calibri</vt:lpstr>
      <vt:lpstr>Segoe UI</vt:lpstr>
      <vt:lpstr>Design padrão</vt:lpstr>
      <vt:lpstr>Overview of the MVNO Market in Latin America The good, the bad and the unexpected</vt:lpstr>
      <vt:lpstr>23 Years of  Consultancy Helping MVNOs for more than 10 years</vt:lpstr>
      <vt:lpstr>MVNOs in Latin America</vt:lpstr>
      <vt:lpstr>MVNOs in Brazil</vt:lpstr>
      <vt:lpstr>Brazil Regulation</vt:lpstr>
      <vt:lpstr>Main authorized MVNOs</vt:lpstr>
      <vt:lpstr>Apresentação do PowerPoint</vt:lpstr>
      <vt:lpstr>Comparative Chart: Europe x Latin America</vt:lpstr>
      <vt:lpstr>The key features and attractiveness of the Latin American MVNO market as a whole</vt:lpstr>
      <vt:lpstr>Apresentação do PowerPoint</vt:lpstr>
    </vt:vector>
  </TitlesOfParts>
  <Company>TLC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dogmar</dc:creator>
  <cp:lastModifiedBy>Eduardo Tude</cp:lastModifiedBy>
  <cp:revision>728</cp:revision>
  <cp:lastPrinted>2013-08-20T12:56:38Z</cp:lastPrinted>
  <dcterms:created xsi:type="dcterms:W3CDTF">2010-03-04T13:50:17Z</dcterms:created>
  <dcterms:modified xsi:type="dcterms:W3CDTF">2026-04-24T17:07:13Z</dcterms:modified>
</cp:coreProperties>
</file>