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7" r:id="rId2"/>
    <p:sldMasterId id="2147483663" r:id="rId3"/>
  </p:sldMasterIdLst>
  <p:notesMasterIdLst>
    <p:notesMasterId r:id="rId18"/>
  </p:notesMasterIdLst>
  <p:handoutMasterIdLst>
    <p:handoutMasterId r:id="rId19"/>
  </p:handoutMasterIdLst>
  <p:sldIdLst>
    <p:sldId id="358"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EE0"/>
    <a:srgbClr val="0B0F0C"/>
    <a:srgbClr val="7A4040"/>
    <a:srgbClr val="EF2095"/>
    <a:srgbClr val="383838"/>
    <a:srgbClr val="A5A5A5"/>
    <a:srgbClr val="F96241"/>
    <a:srgbClr val="2C3643"/>
    <a:srgbClr val="FFFFFF"/>
    <a:srgbClr val="323B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EC407F-212A-4DA7-BC15-60C435A2D0A1}" v="5" dt="2026-06-05T12:39:56.925"/>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50" autoAdjust="0"/>
    <p:restoredTop sz="84867" autoAdjust="0"/>
  </p:normalViewPr>
  <p:slideViewPr>
    <p:cSldViewPr snapToGrid="0">
      <p:cViewPr varScale="1">
        <p:scale>
          <a:sx n="94" d="100"/>
          <a:sy n="94" d="100"/>
        </p:scale>
        <p:origin x="900" y="78"/>
      </p:cViewPr>
      <p:guideLst/>
    </p:cSldViewPr>
  </p:slideViewPr>
  <p:notesTextViewPr>
    <p:cViewPr>
      <p:scale>
        <a:sx n="3" d="2"/>
        <a:sy n="3" d="2"/>
      </p:scale>
      <p:origin x="0" y="0"/>
    </p:cViewPr>
  </p:notesTextViewPr>
  <p:notesViewPr>
    <p:cSldViewPr snapToGrid="0">
      <p:cViewPr varScale="1">
        <p:scale>
          <a:sx n="79" d="100"/>
          <a:sy n="79" d="100"/>
        </p:scale>
        <p:origin x="3472" y="8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Upson" userId="610439d5-149f-4a24-a712-221206c5b882" providerId="ADAL" clId="{B48AD771-050B-4337-9F4C-AB5F2C27B10A}"/>
    <pc:docChg chg="addSld delSld modSld">
      <pc:chgData name="Daniel Upson" userId="610439d5-149f-4a24-a712-221206c5b882" providerId="ADAL" clId="{B48AD771-050B-4337-9F4C-AB5F2C27B10A}" dt="2026-06-05T12:47:07.827" v="33" actId="6549"/>
      <pc:docMkLst>
        <pc:docMk/>
      </pc:docMkLst>
      <pc:sldChg chg="modSp mod">
        <pc:chgData name="Daniel Upson" userId="610439d5-149f-4a24-a712-221206c5b882" providerId="ADAL" clId="{B48AD771-050B-4337-9F4C-AB5F2C27B10A}" dt="2026-06-05T12:40:23.166" v="20" actId="1038"/>
        <pc:sldMkLst>
          <pc:docMk/>
          <pc:sldMk cId="2888780437" sldId="257"/>
        </pc:sldMkLst>
        <pc:picChg chg="mod">
          <ac:chgData name="Daniel Upson" userId="610439d5-149f-4a24-a712-221206c5b882" providerId="ADAL" clId="{B48AD771-050B-4337-9F4C-AB5F2C27B10A}" dt="2026-06-05T12:40:23.166" v="20" actId="1038"/>
          <ac:picMkLst>
            <pc:docMk/>
            <pc:sldMk cId="2888780437" sldId="257"/>
            <ac:picMk id="6" creationId="{F6024C57-AEE7-8236-67EE-AAD4D844E8D2}"/>
          </ac:picMkLst>
        </pc:picChg>
      </pc:sldChg>
      <pc:sldChg chg="modSp mod modNotesTx">
        <pc:chgData name="Daniel Upson" userId="610439d5-149f-4a24-a712-221206c5b882" providerId="ADAL" clId="{B48AD771-050B-4337-9F4C-AB5F2C27B10A}" dt="2026-06-05T12:41:21.732" v="22" actId="14100"/>
        <pc:sldMkLst>
          <pc:docMk/>
          <pc:sldMk cId="1216288834" sldId="258"/>
        </pc:sldMkLst>
        <pc:spChg chg="mod">
          <ac:chgData name="Daniel Upson" userId="610439d5-149f-4a24-a712-221206c5b882" providerId="ADAL" clId="{B48AD771-050B-4337-9F4C-AB5F2C27B10A}" dt="2026-06-05T12:41:21.732" v="22" actId="14100"/>
          <ac:spMkLst>
            <pc:docMk/>
            <pc:sldMk cId="1216288834" sldId="258"/>
            <ac:spMk id="6" creationId="{70A0D5CE-6329-8B88-C95F-2F9D2495E5BD}"/>
          </ac:spMkLst>
        </pc:spChg>
      </pc:sldChg>
      <pc:sldChg chg="modSp mod">
        <pc:chgData name="Daniel Upson" userId="610439d5-149f-4a24-a712-221206c5b882" providerId="ADAL" clId="{B48AD771-050B-4337-9F4C-AB5F2C27B10A}" dt="2026-06-05T12:42:07.134" v="23" actId="14100"/>
        <pc:sldMkLst>
          <pc:docMk/>
          <pc:sldMk cId="2776513448" sldId="260"/>
        </pc:sldMkLst>
        <pc:picChg chg="mod">
          <ac:chgData name="Daniel Upson" userId="610439d5-149f-4a24-a712-221206c5b882" providerId="ADAL" clId="{B48AD771-050B-4337-9F4C-AB5F2C27B10A}" dt="2026-06-05T12:42:07.134" v="23" actId="14100"/>
          <ac:picMkLst>
            <pc:docMk/>
            <pc:sldMk cId="2776513448" sldId="260"/>
            <ac:picMk id="7" creationId="{9E0946C2-BFC7-9CCE-2F2D-1AF88CDEE949}"/>
          </ac:picMkLst>
        </pc:picChg>
      </pc:sldChg>
      <pc:sldChg chg="modSp mod">
        <pc:chgData name="Daniel Upson" userId="610439d5-149f-4a24-a712-221206c5b882" providerId="ADAL" clId="{B48AD771-050B-4337-9F4C-AB5F2C27B10A}" dt="2026-06-05T12:42:16.149" v="24" actId="14100"/>
        <pc:sldMkLst>
          <pc:docMk/>
          <pc:sldMk cId="826373960" sldId="261"/>
        </pc:sldMkLst>
        <pc:picChg chg="mod">
          <ac:chgData name="Daniel Upson" userId="610439d5-149f-4a24-a712-221206c5b882" providerId="ADAL" clId="{B48AD771-050B-4337-9F4C-AB5F2C27B10A}" dt="2026-06-05T12:42:16.149" v="24" actId="14100"/>
          <ac:picMkLst>
            <pc:docMk/>
            <pc:sldMk cId="826373960" sldId="261"/>
            <ac:picMk id="9" creationId="{FC3394B3-43EB-20D5-F4CD-BBB286366922}"/>
          </ac:picMkLst>
        </pc:picChg>
      </pc:sldChg>
      <pc:sldChg chg="modSp mod">
        <pc:chgData name="Daniel Upson" userId="610439d5-149f-4a24-a712-221206c5b882" providerId="ADAL" clId="{B48AD771-050B-4337-9F4C-AB5F2C27B10A}" dt="2026-06-05T12:42:26.768" v="25" actId="14100"/>
        <pc:sldMkLst>
          <pc:docMk/>
          <pc:sldMk cId="1159924457" sldId="264"/>
        </pc:sldMkLst>
        <pc:grpChg chg="mod">
          <ac:chgData name="Daniel Upson" userId="610439d5-149f-4a24-a712-221206c5b882" providerId="ADAL" clId="{B48AD771-050B-4337-9F4C-AB5F2C27B10A}" dt="2026-06-05T12:42:26.768" v="25" actId="14100"/>
          <ac:grpSpMkLst>
            <pc:docMk/>
            <pc:sldMk cId="1159924457" sldId="264"/>
            <ac:grpSpMk id="9" creationId="{D2E95E8A-35A1-BD9C-71A5-0714099EF414}"/>
          </ac:grpSpMkLst>
        </pc:grpChg>
      </pc:sldChg>
      <pc:sldChg chg="modSp mod">
        <pc:chgData name="Daniel Upson" userId="610439d5-149f-4a24-a712-221206c5b882" providerId="ADAL" clId="{B48AD771-050B-4337-9F4C-AB5F2C27B10A}" dt="2026-06-05T12:42:33.344" v="26" actId="14100"/>
        <pc:sldMkLst>
          <pc:docMk/>
          <pc:sldMk cId="3777187708" sldId="266"/>
        </pc:sldMkLst>
        <pc:picChg chg="mod">
          <ac:chgData name="Daniel Upson" userId="610439d5-149f-4a24-a712-221206c5b882" providerId="ADAL" clId="{B48AD771-050B-4337-9F4C-AB5F2C27B10A}" dt="2026-06-05T12:42:33.344" v="26" actId="14100"/>
          <ac:picMkLst>
            <pc:docMk/>
            <pc:sldMk cId="3777187708" sldId="266"/>
            <ac:picMk id="7" creationId="{CD518960-3D8D-86ED-9929-4759579BF229}"/>
          </ac:picMkLst>
        </pc:picChg>
      </pc:sldChg>
      <pc:sldChg chg="modSp mod">
        <pc:chgData name="Daniel Upson" userId="610439d5-149f-4a24-a712-221206c5b882" providerId="ADAL" clId="{B48AD771-050B-4337-9F4C-AB5F2C27B10A}" dt="2026-06-05T12:42:38.808" v="27" actId="14100"/>
        <pc:sldMkLst>
          <pc:docMk/>
          <pc:sldMk cId="1717608216" sldId="268"/>
        </pc:sldMkLst>
        <pc:spChg chg="mod">
          <ac:chgData name="Daniel Upson" userId="610439d5-149f-4a24-a712-221206c5b882" providerId="ADAL" clId="{B48AD771-050B-4337-9F4C-AB5F2C27B10A}" dt="2026-06-05T12:42:38.808" v="27" actId="14100"/>
          <ac:spMkLst>
            <pc:docMk/>
            <pc:sldMk cId="1717608216" sldId="268"/>
            <ac:spMk id="7" creationId="{96378433-7720-A859-A4BE-220740DFD8B3}"/>
          </ac:spMkLst>
        </pc:spChg>
      </pc:sldChg>
      <pc:sldChg chg="modSp mod modNotesTx">
        <pc:chgData name="Daniel Upson" userId="610439d5-149f-4a24-a712-221206c5b882" providerId="ADAL" clId="{B48AD771-050B-4337-9F4C-AB5F2C27B10A}" dt="2026-06-05T12:47:07.827" v="33" actId="6549"/>
        <pc:sldMkLst>
          <pc:docMk/>
          <pc:sldMk cId="3361932812" sldId="269"/>
        </pc:sldMkLst>
        <pc:spChg chg="mod">
          <ac:chgData name="Daniel Upson" userId="610439d5-149f-4a24-a712-221206c5b882" providerId="ADAL" clId="{B48AD771-050B-4337-9F4C-AB5F2C27B10A}" dt="2026-06-05T12:43:18.672" v="29" actId="207"/>
          <ac:spMkLst>
            <pc:docMk/>
            <pc:sldMk cId="3361932812" sldId="269"/>
            <ac:spMk id="3" creationId="{00000000-0000-0000-0000-000000000000}"/>
          </ac:spMkLst>
        </pc:spChg>
        <pc:spChg chg="mod">
          <ac:chgData name="Daniel Upson" userId="610439d5-149f-4a24-a712-221206c5b882" providerId="ADAL" clId="{B48AD771-050B-4337-9F4C-AB5F2C27B10A}" dt="2026-06-05T12:42:44.206" v="28" actId="14100"/>
          <ac:spMkLst>
            <pc:docMk/>
            <pc:sldMk cId="3361932812" sldId="269"/>
            <ac:spMk id="6" creationId="{D14283F0-40A4-1F40-8C21-4536C60F8CC1}"/>
          </ac:spMkLst>
        </pc:spChg>
      </pc:sldChg>
      <pc:sldChg chg="modSp add del mod modNotesTx">
        <pc:chgData name="Daniel Upson" userId="610439d5-149f-4a24-a712-221206c5b882" providerId="ADAL" clId="{B48AD771-050B-4337-9F4C-AB5F2C27B10A}" dt="2026-06-05T12:45:22.515" v="32" actId="20577"/>
        <pc:sldMkLst>
          <pc:docMk/>
          <pc:sldMk cId="4103813389" sldId="358"/>
        </pc:sldMkLst>
        <pc:spChg chg="mod">
          <ac:chgData name="Daniel Upson" userId="610439d5-149f-4a24-a712-221206c5b882" providerId="ADAL" clId="{B48AD771-050B-4337-9F4C-AB5F2C27B10A}" dt="2026-06-05T12:45:22.515" v="32" actId="20577"/>
          <ac:spMkLst>
            <pc:docMk/>
            <pc:sldMk cId="4103813389" sldId="358"/>
            <ac:spMk id="9" creationId="{BABCA623-2F8A-39D1-65CE-B35C7DD8A2B2}"/>
          </ac:spMkLst>
        </pc:spChg>
      </pc:sldChg>
      <pc:sldChg chg="modSp del mod">
        <pc:chgData name="Daniel Upson" userId="610439d5-149f-4a24-a712-221206c5b882" providerId="ADAL" clId="{B48AD771-050B-4337-9F4C-AB5F2C27B10A}" dt="2026-06-05T12:39:59.077" v="16" actId="47"/>
        <pc:sldMkLst>
          <pc:docMk/>
          <pc:sldMk cId="0" sldId="3667"/>
        </pc:sldMkLst>
        <pc:spChg chg="mod">
          <ac:chgData name="Daniel Upson" userId="610439d5-149f-4a24-a712-221206c5b882" providerId="ADAL" clId="{B48AD771-050B-4337-9F4C-AB5F2C27B10A}" dt="2026-06-05T10:28:20.580" v="3" actId="14100"/>
          <ac:spMkLst>
            <pc:docMk/>
            <pc:sldMk cId="0" sldId="3667"/>
            <ac:spMk id="4" creationId="{3C4C5D0A-B8D0-EB40-83E0-F49A2CBDEAAF}"/>
          </ac:spMkLst>
        </pc:spChg>
        <pc:picChg chg="mod">
          <ac:chgData name="Daniel Upson" userId="610439d5-149f-4a24-a712-221206c5b882" providerId="ADAL" clId="{B48AD771-050B-4337-9F4C-AB5F2C27B10A}" dt="2026-06-05T10:28:43.478" v="5" actId="1076"/>
          <ac:picMkLst>
            <pc:docMk/>
            <pc:sldMk cId="0" sldId="3667"/>
            <ac:picMk id="8" creationId="{F53D0575-73B4-4883-30F2-A26E2DE2674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3287A04-4E99-4636-947E-D3C8ED5FC9F6}" type="datetimeFigureOut">
              <a:rPr lang="id-ID" smtClean="0"/>
              <a:t>05/06/2026</a:t>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B363E2-DC0E-4815-95F5-15CE53A76347}" type="slidenum">
              <a:rPr lang="id-ID" smtClean="0"/>
              <a:t>‹#›</a:t>
            </a:fld>
            <a:endParaRPr lang="id-ID"/>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75F0F6-2620-4C9B-ADE2-40A1693C4E5E}" type="datetimeFigureOut">
              <a:rPr lang="id-ID" smtClean="0"/>
              <a:t>05/06/2026</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7C560A-4770-4049-A60F-E39A6A4706F8}" type="slidenum">
              <a:rPr lang="id-ID" smtClean="0"/>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 everyone to this session on transforming Nigeria's telecom market.  I'm Daniel Upson, Group Partnerships Director at Lebara.  Today I'll walk you through why Nigeria represents one of the most exciting MVNO opportunities on the continent, and how Lebara is positioning itself to lead that charge.  This is a personal passion area for me — partnerships are at the heart of how we make the MVNO model work in practice.</a:t>
            </a:r>
          </a:p>
          <a:p>
            <a:endParaRPr lang="en-GB" dirty="0"/>
          </a:p>
        </p:txBody>
      </p:sp>
      <p:sp>
        <p:nvSpPr>
          <p:cNvPr id="4" name="Slide Number Placeholder 3"/>
          <p:cNvSpPr>
            <a:spLocks noGrp="1"/>
          </p:cNvSpPr>
          <p:nvPr>
            <p:ph type="sldNum" sz="quarter" idx="5"/>
          </p:nvPr>
        </p:nvSpPr>
        <p:spPr/>
        <p:txBody>
          <a:bodyPr/>
          <a:lstStyle/>
          <a:p>
            <a:fld id="{647C560A-4770-4049-A60F-E39A6A4706F8}" type="slidenum">
              <a:rPr lang="id-ID" smtClean="0"/>
              <a:t>1</a:t>
            </a:fld>
            <a:endParaRPr lang="id-ID"/>
          </a:p>
        </p:txBody>
      </p:sp>
    </p:spTree>
    <p:extLst>
      <p:ext uri="{BB962C8B-B14F-4D97-AF65-F5344CB8AC3E}">
        <p14:creationId xmlns:p14="http://schemas.microsoft.com/office/powerpoint/2010/main" val="1020260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the scale of the opportunity.  Nigeria is Africa's largest telecom market by population — over 230 million people.  Mobile connectivity isn't just a convenience here; it's the infrastructure layer for commerce, education, healthcare and financial services.  But despite impressive penetration numbers, there are still significant affordability and inclusion gaps.  That gap is exactly where MVNOs can play a decisive role.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MVNOs are often misunderstood as simply resellers.  They're not.  Done well, an MVNO is an innovation platform.  We don't duplicate the billions spent on towers and spectrum — we build on top of that infrastructure and compete on customer experience, pricing intelligence and digital services.  Globally, the markets where MVNOs have flourished — the UK</a:t>
            </a:r>
            <a:r>
              <a:rPr lang="en-US"/>
              <a:t>, Europe, </a:t>
            </a:r>
            <a:r>
              <a:rPr lang="en-US" dirty="0"/>
              <a:t>US — are also the markets with the most dynamic consumer telecom innovation.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2024 and 2025 have been watershed years for Nigeria's MVNO sector.  The NCC's framework has moved from aspiration to reality.  And critically, the opportunity isn't just to launch another SIM card.  The MVNO licence opens the door to fintech integration, digital identity, and commerce ecosystems built on top of the connectivity layer.  Nigeria has the right ingredients to become the benchmark for MVNO innovation across the continent.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make a broader point here about where telecom competition is heading.  Infrastructure build-out is largely a solved problem for the major MNOs.  The next battleground is customer experience — seamless onboarding, self-service, personalisation, and digital-first engagement.  For an agile MVNO, this is home turf.  We can move faster, test and iterate, and build the kind of consumer relationships that legacy operators struggle to replicate.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Lebara Group, we've built our model around the power of brand and strategic partnership.  A strong brand accelerates trust — particularly important when you're reaching diaspora communities or mobile-first consumers who are sceptical of telecom providers.  Our partnerships bring operational playbooks, technology transfer and credibility.  The key insight is that telecom has become an ecosystem business — you can't win alone.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bring this to life with Lebara Nigeria specifically.  We are among the first Tier 5 MVNO licences in the Nigerian market.  Our proposition is built around three pillars: affordability for the mass market, diaspora connectivity linking the Nigerian community globally, and a digital-first onboarding experience.  We're not trying to out-infrastructure the MNOs.  We're building a digital telecom platform for how Nigerians actually live and connect today.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technology landscape is moving fast and in our favour.  eSIM adoption removes the friction of physical SIM distribution — critical for reaching consumers quickly at scale.  AI-powered support reduces our cost to serve.  Embedded finance means we can build financial services directly into the connectivity experience.  The next generation telecom operator looks more like a technology company than a traditional carrier — and that's exactly the model we're building.</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Voice and data revenue alone won't define the winners of the next decade.  We're building revenue streams across fintech, travel eSIMs, enterprise APIs, and entertainment partnerships.  Strategic partnerships are the unlock here — each collaboration extends our reach and creates recurring revenue outside the traditional ARPU model.  Think of us as a digital services platform that happens to provide connectivity, not the other way round.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be honest about the challenges — because they're real.  Wholesale pricing from host MNOs needs to support sustainable economics; if the margin isn't there, the innovation won't follow.  Regulatory consistency is essential for attracting the long-term investment this market deserves.  And as operators, we must balance our ambition for innovation with disciplined execution.  The industry succeeds when regulators, MNOs and MVNOs are aligned on the shared prize.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think about what success looks like for Nigeria, it's not just about Lebara or any single operator.  It's about what a thriving MVNO ecosystem delivers for consumers and the broader economy — more affordable connectivity, more competition driving better services, digital jobs, and a platform for Nigeria's fintech and commerce sectors to reach more people.  That's the ambition we're all here to work towards.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zoom out and make a continental point.  Africa doesn't need to copy the Western MVNO playbook.  There is an opportunity to build something uniquely African — MVNO models designed for mobile money integration, for diaspora connectivity, for youth-first digital experiences.  Nigeria, given its scale and market depth, is the natural place for that innovation to start.  What we build here will shape the template for the rest of the continent.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close — the future of telecom belongs to operators who are agile, collaborative and digitally intelligent.  Infrastructure matters, but it's table stakes.  The operators who win will be the ones who build ecosystems — who connect people not just to a network, but to financial services, to opportunity, to each other.  That's what the MVNO model, done right, can deliver.  And that's why I'm genuinely excited about what we're building in Nigeria.</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today.  I'm very happy to take questions — whether on the Lebara Nigeria model specifically, on the partnership frameworks we use at Group level, or on the broader market dynamics.  </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2" t="5679" r="82804" b="87407"/>
          <a:stretch/>
        </p:blipFill>
        <p:spPr>
          <a:xfrm>
            <a:off x="3612" y="389467"/>
            <a:ext cx="2096122" cy="47413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11" y="-186266"/>
            <a:ext cx="12188389" cy="6858000"/>
          </a:xfrm>
          <a:prstGeom prst="rect">
            <a:avLst/>
          </a:prstGeom>
        </p:spPr>
      </p:pic>
    </p:spTree>
    <p:extLst>
      <p:ext uri="{BB962C8B-B14F-4D97-AF65-F5344CB8AC3E}">
        <p14:creationId xmlns:p14="http://schemas.microsoft.com/office/powerpoint/2010/main" val="19884831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05" y="-14288"/>
            <a:ext cx="12188389" cy="6858000"/>
          </a:xfrm>
          <a:prstGeom prst="rect">
            <a:avLst/>
          </a:prstGeom>
        </p:spPr>
      </p:pic>
      <p:sp>
        <p:nvSpPr>
          <p:cNvPr id="3" name="Rectangle 2"/>
          <p:cNvSpPr/>
          <p:nvPr userDrawn="1"/>
        </p:nvSpPr>
        <p:spPr>
          <a:xfrm>
            <a:off x="0" y="0"/>
            <a:ext cx="12192000" cy="404734"/>
          </a:xfrm>
          <a:prstGeom prst="rect">
            <a:avLst/>
          </a:prstGeom>
          <a:solidFill>
            <a:srgbClr val="242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0" y="6430781"/>
            <a:ext cx="12192000" cy="404734"/>
          </a:xfrm>
          <a:prstGeom prst="rect">
            <a:avLst/>
          </a:prstGeom>
          <a:solidFill>
            <a:srgbClr val="242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solidFill>
            <a:srgbClr val="242EE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595312" y="535781"/>
            <a:ext cx="11001375" cy="57864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254446" y="0"/>
            <a:ext cx="7489379" cy="5357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4438650" y="6547070"/>
            <a:ext cx="7498901" cy="3109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l="2682" t="6250" r="7135" b="9375"/>
          <a:stretch>
            <a:fillRect/>
          </a:stretch>
        </p:blipFill>
        <p:spPr>
          <a:xfrm>
            <a:off x="254448" y="310929"/>
            <a:ext cx="11683105" cy="625476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B4075A-1107-BC4E-B068-33E155FD3AE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89" t="4975" r="2089" b="5473"/>
          <a:stretch/>
        </p:blipFill>
        <p:spPr>
          <a:xfrm>
            <a:off x="-1" y="0"/>
            <a:ext cx="12192001" cy="6858000"/>
          </a:xfrm>
          <a:prstGeom prst="rect">
            <a:avLst/>
          </a:prstGeom>
        </p:spPr>
      </p:pic>
      <p:sp>
        <p:nvSpPr>
          <p:cNvPr id="6" name="Rectangle 5">
            <a:extLst>
              <a:ext uri="{FF2B5EF4-FFF2-40B4-BE49-F238E27FC236}">
                <a16:creationId xmlns:a16="http://schemas.microsoft.com/office/drawing/2014/main" id="{107807C3-A901-0D4B-92A9-317B528605FD}"/>
              </a:ext>
            </a:extLst>
          </p:cNvPr>
          <p:cNvSpPr/>
          <p:nvPr userDrawn="1"/>
        </p:nvSpPr>
        <p:spPr>
          <a:xfrm>
            <a:off x="2817341" y="543697"/>
            <a:ext cx="4794421" cy="29656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46221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242E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0239" y="163675"/>
            <a:ext cx="2019744" cy="814505"/>
          </a:xfrm>
          <a:prstGeom prst="rect">
            <a:avLst/>
          </a:prstGeom>
        </p:spPr>
      </p:pic>
      <p:pic>
        <p:nvPicPr>
          <p:cNvPr id="3" name="Picture 2">
            <a:extLst>
              <a:ext uri="{FF2B5EF4-FFF2-40B4-BE49-F238E27FC236}">
                <a16:creationId xmlns:a16="http://schemas.microsoft.com/office/drawing/2014/main" id="{75A2755A-8C24-194F-AD80-0F9776E774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313"/>
            <a:ext cx="12192000" cy="6864626"/>
          </a:xfrm>
          <a:prstGeom prst="rect">
            <a:avLst/>
          </a:prstGeom>
        </p:spPr>
      </p:pic>
      <p:pic>
        <p:nvPicPr>
          <p:cNvPr id="6" name="Picture 5">
            <a:extLst>
              <a:ext uri="{FF2B5EF4-FFF2-40B4-BE49-F238E27FC236}">
                <a16:creationId xmlns:a16="http://schemas.microsoft.com/office/drawing/2014/main" id="{72C9D1FE-6492-4849-AFF9-65AB88B2AA8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21957"/>
            <a:ext cx="12193200" cy="954251"/>
          </a:xfrm>
          <a:prstGeom prst="rect">
            <a:avLst/>
          </a:prstGeom>
        </p:spPr>
      </p:pic>
      <p:sp>
        <p:nvSpPr>
          <p:cNvPr id="2" name="Rectangle 1">
            <a:extLst>
              <a:ext uri="{FF2B5EF4-FFF2-40B4-BE49-F238E27FC236}">
                <a16:creationId xmlns:a16="http://schemas.microsoft.com/office/drawing/2014/main" id="{35BFE1EC-361A-DA40-9A15-24B32F52197D}"/>
              </a:ext>
            </a:extLst>
          </p:cNvPr>
          <p:cNvSpPr/>
          <p:nvPr userDrawn="1"/>
        </p:nvSpPr>
        <p:spPr>
          <a:xfrm>
            <a:off x="2817341" y="543697"/>
            <a:ext cx="4794421" cy="29656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DDE42501-338D-E748-8226-5F757AB70F41}" type="datetimeFigureOut">
              <a:rPr lang="en-US" smtClean="0"/>
              <a:t>6/5/2026</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157A301-A93D-BA45-8784-6A961B83BFB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EBFFF-EF6A-0A0B-00CA-0228181443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EA65FA9-F51A-BC32-D537-36EFAF14F5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9085B7B-A515-932D-E17A-470A4558BE70}"/>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5" name="Footer Placeholder 4">
            <a:extLst>
              <a:ext uri="{FF2B5EF4-FFF2-40B4-BE49-F238E27FC236}">
                <a16:creationId xmlns:a16="http://schemas.microsoft.com/office/drawing/2014/main" id="{04CAC84C-C68A-F9C9-974C-44AB62600C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EFB3F7-6BB4-0A9E-0114-B86462D18DC3}"/>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1418451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CD7E-9AF4-6C24-8A60-9A36C51F80F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F5FB55-8693-AB16-BF49-997989ED0C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65B85E-5B14-1507-071E-E2182A3C603A}"/>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5" name="Footer Placeholder 4">
            <a:extLst>
              <a:ext uri="{FF2B5EF4-FFF2-40B4-BE49-F238E27FC236}">
                <a16:creationId xmlns:a16="http://schemas.microsoft.com/office/drawing/2014/main" id="{4CFF5A1F-9E0F-CCEA-98F2-1A06728961B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89282B-19D3-3160-C3C1-C6561EE43C20}"/>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3624866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C3F28-D63C-D014-565F-C745E7BB9F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8B8DD90-16E7-CAE1-8F05-A00527842D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372841-DF52-4F0B-4C10-12723CC80761}"/>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5" name="Footer Placeholder 4">
            <a:extLst>
              <a:ext uri="{FF2B5EF4-FFF2-40B4-BE49-F238E27FC236}">
                <a16:creationId xmlns:a16="http://schemas.microsoft.com/office/drawing/2014/main" id="{DB8EBAE5-CAE2-9BB3-381B-859BC9CEB0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5D8A99-F3D9-6CF3-ED3C-51A4B0E05F32}"/>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119821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38C54-CEA4-F36B-44E5-5EDB2F7E45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5D57A9-D633-6136-E247-282464E4A5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9F3681E-AF14-BCB4-192A-60235121EE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C175E42-9541-F762-5BC6-58D8CBCDCB90}"/>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6" name="Footer Placeholder 5">
            <a:extLst>
              <a:ext uri="{FF2B5EF4-FFF2-40B4-BE49-F238E27FC236}">
                <a16:creationId xmlns:a16="http://schemas.microsoft.com/office/drawing/2014/main" id="{B571B432-60F3-2B64-1DBF-01109438D5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00437A-1FA6-E235-786D-F24D0485A725}"/>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3969111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D1978-229C-B924-F5BF-6C86F1DF18D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AF450A4-DABF-5907-C7F9-20B256C523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6670E5-7FF6-7B8B-70C3-65BE4725A1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3021438-0916-8FFB-67FA-C5A1466379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F86A76-DFB0-C30B-010D-E2CE83795FD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7FC43E2-4D59-2875-5D6E-D0B27B71641E}"/>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8" name="Footer Placeholder 7">
            <a:extLst>
              <a:ext uri="{FF2B5EF4-FFF2-40B4-BE49-F238E27FC236}">
                <a16:creationId xmlns:a16="http://schemas.microsoft.com/office/drawing/2014/main" id="{4AE52666-5D99-F2A7-42B1-280B43BCD6A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53FFAE1-D3F9-1D9B-CEF8-70DD79BFE749}"/>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31903569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CEA36-97A2-D289-D317-BCDC11D3B41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B00EE3D-2E24-91AE-4C41-F8642E3E7284}"/>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4" name="Footer Placeholder 3">
            <a:extLst>
              <a:ext uri="{FF2B5EF4-FFF2-40B4-BE49-F238E27FC236}">
                <a16:creationId xmlns:a16="http://schemas.microsoft.com/office/drawing/2014/main" id="{DC5EC1D9-5A12-7211-F4BD-084F9903B95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A75CB01-9680-5C7B-B5D3-ADA535497421}"/>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4191897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687E24-E731-ACCD-B1E8-90CCB6362003}"/>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3" name="Footer Placeholder 2">
            <a:extLst>
              <a:ext uri="{FF2B5EF4-FFF2-40B4-BE49-F238E27FC236}">
                <a16:creationId xmlns:a16="http://schemas.microsoft.com/office/drawing/2014/main" id="{6F3C6059-746C-AB2F-8DC9-C9072DB4881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8C757C4-6BAE-FF5E-41F8-38EFB1BE2311}"/>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1379623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F8DFD-BCC9-0010-99C0-1F786C44D4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0507E6D-36CF-B7F4-A67F-D1C74BDC36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AE55A0-3D9B-37B3-7891-7F498190F8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49C8B7-BCFF-60EA-2CDE-365F9E5BD4FF}"/>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6" name="Footer Placeholder 5">
            <a:extLst>
              <a:ext uri="{FF2B5EF4-FFF2-40B4-BE49-F238E27FC236}">
                <a16:creationId xmlns:a16="http://schemas.microsoft.com/office/drawing/2014/main" id="{28341A66-FE47-4E06-6A78-F08613C628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A5EDF5-0A0D-508C-F5FA-36B22F35DE9C}"/>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3608971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9187F-1888-FE5E-D9C0-04B5B1E0AE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D9ADFF4-8E97-A102-5934-8599C5690E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CCCE8F1-1409-6A01-7A0A-0AE86B606C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8CEFF0-123C-589F-A6F1-15B26BA1489E}"/>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6" name="Footer Placeholder 5">
            <a:extLst>
              <a:ext uri="{FF2B5EF4-FFF2-40B4-BE49-F238E27FC236}">
                <a16:creationId xmlns:a16="http://schemas.microsoft.com/office/drawing/2014/main" id="{8A8979C5-399D-031C-1812-CF8272DC7F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29B801-9A9D-F49E-F1B6-94EEB53D4B4A}"/>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1358473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538F8-226F-5494-AD16-E8F9E5541A2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00648EE-DF20-7EA7-39E9-74E7225055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344E6C-7555-967A-0FA5-E3B22FDB8FE1}"/>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5" name="Footer Placeholder 4">
            <a:extLst>
              <a:ext uri="{FF2B5EF4-FFF2-40B4-BE49-F238E27FC236}">
                <a16:creationId xmlns:a16="http://schemas.microsoft.com/office/drawing/2014/main" id="{BADB2A3D-0698-8A60-F1CC-ACB97E7FF0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686328-D12E-F49E-6AD5-20A003FB5E59}"/>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4190130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860B4E-2AE6-DC77-1656-8BA2D029748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2F3B5A-84F8-9332-BCF2-DDDDBDE686E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3576FE-50ED-056D-E689-1645FBDAD55F}"/>
              </a:ext>
            </a:extLst>
          </p:cNvPr>
          <p:cNvSpPr>
            <a:spLocks noGrp="1"/>
          </p:cNvSpPr>
          <p:nvPr>
            <p:ph type="dt" sz="half" idx="10"/>
          </p:nvPr>
        </p:nvSpPr>
        <p:spPr/>
        <p:txBody>
          <a:bodyPr/>
          <a:lstStyle/>
          <a:p>
            <a:fld id="{33A10A54-9E3D-4636-9B85-E28BF387BB27}" type="datetimeFigureOut">
              <a:rPr lang="en-GB" smtClean="0"/>
              <a:t>05/06/2026</a:t>
            </a:fld>
            <a:endParaRPr lang="en-GB"/>
          </a:p>
        </p:txBody>
      </p:sp>
      <p:sp>
        <p:nvSpPr>
          <p:cNvPr id="5" name="Footer Placeholder 4">
            <a:extLst>
              <a:ext uri="{FF2B5EF4-FFF2-40B4-BE49-F238E27FC236}">
                <a16:creationId xmlns:a16="http://schemas.microsoft.com/office/drawing/2014/main" id="{08CEA6D1-4DCD-F648-75EC-53718E1FF4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8180DF-8A67-97E0-7B19-F42F05CB2068}"/>
              </a:ext>
            </a:extLst>
          </p:cNvPr>
          <p:cNvSpPr>
            <a:spLocks noGrp="1"/>
          </p:cNvSpPr>
          <p:nvPr>
            <p:ph type="sldNum" sz="quarter" idx="12"/>
          </p:nvPr>
        </p:nvSpPr>
        <p:spPr/>
        <p:txBody>
          <a:bodyPr/>
          <a:lstStyle/>
          <a:p>
            <a:fld id="{960D2BCC-CC80-46E0-93DA-DDCB2050EB92}" type="slidenum">
              <a:rPr lang="en-GB" smtClean="0"/>
              <a:t>‹#›</a:t>
            </a:fld>
            <a:endParaRPr lang="en-GB"/>
          </a:p>
        </p:txBody>
      </p:sp>
    </p:spTree>
    <p:extLst>
      <p:ext uri="{BB962C8B-B14F-4D97-AF65-F5344CB8AC3E}">
        <p14:creationId xmlns:p14="http://schemas.microsoft.com/office/powerpoint/2010/main" val="15559456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ver (Blue)">
    <p:bg>
      <p:bgPr>
        <a:solidFill>
          <a:srgbClr val="242EE0"/>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D2013C1-BFDB-2996-FA42-5F5387A6D60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227407" y="449681"/>
            <a:ext cx="5638629" cy="5705490"/>
          </a:xfrm>
          <a:prstGeom prst="rect">
            <a:avLst/>
          </a:prstGeom>
        </p:spPr>
      </p:pic>
      <p:sp>
        <p:nvSpPr>
          <p:cNvPr id="103" name="TextBox 2"/>
          <p:cNvSpPr txBox="1">
            <a:spLocks noGrp="1"/>
          </p:cNvSpPr>
          <p:nvPr>
            <p:ph type="title" idx="10" hasCustomPrompt="1"/>
          </p:nvPr>
        </p:nvSpPr>
        <p:spPr>
          <a:xfrm>
            <a:off x="744219" y="4639910"/>
            <a:ext cx="3401061" cy="3416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800">
                <a:solidFill>
                  <a:schemeClr val="accent2">
                    <a:hueOff val="-13773913"/>
                    <a:satOff val="-92000"/>
                    <a:lumOff val="4901"/>
                  </a:schemeClr>
                </a:solidFill>
              </a:defRPr>
            </a:lvl1pPr>
          </a:lstStyle>
          <a:p>
            <a:r>
              <a:rPr dirty="0"/>
              <a:t>Date</a:t>
            </a:r>
          </a:p>
        </p:txBody>
      </p:sp>
      <p:sp>
        <p:nvSpPr>
          <p:cNvPr id="104" name="TextBox 3"/>
          <p:cNvSpPr txBox="1">
            <a:spLocks noGrp="1"/>
          </p:cNvSpPr>
          <p:nvPr>
            <p:ph type="subTitle" idx="11" hasCustomPrompt="1"/>
          </p:nvPr>
        </p:nvSpPr>
        <p:spPr>
          <a:xfrm>
            <a:off x="670080" y="2733874"/>
            <a:ext cx="3935787" cy="12003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marL="0" indent="0" defTabSz="684000">
              <a:spcBef>
                <a:spcPts val="0"/>
              </a:spcBef>
              <a:buFontTx/>
              <a:buNone/>
              <a:defRPr sz="4000">
                <a:solidFill>
                  <a:schemeClr val="accent2">
                    <a:hueOff val="-13773913"/>
                    <a:satOff val="-92000"/>
                    <a:lumOff val="4901"/>
                  </a:schemeClr>
                </a:solidFill>
                <a:latin typeface="Segoe UI Black"/>
                <a:ea typeface="Segoe UI Black"/>
                <a:cs typeface="Segoe UI Black"/>
                <a:sym typeface="Segoe UI Black"/>
              </a:defRPr>
            </a:lvl1pPr>
          </a:lstStyle>
          <a:p>
            <a:r>
              <a:rPr dirty="0"/>
              <a:t>Presentation</a:t>
            </a:r>
            <a:endParaRPr lang="en-US" dirty="0"/>
          </a:p>
          <a:p>
            <a:r>
              <a:rPr dirty="0"/>
              <a:t>Title</a:t>
            </a:r>
          </a:p>
        </p:txBody>
      </p:sp>
      <p:sp>
        <p:nvSpPr>
          <p:cNvPr id="105" name="TextBox 4"/>
          <p:cNvSpPr txBox="1">
            <a:spLocks noGrp="1"/>
          </p:cNvSpPr>
          <p:nvPr>
            <p:ph type="body" idx="12" hasCustomPrompt="1"/>
          </p:nvPr>
        </p:nvSpPr>
        <p:spPr>
          <a:xfrm>
            <a:off x="9611099" y="6136823"/>
            <a:ext cx="2086237"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r">
              <a:buNone/>
              <a:defRPr sz="1000">
                <a:solidFill>
                  <a:schemeClr val="accent2">
                    <a:hueOff val="-13773913"/>
                    <a:satOff val="-92000"/>
                    <a:lumOff val="4901"/>
                  </a:schemeClr>
                </a:solidFill>
              </a:defRPr>
            </a:lvl1pPr>
          </a:lstStyle>
          <a:p>
            <a:pPr algn="r"/>
            <a:r>
              <a:rPr dirty="0"/>
              <a:t>Subtitle or description</a:t>
            </a:r>
          </a:p>
        </p:txBody>
      </p:sp>
      <p:pic>
        <p:nvPicPr>
          <p:cNvPr id="7" name="Graphic 6">
            <a:extLst>
              <a:ext uri="{FF2B5EF4-FFF2-40B4-BE49-F238E27FC236}">
                <a16:creationId xmlns:a16="http://schemas.microsoft.com/office/drawing/2014/main" id="{617C5F77-7601-EC4D-0AFF-FA3221747D7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1784" y="777903"/>
            <a:ext cx="2216305" cy="484632"/>
          </a:xfrm>
          <a:prstGeom prst="rect">
            <a:avLst/>
          </a:prstGeom>
        </p:spPr>
      </p:pic>
      <p:sp>
        <p:nvSpPr>
          <p:cNvPr id="8" name="Picture Placeholder 4">
            <a:extLst>
              <a:ext uri="{FF2B5EF4-FFF2-40B4-BE49-F238E27FC236}">
                <a16:creationId xmlns:a16="http://schemas.microsoft.com/office/drawing/2014/main" id="{E8210A15-1ECC-B4EB-C543-85BF4B12EE59}"/>
              </a:ext>
            </a:extLst>
          </p:cNvPr>
          <p:cNvSpPr>
            <a:spLocks noGrp="1"/>
          </p:cNvSpPr>
          <p:nvPr>
            <p:ph type="pic" sz="quarter" idx="13"/>
          </p:nvPr>
        </p:nvSpPr>
        <p:spPr>
          <a:xfrm>
            <a:off x="4583422" y="0"/>
            <a:ext cx="5774266" cy="6857999"/>
          </a:xfrm>
          <a:prstGeom prst="rect">
            <a:avLst/>
          </a:prstGeom>
        </p:spPr>
        <p:txBody>
          <a:bodyPr/>
          <a:lstStyle/>
          <a:p>
            <a:endParaRPr lang="en-US"/>
          </a:p>
        </p:txBody>
      </p:sp>
    </p:spTree>
    <p:extLst>
      <p:ext uri="{BB962C8B-B14F-4D97-AF65-F5344CB8AC3E}">
        <p14:creationId xmlns:p14="http://schemas.microsoft.com/office/powerpoint/2010/main" val="79494801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3.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82864" y="397786"/>
            <a:ext cx="696686" cy="46445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1" r:id="rId4"/>
    <p:sldLayoutId id="2147483656" r:id="rId5"/>
    <p:sldLayoutId id="214748366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7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7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7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8" r:id="rId1"/>
    <p:sldLayoutId id="214748365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7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7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7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7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FF10D1F-D413-164F-9261-8F886DFF8B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7345AA-470C-2155-9EA9-6C10B4E4FB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588678-C50E-8E7B-C9FB-DD4F46BC1F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3A10A54-9E3D-4636-9B85-E28BF387BB27}" type="datetimeFigureOut">
              <a:rPr lang="en-GB" smtClean="0"/>
              <a:t>05/06/2026</a:t>
            </a:fld>
            <a:endParaRPr lang="en-GB"/>
          </a:p>
        </p:txBody>
      </p:sp>
      <p:sp>
        <p:nvSpPr>
          <p:cNvPr id="5" name="Footer Placeholder 4">
            <a:extLst>
              <a:ext uri="{FF2B5EF4-FFF2-40B4-BE49-F238E27FC236}">
                <a16:creationId xmlns:a16="http://schemas.microsoft.com/office/drawing/2014/main" id="{DFF76325-DC83-89BD-9C5D-B4DBFA9A2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BC5147A-1525-87E8-597D-F7322B38B9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0D2BCC-CC80-46E0-93DA-DDCB2050EB92}" type="slidenum">
              <a:rPr lang="en-GB" smtClean="0"/>
              <a:t>‹#›</a:t>
            </a:fld>
            <a:endParaRPr lang="en-GB"/>
          </a:p>
        </p:txBody>
      </p:sp>
    </p:spTree>
    <p:extLst>
      <p:ext uri="{BB962C8B-B14F-4D97-AF65-F5344CB8AC3E}">
        <p14:creationId xmlns:p14="http://schemas.microsoft.com/office/powerpoint/2010/main" val="127423876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2">
            <a:extLst>
              <a:ext uri="{FF2B5EF4-FFF2-40B4-BE49-F238E27FC236}">
                <a16:creationId xmlns:a16="http://schemas.microsoft.com/office/drawing/2014/main" id="{05393F01-8197-FB1A-081E-629FB2D16A91}"/>
              </a:ext>
            </a:extLst>
          </p:cNvPr>
          <p:cNvSpPr txBox="1"/>
          <p:nvPr/>
        </p:nvSpPr>
        <p:spPr>
          <a:xfrm>
            <a:off x="580957" y="5518955"/>
            <a:ext cx="4411667" cy="58477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t"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rPr>
              <a:t>Daniel Upson – Group Partnerships Director</a:t>
            </a:r>
          </a:p>
        </p:txBody>
      </p:sp>
      <p:sp>
        <p:nvSpPr>
          <p:cNvPr id="9" name="TextBox 8">
            <a:extLst>
              <a:ext uri="{FF2B5EF4-FFF2-40B4-BE49-F238E27FC236}">
                <a16:creationId xmlns:a16="http://schemas.microsoft.com/office/drawing/2014/main" id="{BABCA623-2F8A-39D1-65CE-B35C7DD8A2B2}"/>
              </a:ext>
            </a:extLst>
          </p:cNvPr>
          <p:cNvSpPr txBox="1"/>
          <p:nvPr/>
        </p:nvSpPr>
        <p:spPr>
          <a:xfrm>
            <a:off x="580957" y="2056252"/>
            <a:ext cx="5515043" cy="32932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E" sz="24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sym typeface="Segoe UI Black"/>
              </a:rPr>
              <a:t>Transforming Nigeria’s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E" sz="24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sym typeface="Segoe UI Black"/>
              </a:rPr>
              <a:t>Telecom Market Through Innovation &amp; Strategic Brand Collaboration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6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sym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6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sym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6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sym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6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sym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6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sym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6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sym typeface="Segoe UI Black"/>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E" sz="1600" b="1" i="0" u="none" strike="noStrike" kern="1200" cap="none" spc="0" normalizeH="0" baseline="0" noProof="0" dirty="0">
              <a:ln>
                <a:noFill/>
              </a:ln>
              <a:solidFill>
                <a:prstClr val="white"/>
              </a:solidFill>
              <a:effectLst/>
              <a:uLnTx/>
              <a:uFillTx/>
              <a:latin typeface="Noto Sans" pitchFamily="34" charset="0"/>
              <a:ea typeface="Noto Sans" pitchFamily="34" charset="-122"/>
              <a:cs typeface="Noto Sans" pitchFamily="34" charset="-120"/>
              <a:sym typeface="Segoe UI Black"/>
            </a:endParaRPr>
          </a:p>
        </p:txBody>
      </p:sp>
      <p:pic>
        <p:nvPicPr>
          <p:cNvPr id="3" name="Picture 2">
            <a:extLst>
              <a:ext uri="{FF2B5EF4-FFF2-40B4-BE49-F238E27FC236}">
                <a16:creationId xmlns:a16="http://schemas.microsoft.com/office/drawing/2014/main" id="{8F721BE8-F19C-F73F-30EF-3C07CA0198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02276" y="763523"/>
            <a:ext cx="5819775" cy="3886200"/>
          </a:xfrm>
          <a:prstGeom prst="rect">
            <a:avLst/>
          </a:prstGeom>
        </p:spPr>
      </p:pic>
    </p:spTree>
    <p:extLst>
      <p:ext uri="{BB962C8B-B14F-4D97-AF65-F5344CB8AC3E}">
        <p14:creationId xmlns:p14="http://schemas.microsoft.com/office/powerpoint/2010/main" val="410381338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024C57-AEE7-8236-67EE-AAD4D844E8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786" b="10312"/>
          <a:stretch/>
        </p:blipFill>
        <p:spPr>
          <a:xfrm flipH="1">
            <a:off x="0" y="648334"/>
            <a:ext cx="12225530" cy="6209665"/>
          </a:xfrm>
          <a:prstGeom prst="rect">
            <a:avLst/>
          </a:prstGeom>
        </p:spPr>
      </p:pic>
      <p:sp>
        <p:nvSpPr>
          <p:cNvPr id="4" name="Rectangle 3">
            <a:extLst>
              <a:ext uri="{FF2B5EF4-FFF2-40B4-BE49-F238E27FC236}">
                <a16:creationId xmlns:a16="http://schemas.microsoft.com/office/drawing/2014/main" id="{E11C5CFC-AB34-0948-BC94-3E86FEB588C9}"/>
              </a:ext>
            </a:extLst>
          </p:cNvPr>
          <p:cNvSpPr/>
          <p:nvPr/>
        </p:nvSpPr>
        <p:spPr>
          <a:xfrm>
            <a:off x="4738268" y="2692296"/>
            <a:ext cx="6732876" cy="3007683"/>
          </a:xfrm>
          <a:prstGeom prst="rect">
            <a:avLst/>
          </a:prstGeom>
        </p:spPr>
        <p:txBody>
          <a:bodyPr wrap="square">
            <a:spAutoFit/>
          </a:bodyPr>
          <a:lstStyle/>
          <a:p>
            <a:pPr marL="342900" indent="-342900">
              <a:lnSpc>
                <a:spcPct val="150000"/>
              </a:lnSpc>
              <a:buFont typeface="Arial" panose="020B0604020202020204" pitchFamily="34" charset="0"/>
              <a:buChar char="•"/>
              <a:defRPr sz="2000"/>
            </a:pPr>
            <a:r>
              <a:rPr lang="en-US" sz="1600" dirty="0">
                <a:solidFill>
                  <a:schemeClr val="bg1"/>
                </a:solidFill>
              </a:rPr>
              <a:t>Nigeria is Africa’s largest telecom market with over 230 million people.</a:t>
            </a:r>
          </a:p>
          <a:p>
            <a:pPr marL="342900" indent="-342900">
              <a:lnSpc>
                <a:spcPct val="150000"/>
              </a:lnSpc>
              <a:buFont typeface="Arial" panose="020B0604020202020204" pitchFamily="34" charset="0"/>
              <a:buChar char="•"/>
              <a:defRPr sz="2000"/>
            </a:pPr>
            <a:r>
              <a:rPr lang="en-US" sz="1600" dirty="0">
                <a:solidFill>
                  <a:schemeClr val="bg1"/>
                </a:solidFill>
              </a:rPr>
              <a:t>Connectivity is now central to commerce, education, entertainment and financial inclusion.</a:t>
            </a:r>
          </a:p>
          <a:p>
            <a:pPr marL="342900" indent="-342900">
              <a:lnSpc>
                <a:spcPct val="150000"/>
              </a:lnSpc>
              <a:buFont typeface="Arial" panose="020B0604020202020204" pitchFamily="34" charset="0"/>
              <a:buChar char="•"/>
              <a:defRPr sz="2000"/>
            </a:pPr>
            <a:r>
              <a:rPr lang="en-US" sz="1600" dirty="0">
                <a:solidFill>
                  <a:schemeClr val="bg1"/>
                </a:solidFill>
              </a:rPr>
              <a:t>Despite high mobile penetration, affordability and digital inclusion gaps remain significant.</a:t>
            </a:r>
          </a:p>
          <a:p>
            <a:pPr marL="342900" indent="-342900">
              <a:lnSpc>
                <a:spcPct val="150000"/>
              </a:lnSpc>
              <a:buFont typeface="Arial" panose="020B0604020202020204" pitchFamily="34" charset="0"/>
              <a:buChar char="•"/>
              <a:defRPr sz="2000"/>
            </a:pPr>
            <a:r>
              <a:rPr lang="en-US" sz="1600" dirty="0">
                <a:solidFill>
                  <a:schemeClr val="bg1"/>
                </a:solidFill>
              </a:rPr>
              <a:t>The next phase of telecom growth will be driven by innovation, partnerships and digital experiences.</a:t>
            </a:r>
          </a:p>
        </p:txBody>
      </p:sp>
      <p:sp>
        <p:nvSpPr>
          <p:cNvPr id="5" name="TextBox 4">
            <a:extLst>
              <a:ext uri="{FF2B5EF4-FFF2-40B4-BE49-F238E27FC236}">
                <a16:creationId xmlns:a16="http://schemas.microsoft.com/office/drawing/2014/main" id="{E0731EF5-E948-F545-9771-44F785AFE638}"/>
              </a:ext>
            </a:extLst>
          </p:cNvPr>
          <p:cNvSpPr txBox="1"/>
          <p:nvPr/>
        </p:nvSpPr>
        <p:spPr>
          <a:xfrm>
            <a:off x="4662098" y="2169076"/>
            <a:ext cx="6356805" cy="523220"/>
          </a:xfrm>
          <a:prstGeom prst="rect">
            <a:avLst/>
          </a:prstGeom>
          <a:noFill/>
        </p:spPr>
        <p:txBody>
          <a:bodyPr wrap="none" rtlCol="0">
            <a:spAutoFit/>
          </a:bodyPr>
          <a:lstStyle/>
          <a:p>
            <a:r>
              <a:rPr lang="en-US" sz="2800" b="1" dirty="0">
                <a:solidFill>
                  <a:schemeClr val="bg1"/>
                </a:solidFill>
              </a:rPr>
              <a:t>The Nigerian Telecom Opportunity</a:t>
            </a:r>
          </a:p>
        </p:txBody>
      </p:sp>
    </p:spTree>
    <p:extLst>
      <p:ext uri="{BB962C8B-B14F-4D97-AF65-F5344CB8AC3E}">
        <p14:creationId xmlns:p14="http://schemas.microsoft.com/office/powerpoint/2010/main" val="2888780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0A0D5CE-6329-8B88-C95F-2F9D2495E5BD}"/>
              </a:ext>
            </a:extLst>
          </p:cNvPr>
          <p:cNvSpPr/>
          <p:nvPr/>
        </p:nvSpPr>
        <p:spPr>
          <a:xfrm>
            <a:off x="0" y="670560"/>
            <a:ext cx="12192000" cy="6187440"/>
          </a:xfrm>
          <a:prstGeom prst="rect">
            <a:avLst/>
          </a:prstGeom>
          <a:solidFill>
            <a:srgbClr val="3838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365BE66-9366-6C45-AEB3-57855C884D0F}"/>
              </a:ext>
            </a:extLst>
          </p:cNvPr>
          <p:cNvSpPr/>
          <p:nvPr/>
        </p:nvSpPr>
        <p:spPr>
          <a:xfrm>
            <a:off x="676275" y="2629246"/>
            <a:ext cx="5196667" cy="3007683"/>
          </a:xfrm>
          <a:prstGeom prst="rect">
            <a:avLst/>
          </a:prstGeom>
        </p:spPr>
        <p:txBody>
          <a:bodyPr wrap="square">
            <a:spAutoFit/>
          </a:bodyPr>
          <a:lstStyle/>
          <a:p>
            <a:pPr marL="342900" indent="-342900">
              <a:lnSpc>
                <a:spcPct val="150000"/>
              </a:lnSpc>
              <a:buFont typeface="Arial" panose="020B0604020202020204" pitchFamily="34" charset="0"/>
              <a:buChar char="•"/>
              <a:defRPr sz="2000"/>
            </a:pPr>
            <a:r>
              <a:rPr lang="en-US" sz="1600" dirty="0">
                <a:solidFill>
                  <a:schemeClr val="bg1"/>
                </a:solidFill>
              </a:rPr>
              <a:t>MVNOs increase competition without duplicating expensive infrastructure.</a:t>
            </a:r>
          </a:p>
          <a:p>
            <a:pPr marL="342900" indent="-342900">
              <a:lnSpc>
                <a:spcPct val="150000"/>
              </a:lnSpc>
              <a:buFont typeface="Arial" panose="020B0604020202020204" pitchFamily="34" charset="0"/>
              <a:buChar char="•"/>
              <a:defRPr sz="2000"/>
            </a:pPr>
            <a:r>
              <a:rPr lang="en-US" sz="1600" dirty="0">
                <a:solidFill>
                  <a:schemeClr val="bg1"/>
                </a:solidFill>
              </a:rPr>
              <a:t>They unlock innovation in customer experience, pricing and service delivery.</a:t>
            </a:r>
          </a:p>
          <a:p>
            <a:pPr marL="342900" indent="-342900">
              <a:lnSpc>
                <a:spcPct val="150000"/>
              </a:lnSpc>
              <a:buFont typeface="Arial" panose="020B0604020202020204" pitchFamily="34" charset="0"/>
              <a:buChar char="•"/>
              <a:defRPr sz="2000"/>
            </a:pPr>
            <a:r>
              <a:rPr lang="en-US" sz="1600" dirty="0">
                <a:solidFill>
                  <a:schemeClr val="bg1"/>
                </a:solidFill>
              </a:rPr>
              <a:t>MVNOs are better positioned to target underserved customer segments.</a:t>
            </a:r>
          </a:p>
          <a:p>
            <a:pPr marL="342900" indent="-342900">
              <a:lnSpc>
                <a:spcPct val="150000"/>
              </a:lnSpc>
              <a:buFont typeface="Arial" panose="020B0604020202020204" pitchFamily="34" charset="0"/>
              <a:buChar char="•"/>
              <a:defRPr sz="2000"/>
            </a:pPr>
            <a:r>
              <a:rPr lang="en-US" sz="1600" dirty="0">
                <a:solidFill>
                  <a:schemeClr val="bg1"/>
                </a:solidFill>
              </a:rPr>
              <a:t>Globally, MVNOs have reshaped telecom markets through agility and specialization.</a:t>
            </a:r>
          </a:p>
        </p:txBody>
      </p:sp>
      <p:sp>
        <p:nvSpPr>
          <p:cNvPr id="5" name="Rectangle 4">
            <a:extLst>
              <a:ext uri="{FF2B5EF4-FFF2-40B4-BE49-F238E27FC236}">
                <a16:creationId xmlns:a16="http://schemas.microsoft.com/office/drawing/2014/main" id="{7B980568-8649-0B4C-BD30-60BFD55E5F1B}"/>
              </a:ext>
            </a:extLst>
          </p:cNvPr>
          <p:cNvSpPr/>
          <p:nvPr/>
        </p:nvSpPr>
        <p:spPr>
          <a:xfrm>
            <a:off x="676275" y="1908299"/>
            <a:ext cx="4998484" cy="677108"/>
          </a:xfrm>
          <a:prstGeom prst="rect">
            <a:avLst/>
          </a:prstGeom>
        </p:spPr>
        <p:txBody>
          <a:bodyPr wrap="none">
            <a:spAutoFit/>
          </a:bodyPr>
          <a:lstStyle/>
          <a:p>
            <a:r>
              <a:rPr lang="en-US" sz="3800" b="1" dirty="0">
                <a:solidFill>
                  <a:srgbClr val="EF2095"/>
                </a:solidFill>
              </a:rPr>
              <a:t>Why MVNOs Matter</a:t>
            </a:r>
          </a:p>
        </p:txBody>
      </p:sp>
      <p:grpSp>
        <p:nvGrpSpPr>
          <p:cNvPr id="8" name="Group 7">
            <a:extLst>
              <a:ext uri="{FF2B5EF4-FFF2-40B4-BE49-F238E27FC236}">
                <a16:creationId xmlns:a16="http://schemas.microsoft.com/office/drawing/2014/main" id="{C82E2E69-1789-EE4B-8968-8884543CCD35}"/>
              </a:ext>
            </a:extLst>
          </p:cNvPr>
          <p:cNvGrpSpPr/>
          <p:nvPr/>
        </p:nvGrpSpPr>
        <p:grpSpPr>
          <a:xfrm>
            <a:off x="6852457" y="2486024"/>
            <a:ext cx="5196667" cy="2574925"/>
            <a:chOff x="6852457" y="2486024"/>
            <a:chExt cx="5196667" cy="2574925"/>
          </a:xfrm>
        </p:grpSpPr>
        <p:pic>
          <p:nvPicPr>
            <p:cNvPr id="3" name="Picture 2">
              <a:extLst>
                <a:ext uri="{FF2B5EF4-FFF2-40B4-BE49-F238E27FC236}">
                  <a16:creationId xmlns:a16="http://schemas.microsoft.com/office/drawing/2014/main" id="{6C6E6515-9D5E-A4BA-D943-6D45465717EE}"/>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6852457" y="2486024"/>
              <a:ext cx="5196667" cy="2574925"/>
            </a:xfrm>
            <a:prstGeom prst="rect">
              <a:avLst/>
            </a:prstGeom>
          </p:spPr>
        </p:pic>
        <p:sp>
          <p:nvSpPr>
            <p:cNvPr id="7" name="Rectangle 6">
              <a:extLst>
                <a:ext uri="{FF2B5EF4-FFF2-40B4-BE49-F238E27FC236}">
                  <a16:creationId xmlns:a16="http://schemas.microsoft.com/office/drawing/2014/main" id="{C2D75166-09FE-A310-875C-0B047C6CB52D}"/>
                </a:ext>
              </a:extLst>
            </p:cNvPr>
            <p:cNvSpPr/>
            <p:nvPr/>
          </p:nvSpPr>
          <p:spPr>
            <a:xfrm>
              <a:off x="9400032" y="3828288"/>
              <a:ext cx="1572768" cy="304800"/>
            </a:xfrm>
            <a:prstGeom prst="rect">
              <a:avLst/>
            </a:prstGeom>
            <a:solidFill>
              <a:srgbClr val="A5A5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216288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D3AC205-2326-F0DC-8B33-EBBA3D5CB8CF}"/>
              </a:ext>
            </a:extLst>
          </p:cNvPr>
          <p:cNvSpPr txBox="1"/>
          <p:nvPr/>
        </p:nvSpPr>
        <p:spPr>
          <a:xfrm>
            <a:off x="5651943" y="2602802"/>
            <a:ext cx="6006580" cy="3377015"/>
          </a:xfrm>
          <a:prstGeom prst="rect">
            <a:avLst/>
          </a:prstGeom>
          <a:noFill/>
        </p:spPr>
        <p:txBody>
          <a:bodyPr wrap="square" rtlCol="0">
            <a:spAutoFit/>
          </a:bodyPr>
          <a:lstStyle/>
          <a:p>
            <a:pPr marL="285750" indent="-285750">
              <a:lnSpc>
                <a:spcPct val="150000"/>
              </a:lnSpc>
              <a:buFont typeface="Arial" panose="020B0604020202020204" pitchFamily="34" charset="0"/>
              <a:buChar char="•"/>
              <a:defRPr sz="2000"/>
            </a:pPr>
            <a:r>
              <a:rPr lang="en-US" sz="1600" dirty="0"/>
              <a:t>The NCC MVNO framework marks a transformational phase for the industry.</a:t>
            </a:r>
          </a:p>
          <a:p>
            <a:pPr marL="285750" indent="-285750">
              <a:lnSpc>
                <a:spcPct val="150000"/>
              </a:lnSpc>
              <a:buFont typeface="Arial" panose="020B0604020202020204" pitchFamily="34" charset="0"/>
              <a:buChar char="•"/>
              <a:defRPr sz="2000"/>
            </a:pPr>
            <a:r>
              <a:rPr lang="en-US" sz="1600" dirty="0"/>
              <a:t>It opens the market for innovation-led operators and digital ecosystems.</a:t>
            </a:r>
          </a:p>
          <a:p>
            <a:pPr marL="285750" indent="-285750">
              <a:lnSpc>
                <a:spcPct val="150000"/>
              </a:lnSpc>
              <a:buFont typeface="Arial" panose="020B0604020202020204" pitchFamily="34" charset="0"/>
              <a:buChar char="•"/>
              <a:defRPr sz="2000"/>
            </a:pPr>
            <a:r>
              <a:rPr lang="en-US" sz="1600" dirty="0"/>
              <a:t>The opportunity extends beyond airtime into fintech, identity and digital commerce.</a:t>
            </a:r>
          </a:p>
          <a:p>
            <a:pPr marL="285750" indent="-285750">
              <a:lnSpc>
                <a:spcPct val="150000"/>
              </a:lnSpc>
              <a:buFont typeface="Arial" panose="020B0604020202020204" pitchFamily="34" charset="0"/>
              <a:buChar char="•"/>
              <a:defRPr sz="2000"/>
            </a:pPr>
            <a:r>
              <a:rPr lang="en-US" sz="1600" dirty="0"/>
              <a:t>Nigeria is positioned to become Africa’s leading MVNO innovation market.</a:t>
            </a:r>
          </a:p>
          <a:p>
            <a:pPr marL="285750" indent="-285750">
              <a:lnSpc>
                <a:spcPct val="150000"/>
              </a:lnSpc>
              <a:buFont typeface="Arial" panose="020B0604020202020204" pitchFamily="34" charset="0"/>
              <a:buChar char="•"/>
            </a:pPr>
            <a:endParaRPr lang="en-US" sz="1600" dirty="0"/>
          </a:p>
        </p:txBody>
      </p:sp>
      <p:sp>
        <p:nvSpPr>
          <p:cNvPr id="5" name="TextBox 4">
            <a:extLst>
              <a:ext uri="{FF2B5EF4-FFF2-40B4-BE49-F238E27FC236}">
                <a16:creationId xmlns:a16="http://schemas.microsoft.com/office/drawing/2014/main" id="{349121E5-848D-CA20-C65F-65A3924B4F02}"/>
              </a:ext>
            </a:extLst>
          </p:cNvPr>
          <p:cNvSpPr txBox="1"/>
          <p:nvPr/>
        </p:nvSpPr>
        <p:spPr>
          <a:xfrm>
            <a:off x="5651943" y="1956471"/>
            <a:ext cx="5844292" cy="646331"/>
          </a:xfrm>
          <a:prstGeom prst="rect">
            <a:avLst/>
          </a:prstGeom>
          <a:noFill/>
        </p:spPr>
        <p:txBody>
          <a:bodyPr wrap="none" rtlCol="0">
            <a:spAutoFit/>
          </a:bodyPr>
          <a:lstStyle/>
          <a:p>
            <a:r>
              <a:rPr lang="en-US" sz="3600" b="1" dirty="0"/>
              <a:t>Nigeria’s MVNO Moment</a:t>
            </a:r>
          </a:p>
        </p:txBody>
      </p:sp>
      <p:grpSp>
        <p:nvGrpSpPr>
          <p:cNvPr id="9" name="Group 8">
            <a:extLst>
              <a:ext uri="{FF2B5EF4-FFF2-40B4-BE49-F238E27FC236}">
                <a16:creationId xmlns:a16="http://schemas.microsoft.com/office/drawing/2014/main" id="{E473DAB4-0EC5-9D15-446E-EF8A84ECC5AC}"/>
              </a:ext>
            </a:extLst>
          </p:cNvPr>
          <p:cNvGrpSpPr/>
          <p:nvPr/>
        </p:nvGrpSpPr>
        <p:grpSpPr>
          <a:xfrm>
            <a:off x="572646" y="1676862"/>
            <a:ext cx="4917009" cy="3965330"/>
            <a:chOff x="572646" y="1676862"/>
            <a:chExt cx="4917009" cy="3965330"/>
          </a:xfrm>
        </p:grpSpPr>
        <p:pic>
          <p:nvPicPr>
            <p:cNvPr id="7" name="Graphic 6">
              <a:extLst>
                <a:ext uri="{FF2B5EF4-FFF2-40B4-BE49-F238E27FC236}">
                  <a16:creationId xmlns:a16="http://schemas.microsoft.com/office/drawing/2014/main" id="{A8AE793B-DE3F-B560-04F3-159A2432F9A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2646" y="1676862"/>
              <a:ext cx="4917009" cy="3965330"/>
            </a:xfrm>
            <a:prstGeom prst="rect">
              <a:avLst/>
            </a:prstGeom>
          </p:spPr>
        </p:pic>
        <p:sp>
          <p:nvSpPr>
            <p:cNvPr id="8" name="TextBox 7">
              <a:extLst>
                <a:ext uri="{FF2B5EF4-FFF2-40B4-BE49-F238E27FC236}">
                  <a16:creationId xmlns:a16="http://schemas.microsoft.com/office/drawing/2014/main" id="{ECEFCD9D-66C1-AF88-1171-CBCCA5F341FF}"/>
                </a:ext>
              </a:extLst>
            </p:cNvPr>
            <p:cNvSpPr txBox="1"/>
            <p:nvPr/>
          </p:nvSpPr>
          <p:spPr>
            <a:xfrm>
              <a:off x="1266086" y="2996418"/>
              <a:ext cx="2869809" cy="1107996"/>
            </a:xfrm>
            <a:prstGeom prst="rect">
              <a:avLst/>
            </a:prstGeom>
            <a:noFill/>
          </p:spPr>
          <p:txBody>
            <a:bodyPr wrap="square" rtlCol="0">
              <a:spAutoFit/>
            </a:bodyPr>
            <a:lstStyle/>
            <a:p>
              <a:r>
                <a:rPr lang="en-US" sz="6600" b="1" dirty="0">
                  <a:solidFill>
                    <a:schemeClr val="bg1"/>
                  </a:solidFill>
                </a:rPr>
                <a:t>MVNO</a:t>
              </a:r>
              <a:endParaRPr lang="en-US" sz="6600" dirty="0">
                <a:solidFill>
                  <a:schemeClr val="bg1"/>
                </a:solidFill>
              </a:endParaRPr>
            </a:p>
          </p:txBody>
        </p:sp>
      </p:grpSp>
    </p:spTree>
    <p:extLst>
      <p:ext uri="{BB962C8B-B14F-4D97-AF65-F5344CB8AC3E}">
        <p14:creationId xmlns:p14="http://schemas.microsoft.com/office/powerpoint/2010/main" val="2163667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E0946C2-BFC7-9CCE-2F2D-1AF88CDEE949}"/>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2026"/>
                    </a14:imgEffect>
                    <a14:imgEffect>
                      <a14:saturation sat="0"/>
                    </a14:imgEffect>
                  </a14:imgLayer>
                </a14:imgProps>
              </a:ext>
              <a:ext uri="{28A0092B-C50C-407E-A947-70E740481C1C}">
                <a14:useLocalDpi xmlns:a14="http://schemas.microsoft.com/office/drawing/2010/main" val="0"/>
              </a:ext>
            </a:extLst>
          </a:blip>
          <a:srcRect t="34906" b="16565"/>
          <a:stretch/>
        </p:blipFill>
        <p:spPr>
          <a:xfrm>
            <a:off x="0" y="711200"/>
            <a:ext cx="12192000" cy="6146801"/>
          </a:xfrm>
          <a:prstGeom prst="rect">
            <a:avLst/>
          </a:prstGeom>
        </p:spPr>
      </p:pic>
      <p:sp>
        <p:nvSpPr>
          <p:cNvPr id="8" name="Rectangle 7">
            <a:extLst>
              <a:ext uri="{FF2B5EF4-FFF2-40B4-BE49-F238E27FC236}">
                <a16:creationId xmlns:a16="http://schemas.microsoft.com/office/drawing/2014/main" id="{4C9FABA6-CB0C-E6B6-AE7C-F30AB8B052B2}"/>
              </a:ext>
            </a:extLst>
          </p:cNvPr>
          <p:cNvSpPr/>
          <p:nvPr/>
        </p:nvSpPr>
        <p:spPr>
          <a:xfrm>
            <a:off x="0" y="3570452"/>
            <a:ext cx="12192000" cy="2103507"/>
          </a:xfrm>
          <a:prstGeom prst="rect">
            <a:avLst/>
          </a:prstGeom>
          <a:solidFill>
            <a:srgbClr val="242EE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5B7F94EB-3DFE-0710-520C-5C80781F7A89}"/>
              </a:ext>
            </a:extLst>
          </p:cNvPr>
          <p:cNvSpPr txBox="1"/>
          <p:nvPr/>
        </p:nvSpPr>
        <p:spPr>
          <a:xfrm>
            <a:off x="1329751" y="3795292"/>
            <a:ext cx="9987841" cy="1530355"/>
          </a:xfrm>
          <a:prstGeom prst="rect">
            <a:avLst/>
          </a:prstGeom>
          <a:noFill/>
        </p:spPr>
        <p:txBody>
          <a:bodyPr wrap="square" rtlCol="0">
            <a:spAutoFit/>
          </a:bodyPr>
          <a:lstStyle/>
          <a:p>
            <a:pPr marL="285750" indent="-285750">
              <a:lnSpc>
                <a:spcPct val="150000"/>
              </a:lnSpc>
              <a:buFont typeface="Arial" panose="020B0604020202020204" pitchFamily="34" charset="0"/>
              <a:buChar char="•"/>
              <a:defRPr sz="2000"/>
            </a:pPr>
            <a:r>
              <a:rPr lang="en-US" sz="1600" dirty="0">
                <a:solidFill>
                  <a:schemeClr val="bg1"/>
                </a:solidFill>
              </a:rPr>
              <a:t>Telecom competition is evolving from infrastructure dominance to customer experience leadership.</a:t>
            </a:r>
          </a:p>
          <a:p>
            <a:pPr marL="285750" indent="-285750">
              <a:lnSpc>
                <a:spcPct val="150000"/>
              </a:lnSpc>
              <a:buFont typeface="Arial" panose="020B0604020202020204" pitchFamily="34" charset="0"/>
              <a:buChar char="•"/>
              <a:defRPr sz="2000"/>
            </a:pPr>
            <a:r>
              <a:rPr lang="en-US" sz="1600" dirty="0">
                <a:solidFill>
                  <a:schemeClr val="bg1"/>
                </a:solidFill>
              </a:rPr>
              <a:t>Future operators must combine connectivity with digital intelligence and personalization.</a:t>
            </a:r>
          </a:p>
          <a:p>
            <a:pPr marL="285750" indent="-285750">
              <a:lnSpc>
                <a:spcPct val="150000"/>
              </a:lnSpc>
              <a:buFont typeface="Arial" panose="020B0604020202020204" pitchFamily="34" charset="0"/>
              <a:buChar char="•"/>
              <a:defRPr sz="2000"/>
            </a:pPr>
            <a:r>
              <a:rPr lang="en-US" sz="1600" dirty="0">
                <a:solidFill>
                  <a:schemeClr val="bg1"/>
                </a:solidFill>
              </a:rPr>
              <a:t>Consumers increasingly demand seamless digital onboarding and self-service experiences.</a:t>
            </a:r>
          </a:p>
          <a:p>
            <a:pPr marL="285750" indent="-285750">
              <a:lnSpc>
                <a:spcPct val="150000"/>
              </a:lnSpc>
              <a:buFont typeface="Arial" panose="020B0604020202020204" pitchFamily="34" charset="0"/>
              <a:buChar char="•"/>
              <a:defRPr sz="2000"/>
            </a:pPr>
            <a:r>
              <a:rPr lang="en-US" sz="1600" dirty="0">
                <a:solidFill>
                  <a:schemeClr val="bg1"/>
                </a:solidFill>
              </a:rPr>
              <a:t>Success will depend on agility, analytics and ecosystem partnerships.</a:t>
            </a:r>
          </a:p>
        </p:txBody>
      </p:sp>
      <p:sp>
        <p:nvSpPr>
          <p:cNvPr id="5" name="TextBox 4">
            <a:extLst>
              <a:ext uri="{FF2B5EF4-FFF2-40B4-BE49-F238E27FC236}">
                <a16:creationId xmlns:a16="http://schemas.microsoft.com/office/drawing/2014/main" id="{EBCFCAF4-ABD4-DDC2-3551-FB9A69A66FA1}"/>
              </a:ext>
            </a:extLst>
          </p:cNvPr>
          <p:cNvSpPr txBox="1"/>
          <p:nvPr/>
        </p:nvSpPr>
        <p:spPr>
          <a:xfrm>
            <a:off x="1957388" y="2924122"/>
            <a:ext cx="8021298" cy="646331"/>
          </a:xfrm>
          <a:prstGeom prst="rect">
            <a:avLst/>
          </a:prstGeom>
          <a:noFill/>
        </p:spPr>
        <p:txBody>
          <a:bodyPr wrap="none" rtlCol="0">
            <a:spAutoFit/>
          </a:bodyPr>
          <a:lstStyle/>
          <a:p>
            <a:r>
              <a:rPr lang="en-US" sz="3600" b="1" dirty="0"/>
              <a:t>From Infrastructure to Experience</a:t>
            </a:r>
          </a:p>
        </p:txBody>
      </p:sp>
    </p:spTree>
    <p:extLst>
      <p:ext uri="{BB962C8B-B14F-4D97-AF65-F5344CB8AC3E}">
        <p14:creationId xmlns:p14="http://schemas.microsoft.com/office/powerpoint/2010/main" val="2776513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C3394B3-43EB-20D5-F4CD-BBB2863669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2158" r="-154" b="19595"/>
          <a:stretch/>
        </p:blipFill>
        <p:spPr>
          <a:xfrm>
            <a:off x="0" y="680721"/>
            <a:ext cx="12192000" cy="6177280"/>
          </a:xfrm>
          <a:prstGeom prst="rect">
            <a:avLst/>
          </a:prstGeom>
        </p:spPr>
      </p:pic>
      <p:sp>
        <p:nvSpPr>
          <p:cNvPr id="12" name="Rectangle 11">
            <a:extLst>
              <a:ext uri="{FF2B5EF4-FFF2-40B4-BE49-F238E27FC236}">
                <a16:creationId xmlns:a16="http://schemas.microsoft.com/office/drawing/2014/main" id="{6C000A8C-A9FB-9346-A3CD-8EC0C0CB5481}"/>
              </a:ext>
            </a:extLst>
          </p:cNvPr>
          <p:cNvSpPr/>
          <p:nvPr/>
        </p:nvSpPr>
        <p:spPr>
          <a:xfrm>
            <a:off x="0" y="2205318"/>
            <a:ext cx="12192000" cy="3137647"/>
          </a:xfrm>
          <a:prstGeom prst="rect">
            <a:avLst/>
          </a:prstGeom>
          <a:solidFill>
            <a:srgbClr val="7A4040">
              <a:alpha val="753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72C2663-73A5-3C71-011F-80C7EE87E07C}"/>
              </a:ext>
            </a:extLst>
          </p:cNvPr>
          <p:cNvSpPr txBox="1"/>
          <p:nvPr/>
        </p:nvSpPr>
        <p:spPr>
          <a:xfrm>
            <a:off x="5341633" y="2454965"/>
            <a:ext cx="6078072" cy="2638351"/>
          </a:xfrm>
          <a:prstGeom prst="rect">
            <a:avLst/>
          </a:prstGeom>
          <a:noFill/>
        </p:spPr>
        <p:txBody>
          <a:bodyPr wrap="square" rtlCol="0">
            <a:spAutoFit/>
          </a:bodyPr>
          <a:lstStyle/>
          <a:p>
            <a:pPr marL="285750" indent="-285750">
              <a:lnSpc>
                <a:spcPct val="150000"/>
              </a:lnSpc>
              <a:buFont typeface="Arial" panose="020B0604020202020204" pitchFamily="34" charset="0"/>
              <a:buChar char="•"/>
              <a:defRPr sz="2000"/>
            </a:pPr>
            <a:r>
              <a:rPr lang="en-US" sz="1600" dirty="0">
                <a:solidFill>
                  <a:schemeClr val="bg1"/>
                </a:solidFill>
              </a:rPr>
              <a:t>Strong brands accelerate trust and customer acquisition.</a:t>
            </a:r>
          </a:p>
          <a:p>
            <a:pPr marL="285750" indent="-285750">
              <a:lnSpc>
                <a:spcPct val="150000"/>
              </a:lnSpc>
              <a:buFont typeface="Arial" panose="020B0604020202020204" pitchFamily="34" charset="0"/>
              <a:buChar char="•"/>
              <a:defRPr sz="2000"/>
            </a:pPr>
            <a:r>
              <a:rPr lang="en-US" sz="1600" dirty="0">
                <a:solidFill>
                  <a:schemeClr val="bg1"/>
                </a:solidFill>
              </a:rPr>
              <a:t>Global partnerships bring operational expertise, credibility and technology transfer.</a:t>
            </a:r>
          </a:p>
          <a:p>
            <a:pPr marL="285750" indent="-285750">
              <a:lnSpc>
                <a:spcPct val="150000"/>
              </a:lnSpc>
              <a:buFont typeface="Arial" panose="020B0604020202020204" pitchFamily="34" charset="0"/>
              <a:buChar char="•"/>
              <a:defRPr sz="2000"/>
            </a:pPr>
            <a:r>
              <a:rPr lang="en-US" sz="1600" dirty="0">
                <a:solidFill>
                  <a:schemeClr val="bg1"/>
                </a:solidFill>
              </a:rPr>
              <a:t>Strategic collaboration allows operators to scale beyond connectivity.</a:t>
            </a:r>
          </a:p>
          <a:p>
            <a:pPr marL="285750" indent="-285750">
              <a:lnSpc>
                <a:spcPct val="150000"/>
              </a:lnSpc>
              <a:buFont typeface="Arial" panose="020B0604020202020204" pitchFamily="34" charset="0"/>
              <a:buChar char="•"/>
              <a:defRPr sz="2000"/>
            </a:pPr>
            <a:r>
              <a:rPr lang="en-US" sz="1600" dirty="0">
                <a:solidFill>
                  <a:schemeClr val="bg1"/>
                </a:solidFill>
              </a:rPr>
              <a:t>Telecom is increasingly becoming an ecosystem business rather than a standalone utility.</a:t>
            </a:r>
          </a:p>
        </p:txBody>
      </p:sp>
      <p:sp>
        <p:nvSpPr>
          <p:cNvPr id="5" name="TextBox 4">
            <a:extLst>
              <a:ext uri="{FF2B5EF4-FFF2-40B4-BE49-F238E27FC236}">
                <a16:creationId xmlns:a16="http://schemas.microsoft.com/office/drawing/2014/main" id="{E5C50ACA-A0A9-A057-7DD7-B439EB6ADE7B}"/>
              </a:ext>
            </a:extLst>
          </p:cNvPr>
          <p:cNvSpPr txBox="1"/>
          <p:nvPr/>
        </p:nvSpPr>
        <p:spPr>
          <a:xfrm>
            <a:off x="1366627" y="2776481"/>
            <a:ext cx="3975006" cy="1754326"/>
          </a:xfrm>
          <a:prstGeom prst="rect">
            <a:avLst/>
          </a:prstGeom>
          <a:noFill/>
        </p:spPr>
        <p:txBody>
          <a:bodyPr wrap="square" rtlCol="0">
            <a:spAutoFit/>
          </a:bodyPr>
          <a:lstStyle/>
          <a:p>
            <a:r>
              <a:rPr lang="en-US" sz="3600" b="1" dirty="0">
                <a:solidFill>
                  <a:schemeClr val="bg1"/>
                </a:solidFill>
              </a:rPr>
              <a:t>The Power of Strategic Brand Collaboration</a:t>
            </a:r>
          </a:p>
        </p:txBody>
      </p:sp>
    </p:spTree>
    <p:extLst>
      <p:ext uri="{BB962C8B-B14F-4D97-AF65-F5344CB8AC3E}">
        <p14:creationId xmlns:p14="http://schemas.microsoft.com/office/powerpoint/2010/main" val="826373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89DCB919-C0F6-D5C9-BC31-2F497F1FDE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r="10760" b="15753"/>
          <a:stretch>
            <a:fillRect/>
          </a:stretch>
        </p:blipFill>
        <p:spPr>
          <a:xfrm>
            <a:off x="3716190" y="405123"/>
            <a:ext cx="8475811" cy="6452877"/>
          </a:xfrm>
          <a:custGeom>
            <a:avLst/>
            <a:gdLst>
              <a:gd name="connsiteX0" fmla="*/ 0 w 8475811"/>
              <a:gd name="connsiteY0" fmla="*/ 0 h 6452877"/>
              <a:gd name="connsiteX1" fmla="*/ 8475811 w 8475811"/>
              <a:gd name="connsiteY1" fmla="*/ 0 h 6452877"/>
              <a:gd name="connsiteX2" fmla="*/ 8475811 w 8475811"/>
              <a:gd name="connsiteY2" fmla="*/ 6452877 h 6452877"/>
              <a:gd name="connsiteX3" fmla="*/ 0 w 8475811"/>
              <a:gd name="connsiteY3" fmla="*/ 6452877 h 6452877"/>
            </a:gdLst>
            <a:ahLst/>
            <a:cxnLst>
              <a:cxn ang="0">
                <a:pos x="connsiteX0" y="connsiteY0"/>
              </a:cxn>
              <a:cxn ang="0">
                <a:pos x="connsiteX1" y="connsiteY1"/>
              </a:cxn>
              <a:cxn ang="0">
                <a:pos x="connsiteX2" y="connsiteY2"/>
              </a:cxn>
              <a:cxn ang="0">
                <a:pos x="connsiteX3" y="connsiteY3"/>
              </a:cxn>
            </a:cxnLst>
            <a:rect l="l" t="t" r="r" b="b"/>
            <a:pathLst>
              <a:path w="8475811" h="6452877">
                <a:moveTo>
                  <a:pt x="0" y="0"/>
                </a:moveTo>
                <a:lnTo>
                  <a:pt x="8475811" y="0"/>
                </a:lnTo>
                <a:lnTo>
                  <a:pt x="8475811" y="6452877"/>
                </a:lnTo>
                <a:lnTo>
                  <a:pt x="0" y="6452877"/>
                </a:lnTo>
                <a:close/>
              </a:path>
            </a:pathLst>
          </a:custGeom>
        </p:spPr>
      </p:pic>
      <p:sp>
        <p:nvSpPr>
          <p:cNvPr id="4" name="TextBox 3">
            <a:extLst>
              <a:ext uri="{FF2B5EF4-FFF2-40B4-BE49-F238E27FC236}">
                <a16:creationId xmlns:a16="http://schemas.microsoft.com/office/drawing/2014/main" id="{13FF261A-5503-06BD-A0F3-127BAE35801A}"/>
              </a:ext>
            </a:extLst>
          </p:cNvPr>
          <p:cNvSpPr txBox="1"/>
          <p:nvPr/>
        </p:nvSpPr>
        <p:spPr>
          <a:xfrm>
            <a:off x="4953906" y="1763325"/>
            <a:ext cx="6000378" cy="3736472"/>
          </a:xfrm>
          <a:prstGeom prst="rect">
            <a:avLst/>
          </a:prstGeom>
          <a:noFill/>
        </p:spPr>
        <p:txBody>
          <a:bodyPr wrap="square" rtlCol="0">
            <a:spAutoFit/>
          </a:bodyPr>
          <a:lstStyle/>
          <a:p>
            <a:pPr marL="342900" indent="-342900">
              <a:lnSpc>
                <a:spcPct val="150000"/>
              </a:lnSpc>
              <a:buFont typeface="Arial" panose="020B0604020202020204" pitchFamily="34" charset="0"/>
              <a:buChar char="•"/>
              <a:defRPr sz="2000"/>
            </a:pPr>
            <a:r>
              <a:rPr lang="en-US" dirty="0" err="1">
                <a:solidFill>
                  <a:schemeClr val="bg1"/>
                </a:solidFill>
              </a:rPr>
              <a:t>Lebara</a:t>
            </a:r>
            <a:r>
              <a:rPr lang="en-US" dirty="0">
                <a:solidFill>
                  <a:schemeClr val="bg1"/>
                </a:solidFill>
              </a:rPr>
              <a:t> Nigeria is among the first Tier 5 MVNO opportunities within the Nigerian market.</a:t>
            </a:r>
          </a:p>
          <a:p>
            <a:pPr marL="342900" indent="-342900">
              <a:lnSpc>
                <a:spcPct val="150000"/>
              </a:lnSpc>
              <a:buFont typeface="Arial" panose="020B0604020202020204" pitchFamily="34" charset="0"/>
              <a:buChar char="•"/>
              <a:defRPr sz="2000"/>
            </a:pPr>
            <a:r>
              <a:rPr lang="en-US" dirty="0">
                <a:solidFill>
                  <a:schemeClr val="bg1"/>
                </a:solidFill>
              </a:rPr>
              <a:t>The model combines global telecom experience with local market execution.</a:t>
            </a:r>
          </a:p>
          <a:p>
            <a:pPr marL="342900" indent="-342900">
              <a:lnSpc>
                <a:spcPct val="150000"/>
              </a:lnSpc>
              <a:buFont typeface="Arial" panose="020B0604020202020204" pitchFamily="34" charset="0"/>
              <a:buChar char="•"/>
              <a:defRPr sz="2000"/>
            </a:pPr>
            <a:r>
              <a:rPr lang="en-US" dirty="0">
                <a:solidFill>
                  <a:schemeClr val="bg1"/>
                </a:solidFill>
              </a:rPr>
              <a:t>Focus areas include affordability, diaspora connectivity and digital onboarding.</a:t>
            </a:r>
          </a:p>
          <a:p>
            <a:pPr marL="342900" indent="-342900">
              <a:lnSpc>
                <a:spcPct val="150000"/>
              </a:lnSpc>
              <a:buFont typeface="Arial" panose="020B0604020202020204" pitchFamily="34" charset="0"/>
              <a:buChar char="•"/>
              <a:defRPr sz="2000"/>
            </a:pPr>
            <a:r>
              <a:rPr lang="en-US" dirty="0">
                <a:solidFill>
                  <a:schemeClr val="bg1"/>
                </a:solidFill>
              </a:rPr>
              <a:t>The objective is to build a digital-first telecom platform for modern African consumers.</a:t>
            </a:r>
          </a:p>
        </p:txBody>
      </p:sp>
      <p:sp>
        <p:nvSpPr>
          <p:cNvPr id="5" name="TextBox 4">
            <a:extLst>
              <a:ext uri="{FF2B5EF4-FFF2-40B4-BE49-F238E27FC236}">
                <a16:creationId xmlns:a16="http://schemas.microsoft.com/office/drawing/2014/main" id="{D3CAC4F2-84D7-09F4-BF31-7BF7CF512813}"/>
              </a:ext>
            </a:extLst>
          </p:cNvPr>
          <p:cNvSpPr txBox="1"/>
          <p:nvPr/>
        </p:nvSpPr>
        <p:spPr>
          <a:xfrm>
            <a:off x="295393" y="2505670"/>
            <a:ext cx="3689215" cy="923330"/>
          </a:xfrm>
          <a:prstGeom prst="rect">
            <a:avLst/>
          </a:prstGeom>
          <a:noFill/>
        </p:spPr>
        <p:txBody>
          <a:bodyPr wrap="none" rtlCol="0">
            <a:spAutoFit/>
          </a:bodyPr>
          <a:lstStyle/>
          <a:p>
            <a:r>
              <a:rPr lang="en-US" sz="3600" b="1" dirty="0" err="1"/>
              <a:t>Lebara</a:t>
            </a:r>
            <a:r>
              <a:rPr lang="en-US" sz="3600" b="1" dirty="0"/>
              <a:t> Nigeria </a:t>
            </a:r>
          </a:p>
          <a:p>
            <a:r>
              <a:rPr lang="en-US" dirty="0"/>
              <a:t>A Local Case Study</a:t>
            </a:r>
          </a:p>
        </p:txBody>
      </p:sp>
      <p:pic>
        <p:nvPicPr>
          <p:cNvPr id="15" name="Picture 14">
            <a:extLst>
              <a:ext uri="{FF2B5EF4-FFF2-40B4-BE49-F238E27FC236}">
                <a16:creationId xmlns:a16="http://schemas.microsoft.com/office/drawing/2014/main" id="{DA43D6B5-562A-7CE8-A3C4-BBF8419FE4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8308" y="3429000"/>
            <a:ext cx="2863383" cy="2863383"/>
          </a:xfrm>
          <a:prstGeom prst="rect">
            <a:avLst/>
          </a:prstGeom>
        </p:spPr>
      </p:pic>
    </p:spTree>
    <p:extLst>
      <p:ext uri="{BB962C8B-B14F-4D97-AF65-F5344CB8AC3E}">
        <p14:creationId xmlns:p14="http://schemas.microsoft.com/office/powerpoint/2010/main" val="2498711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4465EF-EE55-2E46-D50C-AAA9892C4D6C}"/>
              </a:ext>
            </a:extLst>
          </p:cNvPr>
          <p:cNvSpPr txBox="1"/>
          <p:nvPr/>
        </p:nvSpPr>
        <p:spPr>
          <a:xfrm>
            <a:off x="643227" y="2638114"/>
            <a:ext cx="5333430" cy="3377015"/>
          </a:xfrm>
          <a:prstGeom prst="rect">
            <a:avLst/>
          </a:prstGeom>
          <a:noFill/>
        </p:spPr>
        <p:txBody>
          <a:bodyPr wrap="square" rtlCol="0">
            <a:spAutoFit/>
          </a:bodyPr>
          <a:lstStyle/>
          <a:p>
            <a:pPr marL="285750" indent="-285750">
              <a:lnSpc>
                <a:spcPct val="150000"/>
              </a:lnSpc>
              <a:buFont typeface="Arial" panose="020B0604020202020204" pitchFamily="34" charset="0"/>
              <a:buChar char="•"/>
              <a:defRPr sz="2000"/>
            </a:pPr>
            <a:r>
              <a:rPr lang="en-US" sz="1600" dirty="0" err="1"/>
              <a:t>eSIM</a:t>
            </a:r>
            <a:r>
              <a:rPr lang="en-US" sz="1600" dirty="0"/>
              <a:t> adoption, AI support and embedded finance are reshaping telecom consumption.</a:t>
            </a:r>
          </a:p>
          <a:p>
            <a:pPr marL="285750" indent="-285750">
              <a:lnSpc>
                <a:spcPct val="150000"/>
              </a:lnSpc>
              <a:buFont typeface="Arial" panose="020B0604020202020204" pitchFamily="34" charset="0"/>
              <a:buChar char="•"/>
              <a:defRPr sz="2000"/>
            </a:pPr>
            <a:r>
              <a:rPr lang="en-US" sz="1600" dirty="0"/>
              <a:t>Consumers increasingly expect mobile-first, frictionless digital engagement.</a:t>
            </a:r>
          </a:p>
          <a:p>
            <a:pPr marL="285750" indent="-285750">
              <a:lnSpc>
                <a:spcPct val="150000"/>
              </a:lnSpc>
              <a:buFont typeface="Arial" panose="020B0604020202020204" pitchFamily="34" charset="0"/>
              <a:buChar char="•"/>
              <a:defRPr sz="2000"/>
            </a:pPr>
            <a:r>
              <a:rPr lang="en-US" sz="1600" dirty="0"/>
              <a:t>The next generation telecom operator must operate like a technology company.</a:t>
            </a:r>
          </a:p>
          <a:p>
            <a:pPr marL="285750" indent="-285750">
              <a:lnSpc>
                <a:spcPct val="150000"/>
              </a:lnSpc>
              <a:buFont typeface="Arial" panose="020B0604020202020204" pitchFamily="34" charset="0"/>
              <a:buChar char="•"/>
              <a:defRPr sz="2000"/>
            </a:pPr>
            <a:r>
              <a:rPr lang="en-US" sz="1600" dirty="0"/>
              <a:t>MVNOs are structurally positioned to adapt faster to market evolution.</a:t>
            </a:r>
          </a:p>
          <a:p>
            <a:pPr marL="285750" indent="-285750">
              <a:lnSpc>
                <a:spcPct val="150000"/>
              </a:lnSpc>
              <a:buFont typeface="Arial" panose="020B0604020202020204" pitchFamily="34" charset="0"/>
              <a:buChar char="•"/>
            </a:pPr>
            <a:endParaRPr lang="en-US" sz="1600" dirty="0"/>
          </a:p>
        </p:txBody>
      </p:sp>
      <p:sp>
        <p:nvSpPr>
          <p:cNvPr id="5" name="TextBox 4">
            <a:extLst>
              <a:ext uri="{FF2B5EF4-FFF2-40B4-BE49-F238E27FC236}">
                <a16:creationId xmlns:a16="http://schemas.microsoft.com/office/drawing/2014/main" id="{A7763521-5EBA-5D2F-F969-C916C124E93D}"/>
              </a:ext>
            </a:extLst>
          </p:cNvPr>
          <p:cNvSpPr txBox="1"/>
          <p:nvPr/>
        </p:nvSpPr>
        <p:spPr>
          <a:xfrm>
            <a:off x="643227" y="1437785"/>
            <a:ext cx="4861101" cy="1200329"/>
          </a:xfrm>
          <a:prstGeom prst="rect">
            <a:avLst/>
          </a:prstGeom>
          <a:noFill/>
        </p:spPr>
        <p:txBody>
          <a:bodyPr wrap="square" rtlCol="0">
            <a:spAutoFit/>
          </a:bodyPr>
          <a:lstStyle/>
          <a:p>
            <a:r>
              <a:rPr lang="en-US" sz="3600" b="1" dirty="0"/>
              <a:t>Digital-First Telecom is the Future</a:t>
            </a:r>
          </a:p>
        </p:txBody>
      </p:sp>
      <p:pic>
        <p:nvPicPr>
          <p:cNvPr id="7" name="Picture 6">
            <a:extLst>
              <a:ext uri="{FF2B5EF4-FFF2-40B4-BE49-F238E27FC236}">
                <a16:creationId xmlns:a16="http://schemas.microsoft.com/office/drawing/2014/main" id="{3BAC9B7B-3C4C-F6EE-8EAA-334BE300473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072" r="20034"/>
          <a:stretch/>
        </p:blipFill>
        <p:spPr>
          <a:xfrm>
            <a:off x="6526306" y="1437785"/>
            <a:ext cx="5665694" cy="4239844"/>
          </a:xfrm>
          <a:prstGeom prst="rect">
            <a:avLst/>
          </a:prstGeom>
        </p:spPr>
      </p:pic>
    </p:spTree>
    <p:extLst>
      <p:ext uri="{BB962C8B-B14F-4D97-AF65-F5344CB8AC3E}">
        <p14:creationId xmlns:p14="http://schemas.microsoft.com/office/powerpoint/2010/main" val="2788887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2E95E8A-35A1-BD9C-71A5-0714099EF414}"/>
              </a:ext>
            </a:extLst>
          </p:cNvPr>
          <p:cNvGrpSpPr/>
          <p:nvPr/>
        </p:nvGrpSpPr>
        <p:grpSpPr>
          <a:xfrm>
            <a:off x="-1" y="680721"/>
            <a:ext cx="12192001" cy="6177280"/>
            <a:chOff x="-1" y="942109"/>
            <a:chExt cx="12192001" cy="5915891"/>
          </a:xfrm>
        </p:grpSpPr>
        <p:sp>
          <p:nvSpPr>
            <p:cNvPr id="8" name="Rectangle 7">
              <a:extLst>
                <a:ext uri="{FF2B5EF4-FFF2-40B4-BE49-F238E27FC236}">
                  <a16:creationId xmlns:a16="http://schemas.microsoft.com/office/drawing/2014/main" id="{2D00164C-AB48-3CE8-5CCB-A13160028E83}"/>
                </a:ext>
              </a:extLst>
            </p:cNvPr>
            <p:cNvSpPr/>
            <p:nvPr/>
          </p:nvSpPr>
          <p:spPr>
            <a:xfrm>
              <a:off x="4544291" y="942109"/>
              <a:ext cx="7647709" cy="5915891"/>
            </a:xfrm>
            <a:prstGeom prst="rect">
              <a:avLst/>
            </a:prstGeom>
            <a:solidFill>
              <a:srgbClr val="0B0F0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17E539A-27D3-D707-C49F-067970FDFB3B}"/>
                </a:ext>
              </a:extLst>
            </p:cNvPr>
            <p:cNvPicPr>
              <a:picLocks noChangeAspect="1"/>
            </p:cNvPicPr>
            <p:nvPr/>
          </p:nvPicPr>
          <p:blipFill rotWithShape="1">
            <a:blip r:embed="rId3">
              <a:extLst>
                <a:ext uri="{28A0092B-C50C-407E-A947-70E740481C1C}">
                  <a14:useLocalDpi xmlns:a14="http://schemas.microsoft.com/office/drawing/2010/main" val="0"/>
                </a:ext>
              </a:extLst>
            </a:blip>
            <a:srcRect l="37066" t="6134" b="39299"/>
            <a:stretch/>
          </p:blipFill>
          <p:spPr>
            <a:xfrm>
              <a:off x="-1" y="942109"/>
              <a:ext cx="10234613" cy="5915891"/>
            </a:xfrm>
            <a:prstGeom prst="rect">
              <a:avLst/>
            </a:prstGeom>
          </p:spPr>
        </p:pic>
      </p:grpSp>
      <p:sp>
        <p:nvSpPr>
          <p:cNvPr id="4" name="TextBox 3">
            <a:extLst>
              <a:ext uri="{FF2B5EF4-FFF2-40B4-BE49-F238E27FC236}">
                <a16:creationId xmlns:a16="http://schemas.microsoft.com/office/drawing/2014/main" id="{6BEA467F-402D-EA7A-8002-71D6AF417160}"/>
              </a:ext>
            </a:extLst>
          </p:cNvPr>
          <p:cNvSpPr txBox="1"/>
          <p:nvPr/>
        </p:nvSpPr>
        <p:spPr>
          <a:xfrm>
            <a:off x="3848630" y="3273800"/>
            <a:ext cx="7344303" cy="1899687"/>
          </a:xfrm>
          <a:prstGeom prst="rect">
            <a:avLst/>
          </a:prstGeom>
          <a:noFill/>
        </p:spPr>
        <p:txBody>
          <a:bodyPr wrap="square" rtlCol="0">
            <a:spAutoFit/>
          </a:bodyPr>
          <a:lstStyle/>
          <a:p>
            <a:pPr marL="285750" indent="-285750">
              <a:lnSpc>
                <a:spcPct val="150000"/>
              </a:lnSpc>
              <a:buFont typeface="Arial" panose="020B0604020202020204" pitchFamily="34" charset="0"/>
              <a:buChar char="•"/>
              <a:defRPr sz="2000"/>
            </a:pPr>
            <a:r>
              <a:rPr lang="en-US" sz="1600" dirty="0">
                <a:solidFill>
                  <a:schemeClr val="bg1"/>
                </a:solidFill>
              </a:rPr>
              <a:t>Future telecom revenues extend beyond voice and data.</a:t>
            </a:r>
          </a:p>
          <a:p>
            <a:pPr marL="285750" indent="-285750">
              <a:lnSpc>
                <a:spcPct val="150000"/>
              </a:lnSpc>
              <a:buFont typeface="Arial" panose="020B0604020202020204" pitchFamily="34" charset="0"/>
              <a:buChar char="•"/>
              <a:defRPr sz="2000"/>
            </a:pPr>
            <a:r>
              <a:rPr lang="en-US" sz="1600" dirty="0">
                <a:solidFill>
                  <a:schemeClr val="bg1"/>
                </a:solidFill>
              </a:rPr>
              <a:t>Opportunities include fintech, travel </a:t>
            </a:r>
            <a:r>
              <a:rPr lang="en-US" sz="1600" dirty="0" err="1">
                <a:solidFill>
                  <a:schemeClr val="bg1"/>
                </a:solidFill>
              </a:rPr>
              <a:t>eSIMs</a:t>
            </a:r>
            <a:r>
              <a:rPr lang="en-US" sz="1600" dirty="0">
                <a:solidFill>
                  <a:schemeClr val="bg1"/>
                </a:solidFill>
              </a:rPr>
              <a:t>, APIs, entertainment and enterprise services.</a:t>
            </a:r>
          </a:p>
          <a:p>
            <a:pPr marL="285750" indent="-285750">
              <a:lnSpc>
                <a:spcPct val="150000"/>
              </a:lnSpc>
              <a:buFont typeface="Arial" panose="020B0604020202020204" pitchFamily="34" charset="0"/>
              <a:buChar char="•"/>
              <a:defRPr sz="2000"/>
            </a:pPr>
            <a:r>
              <a:rPr lang="en-US" sz="1600" dirty="0">
                <a:solidFill>
                  <a:schemeClr val="bg1"/>
                </a:solidFill>
              </a:rPr>
              <a:t>Strategic partnerships create recurring digital revenue streams.</a:t>
            </a:r>
          </a:p>
          <a:p>
            <a:pPr marL="285750" indent="-285750">
              <a:lnSpc>
                <a:spcPct val="150000"/>
              </a:lnSpc>
              <a:buFont typeface="Arial" panose="020B0604020202020204" pitchFamily="34" charset="0"/>
              <a:buChar char="•"/>
              <a:defRPr sz="2000"/>
            </a:pPr>
            <a:r>
              <a:rPr lang="en-US" sz="1600" dirty="0">
                <a:solidFill>
                  <a:schemeClr val="bg1"/>
                </a:solidFill>
              </a:rPr>
              <a:t>Telecom operators are evolving into broader digital service platforms.</a:t>
            </a:r>
          </a:p>
        </p:txBody>
      </p:sp>
      <p:sp>
        <p:nvSpPr>
          <p:cNvPr id="5" name="TextBox 4">
            <a:extLst>
              <a:ext uri="{FF2B5EF4-FFF2-40B4-BE49-F238E27FC236}">
                <a16:creationId xmlns:a16="http://schemas.microsoft.com/office/drawing/2014/main" id="{24C3E3E5-3B48-EB37-F91E-8F7DF7C978CD}"/>
              </a:ext>
            </a:extLst>
          </p:cNvPr>
          <p:cNvSpPr txBox="1"/>
          <p:nvPr/>
        </p:nvSpPr>
        <p:spPr>
          <a:xfrm>
            <a:off x="4013201" y="2051580"/>
            <a:ext cx="5588000" cy="1200329"/>
          </a:xfrm>
          <a:prstGeom prst="rect">
            <a:avLst/>
          </a:prstGeom>
          <a:noFill/>
        </p:spPr>
        <p:txBody>
          <a:bodyPr wrap="square" rtlCol="0">
            <a:spAutoFit/>
          </a:bodyPr>
          <a:lstStyle/>
          <a:p>
            <a:r>
              <a:rPr lang="en-US" sz="3600" b="1" dirty="0">
                <a:solidFill>
                  <a:schemeClr val="bg1"/>
                </a:solidFill>
              </a:rPr>
              <a:t>Unlocking New Revenue Ecosystems</a:t>
            </a:r>
          </a:p>
        </p:txBody>
      </p:sp>
    </p:spTree>
    <p:extLst>
      <p:ext uri="{BB962C8B-B14F-4D97-AF65-F5344CB8AC3E}">
        <p14:creationId xmlns:p14="http://schemas.microsoft.com/office/powerpoint/2010/main" val="1159924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BE52F3-FE7C-DF2A-D450-75B2777E2DD4}"/>
              </a:ext>
            </a:extLst>
          </p:cNvPr>
          <p:cNvSpPr txBox="1"/>
          <p:nvPr/>
        </p:nvSpPr>
        <p:spPr>
          <a:xfrm>
            <a:off x="2071688" y="2663822"/>
            <a:ext cx="8772248" cy="1530355"/>
          </a:xfrm>
          <a:prstGeom prst="rect">
            <a:avLst/>
          </a:prstGeom>
          <a:noFill/>
        </p:spPr>
        <p:txBody>
          <a:bodyPr wrap="square" rtlCol="0">
            <a:spAutoFit/>
          </a:bodyPr>
          <a:lstStyle/>
          <a:p>
            <a:pPr marL="285750" indent="-285750">
              <a:lnSpc>
                <a:spcPct val="150000"/>
              </a:lnSpc>
              <a:buFont typeface="Arial" panose="020B0604020202020204" pitchFamily="34" charset="0"/>
              <a:buChar char="•"/>
              <a:defRPr sz="2000"/>
            </a:pPr>
            <a:r>
              <a:rPr lang="en-US" sz="1600" dirty="0"/>
              <a:t>Wholesale pricing must support sustainable MVNO economics.</a:t>
            </a:r>
          </a:p>
          <a:p>
            <a:pPr marL="285750" indent="-285750">
              <a:lnSpc>
                <a:spcPct val="150000"/>
              </a:lnSpc>
              <a:buFont typeface="Arial" panose="020B0604020202020204" pitchFamily="34" charset="0"/>
              <a:buChar char="•"/>
              <a:defRPr sz="2000"/>
            </a:pPr>
            <a:r>
              <a:rPr lang="en-US" sz="1600" dirty="0"/>
              <a:t>Regulatory consistency remains essential for long-term investor confidence.</a:t>
            </a:r>
          </a:p>
          <a:p>
            <a:pPr marL="285750" indent="-285750">
              <a:lnSpc>
                <a:spcPct val="150000"/>
              </a:lnSpc>
              <a:buFont typeface="Arial" panose="020B0604020202020204" pitchFamily="34" charset="0"/>
              <a:buChar char="•"/>
              <a:defRPr sz="2000"/>
            </a:pPr>
            <a:r>
              <a:rPr lang="en-US" sz="1600" dirty="0"/>
              <a:t>Operators must balance innovation with disciplined execution and profitability.</a:t>
            </a:r>
          </a:p>
          <a:p>
            <a:pPr marL="285750" indent="-285750">
              <a:lnSpc>
                <a:spcPct val="150000"/>
              </a:lnSpc>
              <a:buFont typeface="Arial" panose="020B0604020202020204" pitchFamily="34" charset="0"/>
              <a:buChar char="•"/>
              <a:defRPr sz="2000"/>
            </a:pPr>
            <a:r>
              <a:rPr lang="en-US" sz="1600" dirty="0"/>
              <a:t>Collaboration between regulators, MNOs and MVNOs will determine industry success.</a:t>
            </a:r>
          </a:p>
        </p:txBody>
      </p:sp>
      <p:sp>
        <p:nvSpPr>
          <p:cNvPr id="5" name="TextBox 4">
            <a:extLst>
              <a:ext uri="{FF2B5EF4-FFF2-40B4-BE49-F238E27FC236}">
                <a16:creationId xmlns:a16="http://schemas.microsoft.com/office/drawing/2014/main" id="{BAB5DB9E-C98D-15A3-ED5D-29FC2AC4D2F6}"/>
              </a:ext>
            </a:extLst>
          </p:cNvPr>
          <p:cNvSpPr txBox="1"/>
          <p:nvPr/>
        </p:nvSpPr>
        <p:spPr>
          <a:xfrm>
            <a:off x="1957686" y="2017491"/>
            <a:ext cx="8276625" cy="646331"/>
          </a:xfrm>
          <a:prstGeom prst="rect">
            <a:avLst/>
          </a:prstGeom>
          <a:noFill/>
        </p:spPr>
        <p:txBody>
          <a:bodyPr wrap="none" rtlCol="0">
            <a:spAutoFit/>
          </a:bodyPr>
          <a:lstStyle/>
          <a:p>
            <a:pPr algn="ctr"/>
            <a:r>
              <a:rPr lang="en-US" sz="3600" b="1" dirty="0"/>
              <a:t>Challenges the Industry Must Solve</a:t>
            </a:r>
          </a:p>
        </p:txBody>
      </p:sp>
    </p:spTree>
    <p:extLst>
      <p:ext uri="{BB962C8B-B14F-4D97-AF65-F5344CB8AC3E}">
        <p14:creationId xmlns:p14="http://schemas.microsoft.com/office/powerpoint/2010/main" val="221533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D518960-3D8D-86ED-9929-4759579BF2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869"/>
          <a:stretch/>
        </p:blipFill>
        <p:spPr>
          <a:xfrm>
            <a:off x="0" y="670560"/>
            <a:ext cx="12192000" cy="6182677"/>
          </a:xfrm>
          <a:prstGeom prst="rect">
            <a:avLst/>
          </a:prstGeom>
        </p:spPr>
      </p:pic>
      <p:sp>
        <p:nvSpPr>
          <p:cNvPr id="4" name="TextBox 3">
            <a:extLst>
              <a:ext uri="{FF2B5EF4-FFF2-40B4-BE49-F238E27FC236}">
                <a16:creationId xmlns:a16="http://schemas.microsoft.com/office/drawing/2014/main" id="{0FCC73A9-5321-6D08-0336-A724D38C9669}"/>
              </a:ext>
            </a:extLst>
          </p:cNvPr>
          <p:cNvSpPr txBox="1"/>
          <p:nvPr/>
        </p:nvSpPr>
        <p:spPr>
          <a:xfrm>
            <a:off x="3966266" y="3383406"/>
            <a:ext cx="7439665" cy="2269019"/>
          </a:xfrm>
          <a:prstGeom prst="rect">
            <a:avLst/>
          </a:prstGeom>
          <a:noFill/>
        </p:spPr>
        <p:txBody>
          <a:bodyPr wrap="none" rtlCol="0">
            <a:spAutoFit/>
          </a:bodyPr>
          <a:lstStyle/>
          <a:p>
            <a:pPr marL="285750" indent="-285750">
              <a:lnSpc>
                <a:spcPct val="150000"/>
              </a:lnSpc>
              <a:buFont typeface="Arial" panose="020B0604020202020204" pitchFamily="34" charset="0"/>
              <a:buChar char="•"/>
              <a:defRPr sz="2000"/>
            </a:pPr>
            <a:r>
              <a:rPr lang="en-US" sz="1600" dirty="0">
                <a:solidFill>
                  <a:schemeClr val="bg1"/>
                </a:solidFill>
              </a:rPr>
              <a:t>Greater affordability and digital inclusion.</a:t>
            </a:r>
          </a:p>
          <a:p>
            <a:pPr marL="285750" indent="-285750">
              <a:lnSpc>
                <a:spcPct val="150000"/>
              </a:lnSpc>
              <a:buFont typeface="Arial" panose="020B0604020202020204" pitchFamily="34" charset="0"/>
              <a:buChar char="•"/>
              <a:defRPr sz="2000"/>
            </a:pPr>
            <a:r>
              <a:rPr lang="en-US" sz="1600" dirty="0">
                <a:solidFill>
                  <a:schemeClr val="bg1"/>
                </a:solidFill>
              </a:rPr>
              <a:t>More innovation-led competition.</a:t>
            </a:r>
          </a:p>
          <a:p>
            <a:pPr marL="285750" indent="-285750">
              <a:lnSpc>
                <a:spcPct val="150000"/>
              </a:lnSpc>
              <a:buFont typeface="Arial" panose="020B0604020202020204" pitchFamily="34" charset="0"/>
              <a:buChar char="•"/>
              <a:defRPr sz="2000"/>
            </a:pPr>
            <a:r>
              <a:rPr lang="en-US" sz="1600" dirty="0">
                <a:solidFill>
                  <a:schemeClr val="bg1"/>
                </a:solidFill>
              </a:rPr>
              <a:t>Expansion of digital jobs and entrepreneurship opportunities.</a:t>
            </a:r>
          </a:p>
          <a:p>
            <a:pPr marL="285750" indent="-285750">
              <a:lnSpc>
                <a:spcPct val="150000"/>
              </a:lnSpc>
              <a:buFont typeface="Arial" panose="020B0604020202020204" pitchFamily="34" charset="0"/>
              <a:buChar char="•"/>
              <a:defRPr sz="2000"/>
            </a:pPr>
            <a:r>
              <a:rPr lang="en-US" sz="1600" dirty="0">
                <a:solidFill>
                  <a:schemeClr val="bg1"/>
                </a:solidFill>
              </a:rPr>
              <a:t>Deeper integration between telecom, fintech and commerce ecosystems.</a:t>
            </a:r>
          </a:p>
          <a:p>
            <a:pPr marL="285750" indent="-285750">
              <a:lnSpc>
                <a:spcPct val="150000"/>
              </a:lnSpc>
              <a:buFont typeface="Arial" panose="020B0604020202020204" pitchFamily="34" charset="0"/>
              <a:buChar char="•"/>
              <a:defRPr sz="2000"/>
            </a:pPr>
            <a:r>
              <a:rPr lang="en-US" sz="1600" dirty="0">
                <a:solidFill>
                  <a:schemeClr val="bg1"/>
                </a:solidFill>
              </a:rPr>
              <a:t>Acceleration of Nigeria’s digital economy ambitions.</a:t>
            </a:r>
          </a:p>
          <a:p>
            <a:pPr marL="285750" indent="-285750">
              <a:lnSpc>
                <a:spcPct val="150000"/>
              </a:lnSpc>
              <a:buFont typeface="Arial" panose="020B0604020202020204" pitchFamily="34" charset="0"/>
              <a:buChar char="•"/>
            </a:pPr>
            <a:endParaRPr lang="en-US" sz="1600" dirty="0">
              <a:solidFill>
                <a:schemeClr val="bg1"/>
              </a:solidFill>
            </a:endParaRPr>
          </a:p>
        </p:txBody>
      </p:sp>
      <p:sp>
        <p:nvSpPr>
          <p:cNvPr id="5" name="TextBox 4">
            <a:extLst>
              <a:ext uri="{FF2B5EF4-FFF2-40B4-BE49-F238E27FC236}">
                <a16:creationId xmlns:a16="http://schemas.microsoft.com/office/drawing/2014/main" id="{5F108007-33BC-F9E0-2AF6-D000318B5D72}"/>
              </a:ext>
            </a:extLst>
          </p:cNvPr>
          <p:cNvSpPr txBox="1"/>
          <p:nvPr/>
        </p:nvSpPr>
        <p:spPr>
          <a:xfrm>
            <a:off x="3966266" y="2228671"/>
            <a:ext cx="5384501" cy="1200329"/>
          </a:xfrm>
          <a:prstGeom prst="rect">
            <a:avLst/>
          </a:prstGeom>
          <a:noFill/>
        </p:spPr>
        <p:txBody>
          <a:bodyPr wrap="square" rtlCol="0">
            <a:spAutoFit/>
          </a:bodyPr>
          <a:lstStyle/>
          <a:p>
            <a:r>
              <a:rPr lang="en-US" sz="3600" b="1" dirty="0">
                <a:solidFill>
                  <a:schemeClr val="bg1"/>
                </a:solidFill>
              </a:rPr>
              <a:t>What Success Looks Like for Nigeria</a:t>
            </a:r>
          </a:p>
        </p:txBody>
      </p:sp>
    </p:spTree>
    <p:extLst>
      <p:ext uri="{BB962C8B-B14F-4D97-AF65-F5344CB8AC3E}">
        <p14:creationId xmlns:p14="http://schemas.microsoft.com/office/powerpoint/2010/main" val="3777187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EBC60F2-831A-366E-4E12-F66B2FC3ADB5}"/>
              </a:ext>
            </a:extLst>
          </p:cNvPr>
          <p:cNvSpPr/>
          <p:nvPr/>
        </p:nvSpPr>
        <p:spPr>
          <a:xfrm>
            <a:off x="0" y="914400"/>
            <a:ext cx="7112000" cy="594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013A87FF-2FE7-4DDF-7CF1-43CF2A95258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25" r="34377" b="2771"/>
          <a:stretch/>
        </p:blipFill>
        <p:spPr>
          <a:xfrm>
            <a:off x="6282268" y="914400"/>
            <a:ext cx="5909732" cy="5943600"/>
          </a:xfrm>
          <a:prstGeom prst="rect">
            <a:avLst/>
          </a:prstGeom>
        </p:spPr>
      </p:pic>
      <p:sp>
        <p:nvSpPr>
          <p:cNvPr id="4" name="TextBox 3">
            <a:extLst>
              <a:ext uri="{FF2B5EF4-FFF2-40B4-BE49-F238E27FC236}">
                <a16:creationId xmlns:a16="http://schemas.microsoft.com/office/drawing/2014/main" id="{9F648C39-7AF0-2FFD-07C0-E6FD37977E07}"/>
              </a:ext>
            </a:extLst>
          </p:cNvPr>
          <p:cNvSpPr txBox="1"/>
          <p:nvPr/>
        </p:nvSpPr>
        <p:spPr>
          <a:xfrm>
            <a:off x="926572" y="3106501"/>
            <a:ext cx="8081961" cy="1530355"/>
          </a:xfrm>
          <a:prstGeom prst="rect">
            <a:avLst/>
          </a:prstGeom>
          <a:noFill/>
        </p:spPr>
        <p:txBody>
          <a:bodyPr wrap="square" rtlCol="0">
            <a:spAutoFit/>
          </a:bodyPr>
          <a:lstStyle/>
          <a:p>
            <a:pPr marL="285750" indent="-285750">
              <a:lnSpc>
                <a:spcPct val="150000"/>
              </a:lnSpc>
              <a:buFont typeface="Arial" panose="020B0604020202020204" pitchFamily="34" charset="0"/>
              <a:buChar char="•"/>
              <a:defRPr sz="2000"/>
            </a:pPr>
            <a:r>
              <a:rPr lang="en-US" sz="1600" dirty="0"/>
              <a:t>Africa has the opportunity to build uniquely African telecom innovation models.</a:t>
            </a:r>
          </a:p>
          <a:p>
            <a:pPr marL="285750" indent="-285750">
              <a:lnSpc>
                <a:spcPct val="150000"/>
              </a:lnSpc>
              <a:buFont typeface="Arial" panose="020B0604020202020204" pitchFamily="34" charset="0"/>
              <a:buChar char="•"/>
              <a:defRPr sz="2000"/>
            </a:pPr>
            <a:r>
              <a:rPr lang="en-US" sz="1600" dirty="0"/>
              <a:t>MVNOs can drive inclusion, youth empowerment and economic participation.</a:t>
            </a:r>
          </a:p>
          <a:p>
            <a:pPr marL="285750" indent="-285750">
              <a:lnSpc>
                <a:spcPct val="150000"/>
              </a:lnSpc>
              <a:buFont typeface="Arial" panose="020B0604020202020204" pitchFamily="34" charset="0"/>
              <a:buChar char="•"/>
              <a:defRPr sz="2000"/>
            </a:pPr>
            <a:r>
              <a:rPr lang="en-US" sz="1600" dirty="0"/>
              <a:t>Nigeria has the scale and market depth to lead this transformation.</a:t>
            </a:r>
          </a:p>
          <a:p>
            <a:pPr marL="285750" indent="-285750">
              <a:lnSpc>
                <a:spcPct val="150000"/>
              </a:lnSpc>
              <a:buFont typeface="Arial" panose="020B0604020202020204" pitchFamily="34" charset="0"/>
              <a:buChar char="•"/>
              <a:defRPr sz="2000"/>
            </a:pPr>
            <a:r>
              <a:rPr lang="en-US" sz="1600" dirty="0"/>
              <a:t>The continent’s telecom future will be shaped by innovation and collaboration.</a:t>
            </a:r>
          </a:p>
        </p:txBody>
      </p:sp>
      <p:sp>
        <p:nvSpPr>
          <p:cNvPr id="5" name="TextBox 4">
            <a:extLst>
              <a:ext uri="{FF2B5EF4-FFF2-40B4-BE49-F238E27FC236}">
                <a16:creationId xmlns:a16="http://schemas.microsoft.com/office/drawing/2014/main" id="{503F6A85-5135-F02A-96B7-6D12E7EAB007}"/>
              </a:ext>
            </a:extLst>
          </p:cNvPr>
          <p:cNvSpPr txBox="1"/>
          <p:nvPr/>
        </p:nvSpPr>
        <p:spPr>
          <a:xfrm>
            <a:off x="926572" y="2460170"/>
            <a:ext cx="5793574" cy="646331"/>
          </a:xfrm>
          <a:prstGeom prst="rect">
            <a:avLst/>
          </a:prstGeom>
          <a:noFill/>
        </p:spPr>
        <p:txBody>
          <a:bodyPr wrap="none" rtlCol="0">
            <a:spAutoFit/>
          </a:bodyPr>
          <a:lstStyle/>
          <a:p>
            <a:r>
              <a:rPr lang="en-US" sz="3600" b="1" dirty="0"/>
              <a:t>The African Opportunity</a:t>
            </a:r>
          </a:p>
        </p:txBody>
      </p:sp>
    </p:spTree>
    <p:extLst>
      <p:ext uri="{BB962C8B-B14F-4D97-AF65-F5344CB8AC3E}">
        <p14:creationId xmlns:p14="http://schemas.microsoft.com/office/powerpoint/2010/main" val="601018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6378433-7720-A859-A4BE-220740DFD8B3}"/>
              </a:ext>
            </a:extLst>
          </p:cNvPr>
          <p:cNvSpPr/>
          <p:nvPr/>
        </p:nvSpPr>
        <p:spPr>
          <a:xfrm>
            <a:off x="0" y="670560"/>
            <a:ext cx="12192000" cy="6187440"/>
          </a:xfrm>
          <a:prstGeom prst="rect">
            <a:avLst/>
          </a:prstGeom>
          <a:solidFill>
            <a:srgbClr val="242EE0"/>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D13D8490-EDD0-2AA2-EE02-77C9D65D58C1}"/>
              </a:ext>
            </a:extLst>
          </p:cNvPr>
          <p:cNvSpPr txBox="1"/>
          <p:nvPr/>
        </p:nvSpPr>
        <p:spPr>
          <a:xfrm>
            <a:off x="5191658" y="2541058"/>
            <a:ext cx="6248400" cy="3007683"/>
          </a:xfrm>
          <a:prstGeom prst="rect">
            <a:avLst/>
          </a:prstGeom>
          <a:noFill/>
        </p:spPr>
        <p:txBody>
          <a:bodyPr wrap="square" rtlCol="0">
            <a:spAutoFit/>
          </a:bodyPr>
          <a:lstStyle/>
          <a:p>
            <a:pPr marL="285750" indent="-285750">
              <a:lnSpc>
                <a:spcPct val="150000"/>
              </a:lnSpc>
              <a:buFont typeface="Arial" panose="020B0604020202020204" pitchFamily="34" charset="0"/>
              <a:buChar char="•"/>
              <a:defRPr sz="2000"/>
            </a:pPr>
            <a:r>
              <a:rPr lang="en-US" sz="1600" dirty="0">
                <a:solidFill>
                  <a:schemeClr val="bg1"/>
                </a:solidFill>
              </a:rPr>
              <a:t>The future of telecom belongs to agile, collaborative and digitally intelligent operators.</a:t>
            </a:r>
          </a:p>
          <a:p>
            <a:pPr marL="285750" indent="-285750">
              <a:lnSpc>
                <a:spcPct val="150000"/>
              </a:lnSpc>
              <a:buFont typeface="Arial" panose="020B0604020202020204" pitchFamily="34" charset="0"/>
              <a:buChar char="•"/>
              <a:defRPr sz="2000"/>
            </a:pPr>
            <a:r>
              <a:rPr lang="en-US" sz="1600" dirty="0">
                <a:solidFill>
                  <a:schemeClr val="bg1"/>
                </a:solidFill>
              </a:rPr>
              <a:t>MVNO innovation can redefine connectivity access across Africa.</a:t>
            </a:r>
          </a:p>
          <a:p>
            <a:pPr marL="285750" indent="-285750">
              <a:lnSpc>
                <a:spcPct val="150000"/>
              </a:lnSpc>
              <a:buFont typeface="Arial" panose="020B0604020202020204" pitchFamily="34" charset="0"/>
              <a:buChar char="•"/>
              <a:defRPr sz="2000"/>
            </a:pPr>
            <a:r>
              <a:rPr lang="en-US" sz="1600" dirty="0">
                <a:solidFill>
                  <a:schemeClr val="bg1"/>
                </a:solidFill>
              </a:rPr>
              <a:t>Strategic partnerships will become as important as network infrastructure.</a:t>
            </a:r>
          </a:p>
          <a:p>
            <a:pPr marL="285750" indent="-285750">
              <a:lnSpc>
                <a:spcPct val="150000"/>
              </a:lnSpc>
              <a:buFont typeface="Arial" panose="020B0604020202020204" pitchFamily="34" charset="0"/>
              <a:buChar char="•"/>
              <a:defRPr sz="2000"/>
            </a:pPr>
            <a:r>
              <a:rPr lang="en-US" sz="1600" dirty="0">
                <a:solidFill>
                  <a:schemeClr val="bg1"/>
                </a:solidFill>
              </a:rPr>
              <a:t>The opportunity is not simply to build networks — but to build digital ecosystems that empower millions.</a:t>
            </a:r>
          </a:p>
        </p:txBody>
      </p:sp>
      <p:pic>
        <p:nvPicPr>
          <p:cNvPr id="6" name="Picture 5">
            <a:extLst>
              <a:ext uri="{FF2B5EF4-FFF2-40B4-BE49-F238E27FC236}">
                <a16:creationId xmlns:a16="http://schemas.microsoft.com/office/drawing/2014/main" id="{9AA90279-8500-16DD-DF5A-8C479DF214B6}"/>
              </a:ext>
            </a:extLst>
          </p:cNvPr>
          <p:cNvPicPr>
            <a:picLocks noChangeAspect="1"/>
          </p:cNvPicPr>
          <p:nvPr/>
        </p:nvPicPr>
        <p:blipFill>
          <a:blip r:embed="rId3"/>
          <a:stretch>
            <a:fillRect/>
          </a:stretch>
        </p:blipFill>
        <p:spPr>
          <a:xfrm>
            <a:off x="1544422" y="2373892"/>
            <a:ext cx="3231871" cy="3007684"/>
          </a:xfrm>
          <a:prstGeom prst="rect">
            <a:avLst/>
          </a:prstGeom>
        </p:spPr>
      </p:pic>
    </p:spTree>
    <p:extLst>
      <p:ext uri="{BB962C8B-B14F-4D97-AF65-F5344CB8AC3E}">
        <p14:creationId xmlns:p14="http://schemas.microsoft.com/office/powerpoint/2010/main" val="1717608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14283F0-40A4-1F40-8C21-4536C60F8CC1}"/>
              </a:ext>
            </a:extLst>
          </p:cNvPr>
          <p:cNvSpPr/>
          <p:nvPr/>
        </p:nvSpPr>
        <p:spPr>
          <a:xfrm>
            <a:off x="0" y="751840"/>
            <a:ext cx="12192000" cy="3803227"/>
          </a:xfrm>
          <a:prstGeom prst="rect">
            <a:avLst/>
          </a:prstGeom>
          <a:solidFill>
            <a:srgbClr val="4D4A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3697447" y="2428854"/>
            <a:ext cx="4463097" cy="676845"/>
          </a:xfrm>
        </p:spPr>
        <p:txBody>
          <a:bodyPr>
            <a:noAutofit/>
          </a:bodyPr>
          <a:lstStyle/>
          <a:p>
            <a:pPr>
              <a:lnSpc>
                <a:spcPct val="100000"/>
              </a:lnSpc>
            </a:pPr>
            <a:r>
              <a:rPr sz="6600" b="1" dirty="0">
                <a:solidFill>
                  <a:schemeClr val="bg1"/>
                </a:solidFill>
              </a:rPr>
              <a:t>Thank You</a:t>
            </a:r>
          </a:p>
        </p:txBody>
      </p:sp>
      <p:sp>
        <p:nvSpPr>
          <p:cNvPr id="3" name="Content Placeholder 2"/>
          <p:cNvSpPr>
            <a:spLocks noGrp="1"/>
          </p:cNvSpPr>
          <p:nvPr>
            <p:ph idx="4294967295"/>
          </p:nvPr>
        </p:nvSpPr>
        <p:spPr>
          <a:xfrm>
            <a:off x="474502" y="4845115"/>
            <a:ext cx="8583928" cy="1660525"/>
          </a:xfrm>
        </p:spPr>
        <p:txBody>
          <a:bodyPr/>
          <a:lstStyle/>
          <a:p>
            <a:pPr marL="0" indent="0">
              <a:lnSpc>
                <a:spcPct val="100000"/>
              </a:lnSpc>
              <a:buNone/>
              <a:defRPr sz="2000"/>
            </a:pPr>
            <a:r>
              <a:rPr sz="3600" b="1" dirty="0">
                <a:solidFill>
                  <a:srgbClr val="242EE0"/>
                </a:solidFill>
              </a:rPr>
              <a:t>Daniel Upson</a:t>
            </a:r>
          </a:p>
          <a:p>
            <a:pPr marL="0" indent="0">
              <a:lnSpc>
                <a:spcPct val="100000"/>
              </a:lnSpc>
              <a:buNone/>
              <a:defRPr sz="2000"/>
            </a:pPr>
            <a:r>
              <a:rPr i="1" dirty="0">
                <a:solidFill>
                  <a:srgbClr val="242EE0"/>
                </a:solidFill>
              </a:rPr>
              <a:t>Group Partnerships Director, Lebara Group</a:t>
            </a:r>
          </a:p>
          <a:p>
            <a:pPr marL="0" indent="0">
              <a:lnSpc>
                <a:spcPct val="100000"/>
              </a:lnSpc>
              <a:buNone/>
              <a:defRPr sz="2000"/>
            </a:pPr>
            <a:r>
              <a:rPr dirty="0">
                <a:solidFill>
                  <a:srgbClr val="242EE0"/>
                </a:solidFill>
              </a:rPr>
              <a:t>Transforming Connectivity Through Innovation &amp; Collaboration</a:t>
            </a:r>
          </a:p>
        </p:txBody>
      </p:sp>
      <p:grpSp>
        <p:nvGrpSpPr>
          <p:cNvPr id="11" name="Group 10">
            <a:extLst>
              <a:ext uri="{FF2B5EF4-FFF2-40B4-BE49-F238E27FC236}">
                <a16:creationId xmlns:a16="http://schemas.microsoft.com/office/drawing/2014/main" id="{A82E154D-4426-BA8C-6CB7-5680A0274A8E}"/>
              </a:ext>
            </a:extLst>
          </p:cNvPr>
          <p:cNvGrpSpPr/>
          <p:nvPr/>
        </p:nvGrpSpPr>
        <p:grpSpPr>
          <a:xfrm>
            <a:off x="9370854" y="5989650"/>
            <a:ext cx="2346644" cy="369332"/>
            <a:chOff x="9443721" y="6174316"/>
            <a:chExt cx="2346644" cy="369332"/>
          </a:xfrm>
        </p:grpSpPr>
        <p:pic>
          <p:nvPicPr>
            <p:cNvPr id="9" name="Graphic 8">
              <a:extLst>
                <a:ext uri="{FF2B5EF4-FFF2-40B4-BE49-F238E27FC236}">
                  <a16:creationId xmlns:a16="http://schemas.microsoft.com/office/drawing/2014/main" id="{69688429-6273-AAE3-CA3D-2948606870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43721" y="6174316"/>
              <a:ext cx="342634" cy="342634"/>
            </a:xfrm>
            <a:prstGeom prst="rect">
              <a:avLst/>
            </a:prstGeom>
          </p:spPr>
        </p:pic>
        <p:sp>
          <p:nvSpPr>
            <p:cNvPr id="10" name="TextBox 9">
              <a:extLst>
                <a:ext uri="{FF2B5EF4-FFF2-40B4-BE49-F238E27FC236}">
                  <a16:creationId xmlns:a16="http://schemas.microsoft.com/office/drawing/2014/main" id="{DE6E9845-80BC-CBC8-49FD-4A249FAA963B}"/>
                </a:ext>
              </a:extLst>
            </p:cNvPr>
            <p:cNvSpPr txBox="1"/>
            <p:nvPr/>
          </p:nvSpPr>
          <p:spPr>
            <a:xfrm>
              <a:off x="9786355" y="6174316"/>
              <a:ext cx="2004010" cy="369332"/>
            </a:xfrm>
            <a:prstGeom prst="rect">
              <a:avLst/>
            </a:prstGeom>
            <a:noFill/>
          </p:spPr>
          <p:txBody>
            <a:bodyPr wrap="none" rtlCol="0">
              <a:spAutoFit/>
            </a:bodyPr>
            <a:lstStyle/>
            <a:p>
              <a:r>
                <a:rPr lang="en-US" sz="1800" b="1" dirty="0"/>
                <a:t>Daniel Upson</a:t>
              </a:r>
            </a:p>
          </p:txBody>
        </p:sp>
      </p:grpSp>
    </p:spTree>
    <p:extLst>
      <p:ext uri="{BB962C8B-B14F-4D97-AF65-F5344CB8AC3E}">
        <p14:creationId xmlns:p14="http://schemas.microsoft.com/office/powerpoint/2010/main" val="3361932812"/>
      </p:ext>
    </p:extLst>
  </p:cSld>
  <p:clrMapOvr>
    <a:masterClrMapping/>
  </p:clrMapOvr>
</p:sld>
</file>

<file path=ppt/theme/theme1.xml><?xml version="1.0" encoding="utf-8"?>
<a:theme xmlns:a="http://schemas.openxmlformats.org/drawingml/2006/main" name="Office Theme">
  <a:themeElements>
    <a:clrScheme name="Custom 242">
      <a:dk1>
        <a:sysClr val="windowText" lastClr="000000"/>
      </a:dk1>
      <a:lt1>
        <a:sysClr val="window" lastClr="FFFFFF"/>
      </a:lt1>
      <a:dk2>
        <a:srgbClr val="000000"/>
      </a:dk2>
      <a:lt2>
        <a:srgbClr val="FFFFFF"/>
      </a:lt2>
      <a:accent1>
        <a:srgbClr val="4472C4"/>
      </a:accent1>
      <a:accent2>
        <a:srgbClr val="000000"/>
      </a:accent2>
      <a:accent3>
        <a:srgbClr val="F22086"/>
      </a:accent3>
      <a:accent4>
        <a:srgbClr val="631FCB"/>
      </a:accent4>
      <a:accent5>
        <a:srgbClr val="7AB2B2"/>
      </a:accent5>
      <a:accent6>
        <a:srgbClr val="70AD47"/>
      </a:accent6>
      <a:hlink>
        <a:srgbClr val="0563C1"/>
      </a:hlink>
      <a:folHlink>
        <a:srgbClr val="954F72"/>
      </a:folHlink>
    </a:clrScheme>
    <a:fontScheme name="Custom 22">
      <a:majorFont>
        <a:latin typeface="Plus Jakarta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7573</TotalTime>
  <Words>1654</Words>
  <Application>Microsoft Office PowerPoint</Application>
  <PresentationFormat>Widescreen</PresentationFormat>
  <Paragraphs>90</Paragraphs>
  <Slides>14</Slides>
  <Notes>14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14</vt:i4>
      </vt:variant>
    </vt:vector>
  </HeadingPairs>
  <TitlesOfParts>
    <vt:vector size="23" baseType="lpstr">
      <vt:lpstr>Aptos</vt:lpstr>
      <vt:lpstr>Aptos Display</vt:lpstr>
      <vt:lpstr>Arial</vt:lpstr>
      <vt:lpstr>Calibri</vt:lpstr>
      <vt:lpstr>Noto Sans</vt:lpstr>
      <vt:lpstr>Segoe UI Black</vt:lpstr>
      <vt:lpstr>Office Theme</vt:lpstr>
      <vt:lpstr>Custom Design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jogi anditya</dc:creator>
  <cp:lastModifiedBy>Daniel Upson</cp:lastModifiedBy>
  <cp:revision>442</cp:revision>
  <cp:lastPrinted>2026-03-21T19:33:53Z</cp:lastPrinted>
  <dcterms:created xsi:type="dcterms:W3CDTF">2026-02-26T21:00:20Z</dcterms:created>
  <dcterms:modified xsi:type="dcterms:W3CDTF">2026-06-05T12:47:17Z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8489F30D5222E932F7ABA069F391D8C0_43</vt:lpwstr>
  </property>
  <property fmtid="{D5CDD505-2E9C-101B-9397-08002B2CF9AE}" pid="3" name="KSOProductBuildVer">
    <vt:lpwstr>1033-12.1.23155.23155</vt:lpwstr>
  </property>
</Properties>
</file>