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6" r:id="rId5"/>
    <p:sldId id="2147482943" r:id="rId6"/>
    <p:sldId id="2147482993" r:id="rId7"/>
    <p:sldId id="2147482987" r:id="rId8"/>
    <p:sldId id="2147482996" r:id="rId9"/>
    <p:sldId id="2147482998" r:id="rId10"/>
    <p:sldId id="2147482978" r:id="rId1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2AD5ABE-4C93-4BEF-B0F5-6EEDB15A183D}">
          <p14:sldIdLst>
            <p14:sldId id="256"/>
            <p14:sldId id="2147482943"/>
            <p14:sldId id="2147482993"/>
            <p14:sldId id="2147482987"/>
            <p14:sldId id="2147482996"/>
            <p14:sldId id="2147482998"/>
            <p14:sldId id="214748297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m Kern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16CC"/>
    <a:srgbClr val="4AC739"/>
    <a:srgbClr val="E830B3"/>
    <a:srgbClr val="27C3D3"/>
    <a:srgbClr val="B4DC50"/>
    <a:srgbClr val="D95353"/>
    <a:srgbClr val="5847C1"/>
    <a:srgbClr val="0A79C2"/>
    <a:srgbClr val="ECEDF0"/>
    <a:srgbClr val="B6BA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063C98-0EBE-3248-4153-5605021CCDB1}" v="1" dt="2026-04-20T09:38:24.835"/>
    <p1510:client id="{6B2595F6-EBE6-455A-819D-E6492C852BD1}" v="1906" dt="2026-04-20T09:31:27.938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106" d="100"/>
          <a:sy n="106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05FDCB-F143-9E27-4808-DF894B4068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C729F3-F00A-C673-96C2-74A5D8DE3B3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D0F5D9E-80E1-A540-9F59-7A9E8F7B12B2}" type="datetimeFigureOut">
              <a:rPr lang="id-ID"/>
              <a:pPr>
                <a:defRPr/>
              </a:pPr>
              <a:t>28/04/26</a:t>
            </a:fld>
            <a:endParaRPr lang="id-ID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17BA3E6-CE67-5E3D-C80B-5492EB8FBB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EB1D099-2CBB-22FC-C3E5-774177407F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FC566-0D7F-0CC2-801B-C4B60DE133C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52F4A-EDA4-594C-7CC5-33E3EC2553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CDC4CA7-CAFD-F343-B00F-4FE55B9E2C5E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Arial" panose="020B0604020202020204" pitchFamily="34" charset="0"/>
      </a:defRPr>
    </a:lvl2pPr>
    <a:lvl3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Arial" panose="020B0604020202020204" pitchFamily="34" charset="0"/>
      </a:defRPr>
    </a:lvl3pPr>
    <a:lvl4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Arial" panose="020B0604020202020204" pitchFamily="34" charset="0"/>
      </a:defRPr>
    </a:lvl4pPr>
    <a:lvl5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Arial" panose="020B0604020202020204" pitchFamily="34" charset="0"/>
      </a:defRPr>
    </a:lvl5pPr>
    <a:lvl6pPr marL="4572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Arial" panose="020B0604020202020204" pitchFamily="34" charset="0"/>
      </a:defRPr>
    </a:lvl6pPr>
    <a:lvl7pPr marL="9144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Arial" panose="020B0604020202020204" pitchFamily="34" charset="0"/>
      </a:defRPr>
    </a:lvl7pPr>
    <a:lvl8pPr marL="1371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Arial" panose="020B0604020202020204" pitchFamily="34" charset="0"/>
      </a:defRPr>
    </a:lvl8pPr>
    <a:lvl9pPr marL="18288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Arial" panose="020B0604020202020204" pitchFamily="3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DF73E-3857-9A8E-5B77-3A2105DEB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99CABF-AC02-C418-E753-A420BBA8D9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BAB587-3354-61FD-34B5-AE2268FB10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951F8-277F-9ED1-8872-F3AA57D8B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DC4CA7-CAFD-F343-B00F-4FE55B9E2C5E}" type="slidenum">
              <a:rPr lang="id-ID" smtClean="0"/>
              <a:pPr>
                <a:defRPr/>
              </a:pPr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0389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DC4CA7-CAFD-F343-B00F-4FE55B9E2C5E}" type="slidenum">
              <a:rPr lang="id-ID" smtClean="0"/>
              <a:pPr>
                <a:defRPr/>
              </a:pPr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59616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500"/>
              </a:lnSpc>
            </a:pPr>
            <a:r>
              <a:rPr lang="en-US" sz="1200" b="1" kern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Impact:</a:t>
            </a:r>
          </a:p>
          <a:p>
            <a:pPr>
              <a:lnSpc>
                <a:spcPts val="1500"/>
              </a:lnSpc>
            </a:pPr>
            <a:r>
              <a:rPr lang="en-IN" sz="1200">
                <a:solidFill>
                  <a:schemeClr val="tx2">
                    <a:lumMod val="50000"/>
                  </a:schemeClr>
                </a:solidFill>
              </a:rPr>
              <a:t>✅ </a:t>
            </a:r>
            <a:r>
              <a:rPr lang="en-US" sz="1200" kern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50%+↓ integration complexity – with 5G native charging &amp; mediation</a:t>
            </a:r>
          </a:p>
          <a:p>
            <a:pPr>
              <a:lnSpc>
                <a:spcPts val="1500"/>
              </a:lnSpc>
            </a:pPr>
            <a:r>
              <a:rPr lang="en-US" sz="1200" kern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IN" sz="1200">
                <a:solidFill>
                  <a:schemeClr val="tx2">
                    <a:lumMod val="50000"/>
                  </a:schemeClr>
                </a:solidFill>
              </a:rPr>
              <a:t>✅ </a:t>
            </a:r>
            <a:r>
              <a:rPr lang="en-US" sz="1200" kern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Single authoritative charging state – Quota, validity, threshold owned by charging</a:t>
            </a:r>
          </a:p>
          <a:p>
            <a:pPr>
              <a:lnSpc>
                <a:spcPts val="1500"/>
              </a:lnSpc>
            </a:pPr>
            <a:r>
              <a:rPr lang="en-IN" sz="1200">
                <a:solidFill>
                  <a:schemeClr val="tx2">
                    <a:lumMod val="50000"/>
                  </a:schemeClr>
                </a:solidFill>
              </a:rPr>
              <a:t>✅ </a:t>
            </a:r>
            <a:r>
              <a:rPr lang="en-US" sz="1200" kern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40–50%↓ ops workflows – Expected reduction in manual orchestration</a:t>
            </a:r>
          </a:p>
          <a:p>
            <a:pPr>
              <a:lnSpc>
                <a:spcPts val="1500"/>
              </a:lnSpc>
            </a:pPr>
            <a:r>
              <a:rPr lang="en-IN" sz="1200">
                <a:solidFill>
                  <a:schemeClr val="tx2">
                    <a:lumMod val="50000"/>
                  </a:schemeClr>
                </a:solidFill>
              </a:rPr>
              <a:t>✅ </a:t>
            </a:r>
            <a:r>
              <a:rPr lang="en-US" sz="1200" kern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99.999% charging uptime – With active-active geo-redundant deployment</a:t>
            </a:r>
          </a:p>
          <a:p>
            <a:pPr>
              <a:lnSpc>
                <a:spcPts val="1500"/>
              </a:lnSpc>
            </a:pPr>
            <a:r>
              <a:rPr lang="en-IN" sz="1200">
                <a:solidFill>
                  <a:schemeClr val="tx2">
                    <a:lumMod val="50000"/>
                  </a:schemeClr>
                </a:solidFill>
              </a:rPr>
              <a:t>✅ </a:t>
            </a:r>
            <a:r>
              <a:rPr lang="en-US" sz="1200" kern="12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t>&gt;2× faster offer launch – Expected with no-code/low-code approach</a:t>
            </a:r>
          </a:p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DC4CA7-CAFD-F343-B00F-4FE55B9E2C5E}" type="slidenum">
              <a:rPr lang="id-ID" smtClean="0"/>
              <a:pPr>
                <a:defRPr/>
              </a:pPr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6243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4 Cover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11" descr="A hand touching a screen with a blue square&#10;&#10;AI-generated content may be incorrect.">
            <a:extLst>
              <a:ext uri="{FF2B5EF4-FFF2-40B4-BE49-F238E27FC236}">
                <a16:creationId xmlns:a16="http://schemas.microsoft.com/office/drawing/2014/main" id="{A4A94DFC-9D6E-D654-684A-AD5ED9A380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2669" y="6359"/>
            <a:ext cx="645933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FB44DA71-4401-10CD-97E3-E6D80FE509DD}"/>
              </a:ext>
            </a:extLst>
          </p:cNvPr>
          <p:cNvSpPr/>
          <p:nvPr userDrawn="1"/>
        </p:nvSpPr>
        <p:spPr>
          <a:xfrm flipH="1">
            <a:off x="-5087" y="-1"/>
            <a:ext cx="6754230" cy="6864359"/>
          </a:xfrm>
          <a:custGeom>
            <a:avLst/>
            <a:gdLst>
              <a:gd name="connsiteX0" fmla="*/ 7147603 w 7147603"/>
              <a:gd name="connsiteY0" fmla="*/ 0 h 6858000"/>
              <a:gd name="connsiteX1" fmla="*/ 6729591 w 7147603"/>
              <a:gd name="connsiteY1" fmla="*/ 0 h 6858000"/>
              <a:gd name="connsiteX2" fmla="*/ 1763930 w 7147603"/>
              <a:gd name="connsiteY2" fmla="*/ 0 h 6858000"/>
              <a:gd name="connsiteX3" fmla="*/ 1345918 w 7147603"/>
              <a:gd name="connsiteY3" fmla="*/ 0 h 6858000"/>
              <a:gd name="connsiteX4" fmla="*/ 0 w 7147603"/>
              <a:gd name="connsiteY4" fmla="*/ 6858000 h 6858000"/>
              <a:gd name="connsiteX5" fmla="*/ 418012 w 7147603"/>
              <a:gd name="connsiteY5" fmla="*/ 6858000 h 6858000"/>
              <a:gd name="connsiteX6" fmla="*/ 5383673 w 7147603"/>
              <a:gd name="connsiteY6" fmla="*/ 6858000 h 6858000"/>
              <a:gd name="connsiteX7" fmla="*/ 5801685 w 7147603"/>
              <a:gd name="connsiteY7" fmla="*/ 6858000 h 6858000"/>
              <a:gd name="connsiteX0" fmla="*/ 7147603 w 7147603"/>
              <a:gd name="connsiteY0" fmla="*/ 0 h 6864350"/>
              <a:gd name="connsiteX1" fmla="*/ 6729591 w 7147603"/>
              <a:gd name="connsiteY1" fmla="*/ 0 h 6864350"/>
              <a:gd name="connsiteX2" fmla="*/ 1763930 w 7147603"/>
              <a:gd name="connsiteY2" fmla="*/ 0 h 6864350"/>
              <a:gd name="connsiteX3" fmla="*/ 1345918 w 7147603"/>
              <a:gd name="connsiteY3" fmla="*/ 0 h 6864350"/>
              <a:gd name="connsiteX4" fmla="*/ 0 w 7147603"/>
              <a:gd name="connsiteY4" fmla="*/ 6858000 h 6864350"/>
              <a:gd name="connsiteX5" fmla="*/ 418012 w 7147603"/>
              <a:gd name="connsiteY5" fmla="*/ 6858000 h 6864350"/>
              <a:gd name="connsiteX6" fmla="*/ 5383673 w 7147603"/>
              <a:gd name="connsiteY6" fmla="*/ 6858000 h 6864350"/>
              <a:gd name="connsiteX7" fmla="*/ 6754185 w 7147603"/>
              <a:gd name="connsiteY7" fmla="*/ 6864350 h 6864350"/>
              <a:gd name="connsiteX8" fmla="*/ 7147603 w 7147603"/>
              <a:gd name="connsiteY8" fmla="*/ 0 h 6864350"/>
              <a:gd name="connsiteX0" fmla="*/ 7147603 w 7147603"/>
              <a:gd name="connsiteY0" fmla="*/ 0 h 6864364"/>
              <a:gd name="connsiteX1" fmla="*/ 6729591 w 7147603"/>
              <a:gd name="connsiteY1" fmla="*/ 0 h 6864364"/>
              <a:gd name="connsiteX2" fmla="*/ 1763930 w 7147603"/>
              <a:gd name="connsiteY2" fmla="*/ 0 h 6864364"/>
              <a:gd name="connsiteX3" fmla="*/ 1345918 w 7147603"/>
              <a:gd name="connsiteY3" fmla="*/ 0 h 6864364"/>
              <a:gd name="connsiteX4" fmla="*/ 0 w 7147603"/>
              <a:gd name="connsiteY4" fmla="*/ 6858000 h 6864364"/>
              <a:gd name="connsiteX5" fmla="*/ 418012 w 7147603"/>
              <a:gd name="connsiteY5" fmla="*/ 6858000 h 6864364"/>
              <a:gd name="connsiteX6" fmla="*/ 5383673 w 7147603"/>
              <a:gd name="connsiteY6" fmla="*/ 6858000 h 6864364"/>
              <a:gd name="connsiteX7" fmla="*/ 6754185 w 7147603"/>
              <a:gd name="connsiteY7" fmla="*/ 6864350 h 6864364"/>
              <a:gd name="connsiteX8" fmla="*/ 7147603 w 7147603"/>
              <a:gd name="connsiteY8" fmla="*/ 0 h 6864364"/>
              <a:gd name="connsiteX0" fmla="*/ 6712628 w 6754186"/>
              <a:gd name="connsiteY0" fmla="*/ 6350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12628 w 6754186"/>
              <a:gd name="connsiteY8" fmla="*/ 6350 h 6864364"/>
              <a:gd name="connsiteX0" fmla="*/ 6747553 w 6754186"/>
              <a:gd name="connsiteY0" fmla="*/ 3175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47553 w 6754186"/>
              <a:gd name="connsiteY8" fmla="*/ 3175 h 6864364"/>
              <a:gd name="connsiteX0" fmla="*/ 6747553 w 6754230"/>
              <a:gd name="connsiteY0" fmla="*/ 3175 h 6864359"/>
              <a:gd name="connsiteX1" fmla="*/ 6729591 w 6754230"/>
              <a:gd name="connsiteY1" fmla="*/ 0 h 6864359"/>
              <a:gd name="connsiteX2" fmla="*/ 1763930 w 6754230"/>
              <a:gd name="connsiteY2" fmla="*/ 0 h 6864359"/>
              <a:gd name="connsiteX3" fmla="*/ 1345918 w 6754230"/>
              <a:gd name="connsiteY3" fmla="*/ 0 h 6864359"/>
              <a:gd name="connsiteX4" fmla="*/ 0 w 6754230"/>
              <a:gd name="connsiteY4" fmla="*/ 6858000 h 6864359"/>
              <a:gd name="connsiteX5" fmla="*/ 418012 w 6754230"/>
              <a:gd name="connsiteY5" fmla="*/ 6858000 h 6864359"/>
              <a:gd name="connsiteX6" fmla="*/ 5383673 w 6754230"/>
              <a:gd name="connsiteY6" fmla="*/ 6858000 h 6864359"/>
              <a:gd name="connsiteX7" fmla="*/ 6754185 w 6754230"/>
              <a:gd name="connsiteY7" fmla="*/ 6864350 h 6864359"/>
              <a:gd name="connsiteX8" fmla="*/ 6747553 w 6754230"/>
              <a:gd name="connsiteY8" fmla="*/ 3175 h 686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4230" h="6864359">
                <a:moveTo>
                  <a:pt x="6747553" y="3175"/>
                </a:moveTo>
                <a:lnTo>
                  <a:pt x="6729591" y="0"/>
                </a:lnTo>
                <a:lnTo>
                  <a:pt x="1763930" y="0"/>
                </a:lnTo>
                <a:lnTo>
                  <a:pt x="1345918" y="0"/>
                </a:lnTo>
                <a:lnTo>
                  <a:pt x="0" y="6858000"/>
                </a:lnTo>
                <a:lnTo>
                  <a:pt x="418012" y="6858000"/>
                </a:lnTo>
                <a:lnTo>
                  <a:pt x="5383673" y="6858000"/>
                </a:lnTo>
                <a:lnTo>
                  <a:pt x="6754185" y="6864350"/>
                </a:lnTo>
                <a:cubicBezTo>
                  <a:pt x="6755149" y="6873875"/>
                  <a:pt x="6740239" y="-3175"/>
                  <a:pt x="6747553" y="3175"/>
                </a:cubicBezTo>
                <a:close/>
              </a:path>
            </a:pathLst>
          </a:custGeom>
          <a:gradFill>
            <a:gsLst>
              <a:gs pos="0">
                <a:srgbClr val="58249F"/>
              </a:gs>
              <a:gs pos="100000">
                <a:schemeClr val="accent4"/>
              </a:gs>
              <a:gs pos="56000">
                <a:schemeClr val="accent4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6029C7-A18C-DD43-B138-E7A400503B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706" y="0"/>
            <a:ext cx="1681461" cy="6858000"/>
          </a:xfrm>
          <a:prstGeom prst="rect">
            <a:avLst/>
          </a:prstGeom>
          <a:noFill/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1973C10B-8BFC-91C6-5592-F76B5A221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04" y="2844997"/>
            <a:ext cx="4625002" cy="2074751"/>
          </a:xfr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B6DCE84D-02C0-6719-2F73-FBE780A80C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6704" y="5094849"/>
            <a:ext cx="4625002" cy="1038327"/>
          </a:xfrm>
        </p:spPr>
        <p:txBody>
          <a:bodyPr wrap="square" lIns="0" tIns="13716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DAD9618-D955-DB13-AFB0-B899ACE740F2}"/>
              </a:ext>
            </a:extLst>
          </p:cNvPr>
          <p:cNvCxnSpPr>
            <a:cxnSpLocks/>
          </p:cNvCxnSpPr>
          <p:nvPr userDrawn="1"/>
        </p:nvCxnSpPr>
        <p:spPr>
          <a:xfrm>
            <a:off x="5360050" y="-2"/>
            <a:ext cx="1344762" cy="6864360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9BDF4E62-A129-7A1F-0697-42785BD68920}"/>
              </a:ext>
            </a:extLst>
          </p:cNvPr>
          <p:cNvSpPr/>
          <p:nvPr userDrawn="1"/>
        </p:nvSpPr>
        <p:spPr>
          <a:xfrm rot="10800000">
            <a:off x="9904821" y="-1"/>
            <a:ext cx="2287179" cy="229906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2E42D31-94BA-1DE1-AC2E-B347887EEF0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A3185C8D-BA5D-9E19-15F5-F2DCF9EFB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955" y="6483350"/>
            <a:ext cx="4114800" cy="255588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en-US"/>
              <a:t>Mavenir</a:t>
            </a:r>
            <a:r>
              <a:rPr lang="id-ID"/>
              <a:t> 2026. All Rights Reserved.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D1AA231-3497-CB2F-A815-36557744278D}"/>
              </a:ext>
            </a:extLst>
          </p:cNvPr>
          <p:cNvGrpSpPr/>
          <p:nvPr userDrawn="1"/>
        </p:nvGrpSpPr>
        <p:grpSpPr>
          <a:xfrm>
            <a:off x="517768" y="659021"/>
            <a:ext cx="5232582" cy="1674265"/>
            <a:chOff x="517768" y="905243"/>
            <a:chExt cx="5232582" cy="167426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6E1823D-4C58-A48F-2854-F5EB46342C28}"/>
                </a:ext>
              </a:extLst>
            </p:cNvPr>
            <p:cNvSpPr txBox="1"/>
            <p:nvPr userDrawn="1"/>
          </p:nvSpPr>
          <p:spPr>
            <a:xfrm>
              <a:off x="728955" y="2102454"/>
              <a:ext cx="5021395" cy="4770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bg1"/>
                  </a:solidFill>
                  <a:effectLst/>
                  <a:latin typeface="+mj-lt"/>
                </a:rPr>
                <a:t>DRIVING THE EVOLUTION TO AUTONOMOUS NETWORKS.</a:t>
              </a:r>
            </a:p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accent6">
                      <a:lumMod val="40000"/>
                      <a:lumOff val="60000"/>
                    </a:schemeClr>
                  </a:solidFill>
                  <a:effectLst/>
                  <a:latin typeface="+mj-lt"/>
                </a:rPr>
                <a:t>TELCO-FIRST. CLOUD-NATIVE. AI-BY-DESIGN.</a:t>
              </a:r>
              <a:endParaRPr lang="en-US" sz="1300" b="1" i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4AF24B7A-353C-D92F-B268-2DB634C130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17768" y="905243"/>
              <a:ext cx="3200400" cy="1107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312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2024 Cover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network of dots and lines&#10;&#10;AI-generated content may be incorrect.">
            <a:extLst>
              <a:ext uri="{FF2B5EF4-FFF2-40B4-BE49-F238E27FC236}">
                <a16:creationId xmlns:a16="http://schemas.microsoft.com/office/drawing/2014/main" id="{08B0377B-8137-4E5B-4F0D-502667F037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7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2668" y="0"/>
            <a:ext cx="6459331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FB44DA71-4401-10CD-97E3-E6D80FE509DD}"/>
              </a:ext>
            </a:extLst>
          </p:cNvPr>
          <p:cNvSpPr/>
          <p:nvPr userDrawn="1"/>
        </p:nvSpPr>
        <p:spPr>
          <a:xfrm flipH="1">
            <a:off x="-5087" y="-1"/>
            <a:ext cx="6754230" cy="6864359"/>
          </a:xfrm>
          <a:custGeom>
            <a:avLst/>
            <a:gdLst>
              <a:gd name="connsiteX0" fmla="*/ 7147603 w 7147603"/>
              <a:gd name="connsiteY0" fmla="*/ 0 h 6858000"/>
              <a:gd name="connsiteX1" fmla="*/ 6729591 w 7147603"/>
              <a:gd name="connsiteY1" fmla="*/ 0 h 6858000"/>
              <a:gd name="connsiteX2" fmla="*/ 1763930 w 7147603"/>
              <a:gd name="connsiteY2" fmla="*/ 0 h 6858000"/>
              <a:gd name="connsiteX3" fmla="*/ 1345918 w 7147603"/>
              <a:gd name="connsiteY3" fmla="*/ 0 h 6858000"/>
              <a:gd name="connsiteX4" fmla="*/ 0 w 7147603"/>
              <a:gd name="connsiteY4" fmla="*/ 6858000 h 6858000"/>
              <a:gd name="connsiteX5" fmla="*/ 418012 w 7147603"/>
              <a:gd name="connsiteY5" fmla="*/ 6858000 h 6858000"/>
              <a:gd name="connsiteX6" fmla="*/ 5383673 w 7147603"/>
              <a:gd name="connsiteY6" fmla="*/ 6858000 h 6858000"/>
              <a:gd name="connsiteX7" fmla="*/ 5801685 w 7147603"/>
              <a:gd name="connsiteY7" fmla="*/ 6858000 h 6858000"/>
              <a:gd name="connsiteX0" fmla="*/ 7147603 w 7147603"/>
              <a:gd name="connsiteY0" fmla="*/ 0 h 6864350"/>
              <a:gd name="connsiteX1" fmla="*/ 6729591 w 7147603"/>
              <a:gd name="connsiteY1" fmla="*/ 0 h 6864350"/>
              <a:gd name="connsiteX2" fmla="*/ 1763930 w 7147603"/>
              <a:gd name="connsiteY2" fmla="*/ 0 h 6864350"/>
              <a:gd name="connsiteX3" fmla="*/ 1345918 w 7147603"/>
              <a:gd name="connsiteY3" fmla="*/ 0 h 6864350"/>
              <a:gd name="connsiteX4" fmla="*/ 0 w 7147603"/>
              <a:gd name="connsiteY4" fmla="*/ 6858000 h 6864350"/>
              <a:gd name="connsiteX5" fmla="*/ 418012 w 7147603"/>
              <a:gd name="connsiteY5" fmla="*/ 6858000 h 6864350"/>
              <a:gd name="connsiteX6" fmla="*/ 5383673 w 7147603"/>
              <a:gd name="connsiteY6" fmla="*/ 6858000 h 6864350"/>
              <a:gd name="connsiteX7" fmla="*/ 6754185 w 7147603"/>
              <a:gd name="connsiteY7" fmla="*/ 6864350 h 6864350"/>
              <a:gd name="connsiteX8" fmla="*/ 7147603 w 7147603"/>
              <a:gd name="connsiteY8" fmla="*/ 0 h 6864350"/>
              <a:gd name="connsiteX0" fmla="*/ 7147603 w 7147603"/>
              <a:gd name="connsiteY0" fmla="*/ 0 h 6864364"/>
              <a:gd name="connsiteX1" fmla="*/ 6729591 w 7147603"/>
              <a:gd name="connsiteY1" fmla="*/ 0 h 6864364"/>
              <a:gd name="connsiteX2" fmla="*/ 1763930 w 7147603"/>
              <a:gd name="connsiteY2" fmla="*/ 0 h 6864364"/>
              <a:gd name="connsiteX3" fmla="*/ 1345918 w 7147603"/>
              <a:gd name="connsiteY3" fmla="*/ 0 h 6864364"/>
              <a:gd name="connsiteX4" fmla="*/ 0 w 7147603"/>
              <a:gd name="connsiteY4" fmla="*/ 6858000 h 6864364"/>
              <a:gd name="connsiteX5" fmla="*/ 418012 w 7147603"/>
              <a:gd name="connsiteY5" fmla="*/ 6858000 h 6864364"/>
              <a:gd name="connsiteX6" fmla="*/ 5383673 w 7147603"/>
              <a:gd name="connsiteY6" fmla="*/ 6858000 h 6864364"/>
              <a:gd name="connsiteX7" fmla="*/ 6754185 w 7147603"/>
              <a:gd name="connsiteY7" fmla="*/ 6864350 h 6864364"/>
              <a:gd name="connsiteX8" fmla="*/ 7147603 w 7147603"/>
              <a:gd name="connsiteY8" fmla="*/ 0 h 6864364"/>
              <a:gd name="connsiteX0" fmla="*/ 6712628 w 6754186"/>
              <a:gd name="connsiteY0" fmla="*/ 6350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12628 w 6754186"/>
              <a:gd name="connsiteY8" fmla="*/ 6350 h 6864364"/>
              <a:gd name="connsiteX0" fmla="*/ 6747553 w 6754186"/>
              <a:gd name="connsiteY0" fmla="*/ 3175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47553 w 6754186"/>
              <a:gd name="connsiteY8" fmla="*/ 3175 h 6864364"/>
              <a:gd name="connsiteX0" fmla="*/ 6747553 w 6754230"/>
              <a:gd name="connsiteY0" fmla="*/ 3175 h 6864359"/>
              <a:gd name="connsiteX1" fmla="*/ 6729591 w 6754230"/>
              <a:gd name="connsiteY1" fmla="*/ 0 h 6864359"/>
              <a:gd name="connsiteX2" fmla="*/ 1763930 w 6754230"/>
              <a:gd name="connsiteY2" fmla="*/ 0 h 6864359"/>
              <a:gd name="connsiteX3" fmla="*/ 1345918 w 6754230"/>
              <a:gd name="connsiteY3" fmla="*/ 0 h 6864359"/>
              <a:gd name="connsiteX4" fmla="*/ 0 w 6754230"/>
              <a:gd name="connsiteY4" fmla="*/ 6858000 h 6864359"/>
              <a:gd name="connsiteX5" fmla="*/ 418012 w 6754230"/>
              <a:gd name="connsiteY5" fmla="*/ 6858000 h 6864359"/>
              <a:gd name="connsiteX6" fmla="*/ 5383673 w 6754230"/>
              <a:gd name="connsiteY6" fmla="*/ 6858000 h 6864359"/>
              <a:gd name="connsiteX7" fmla="*/ 6754185 w 6754230"/>
              <a:gd name="connsiteY7" fmla="*/ 6864350 h 6864359"/>
              <a:gd name="connsiteX8" fmla="*/ 6747553 w 6754230"/>
              <a:gd name="connsiteY8" fmla="*/ 3175 h 686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4230" h="6864359">
                <a:moveTo>
                  <a:pt x="6747553" y="3175"/>
                </a:moveTo>
                <a:lnTo>
                  <a:pt x="6729591" y="0"/>
                </a:lnTo>
                <a:lnTo>
                  <a:pt x="1763930" y="0"/>
                </a:lnTo>
                <a:lnTo>
                  <a:pt x="1345918" y="0"/>
                </a:lnTo>
                <a:lnTo>
                  <a:pt x="0" y="6858000"/>
                </a:lnTo>
                <a:lnTo>
                  <a:pt x="418012" y="6858000"/>
                </a:lnTo>
                <a:lnTo>
                  <a:pt x="5383673" y="6858000"/>
                </a:lnTo>
                <a:lnTo>
                  <a:pt x="6754185" y="6864350"/>
                </a:lnTo>
                <a:cubicBezTo>
                  <a:pt x="6755149" y="6873875"/>
                  <a:pt x="6740239" y="-3175"/>
                  <a:pt x="6747553" y="3175"/>
                </a:cubicBezTo>
                <a:close/>
              </a:path>
            </a:pathLst>
          </a:custGeom>
          <a:gradFill>
            <a:gsLst>
              <a:gs pos="0">
                <a:srgbClr val="58249F"/>
              </a:gs>
              <a:gs pos="100000">
                <a:schemeClr val="accent4"/>
              </a:gs>
              <a:gs pos="56000">
                <a:schemeClr val="accent4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6029C7-A18C-DD43-B138-E7A400503B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706" y="0"/>
            <a:ext cx="1681461" cy="6858000"/>
          </a:xfrm>
          <a:prstGeom prst="rect">
            <a:avLst/>
          </a:prstGeom>
          <a:noFill/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1973C10B-8BFC-91C6-5592-F76B5A221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04" y="2844997"/>
            <a:ext cx="4625002" cy="2074751"/>
          </a:xfr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B6DCE84D-02C0-6719-2F73-FBE780A80C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6704" y="5094849"/>
            <a:ext cx="4625002" cy="1038327"/>
          </a:xfrm>
        </p:spPr>
        <p:txBody>
          <a:bodyPr wrap="square" lIns="0" tIns="13716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DAD9618-D955-DB13-AFB0-B899ACE740F2}"/>
              </a:ext>
            </a:extLst>
          </p:cNvPr>
          <p:cNvCxnSpPr>
            <a:cxnSpLocks/>
          </p:cNvCxnSpPr>
          <p:nvPr userDrawn="1"/>
        </p:nvCxnSpPr>
        <p:spPr>
          <a:xfrm>
            <a:off x="5360050" y="-2"/>
            <a:ext cx="1344762" cy="6864360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9BDF4E62-A129-7A1F-0697-42785BD68920}"/>
              </a:ext>
            </a:extLst>
          </p:cNvPr>
          <p:cNvSpPr/>
          <p:nvPr userDrawn="1"/>
        </p:nvSpPr>
        <p:spPr>
          <a:xfrm rot="10800000">
            <a:off x="9904821" y="-1"/>
            <a:ext cx="2287179" cy="229906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2E42D31-94BA-1DE1-AC2E-B347887EEF0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A3185C8D-BA5D-9E19-15F5-F2DCF9EFB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955" y="6483350"/>
            <a:ext cx="4114800" cy="255588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en-US"/>
              <a:t>Mavenir</a:t>
            </a:r>
            <a:r>
              <a:rPr lang="id-ID"/>
              <a:t> 2026. All Rights Reserved.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D1AA231-3497-CB2F-A815-36557744278D}"/>
              </a:ext>
            </a:extLst>
          </p:cNvPr>
          <p:cNvGrpSpPr/>
          <p:nvPr userDrawn="1"/>
        </p:nvGrpSpPr>
        <p:grpSpPr>
          <a:xfrm>
            <a:off x="517768" y="659021"/>
            <a:ext cx="5232582" cy="1674265"/>
            <a:chOff x="517768" y="905243"/>
            <a:chExt cx="5232582" cy="167426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6E1823D-4C58-A48F-2854-F5EB46342C28}"/>
                </a:ext>
              </a:extLst>
            </p:cNvPr>
            <p:cNvSpPr txBox="1"/>
            <p:nvPr userDrawn="1"/>
          </p:nvSpPr>
          <p:spPr>
            <a:xfrm>
              <a:off x="728955" y="2102454"/>
              <a:ext cx="5021395" cy="4770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bg1"/>
                  </a:solidFill>
                  <a:effectLst/>
                  <a:latin typeface="+mj-lt"/>
                </a:rPr>
                <a:t>DRIVING THE EVOLUTION TO AUTONOMOUS NETWORKS.</a:t>
              </a:r>
            </a:p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accent6">
                      <a:lumMod val="40000"/>
                      <a:lumOff val="60000"/>
                    </a:schemeClr>
                  </a:solidFill>
                  <a:effectLst/>
                  <a:latin typeface="+mj-lt"/>
                </a:rPr>
                <a:t>TELCO-FIRST. CLOUD-NATIVE. AI-BY-DESIGN.</a:t>
              </a:r>
              <a:endParaRPr lang="en-US" sz="1300" b="1" i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4AF24B7A-353C-D92F-B268-2DB634C130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17768" y="905243"/>
              <a:ext cx="3200400" cy="1107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6234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2024 Cover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network of dots and lines&#10;&#10;AI-generated content may be incorrect.">
            <a:extLst>
              <a:ext uri="{FF2B5EF4-FFF2-40B4-BE49-F238E27FC236}">
                <a16:creationId xmlns:a16="http://schemas.microsoft.com/office/drawing/2014/main" id="{08B0377B-8137-4E5B-4F0D-502667F037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7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2668" y="0"/>
            <a:ext cx="6459331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FB44DA71-4401-10CD-97E3-E6D80FE509DD}"/>
              </a:ext>
            </a:extLst>
          </p:cNvPr>
          <p:cNvSpPr/>
          <p:nvPr userDrawn="1"/>
        </p:nvSpPr>
        <p:spPr>
          <a:xfrm flipH="1">
            <a:off x="-5087" y="-1"/>
            <a:ext cx="6754230" cy="6864359"/>
          </a:xfrm>
          <a:custGeom>
            <a:avLst/>
            <a:gdLst>
              <a:gd name="connsiteX0" fmla="*/ 7147603 w 7147603"/>
              <a:gd name="connsiteY0" fmla="*/ 0 h 6858000"/>
              <a:gd name="connsiteX1" fmla="*/ 6729591 w 7147603"/>
              <a:gd name="connsiteY1" fmla="*/ 0 h 6858000"/>
              <a:gd name="connsiteX2" fmla="*/ 1763930 w 7147603"/>
              <a:gd name="connsiteY2" fmla="*/ 0 h 6858000"/>
              <a:gd name="connsiteX3" fmla="*/ 1345918 w 7147603"/>
              <a:gd name="connsiteY3" fmla="*/ 0 h 6858000"/>
              <a:gd name="connsiteX4" fmla="*/ 0 w 7147603"/>
              <a:gd name="connsiteY4" fmla="*/ 6858000 h 6858000"/>
              <a:gd name="connsiteX5" fmla="*/ 418012 w 7147603"/>
              <a:gd name="connsiteY5" fmla="*/ 6858000 h 6858000"/>
              <a:gd name="connsiteX6" fmla="*/ 5383673 w 7147603"/>
              <a:gd name="connsiteY6" fmla="*/ 6858000 h 6858000"/>
              <a:gd name="connsiteX7" fmla="*/ 5801685 w 7147603"/>
              <a:gd name="connsiteY7" fmla="*/ 6858000 h 6858000"/>
              <a:gd name="connsiteX0" fmla="*/ 7147603 w 7147603"/>
              <a:gd name="connsiteY0" fmla="*/ 0 h 6864350"/>
              <a:gd name="connsiteX1" fmla="*/ 6729591 w 7147603"/>
              <a:gd name="connsiteY1" fmla="*/ 0 h 6864350"/>
              <a:gd name="connsiteX2" fmla="*/ 1763930 w 7147603"/>
              <a:gd name="connsiteY2" fmla="*/ 0 h 6864350"/>
              <a:gd name="connsiteX3" fmla="*/ 1345918 w 7147603"/>
              <a:gd name="connsiteY3" fmla="*/ 0 h 6864350"/>
              <a:gd name="connsiteX4" fmla="*/ 0 w 7147603"/>
              <a:gd name="connsiteY4" fmla="*/ 6858000 h 6864350"/>
              <a:gd name="connsiteX5" fmla="*/ 418012 w 7147603"/>
              <a:gd name="connsiteY5" fmla="*/ 6858000 h 6864350"/>
              <a:gd name="connsiteX6" fmla="*/ 5383673 w 7147603"/>
              <a:gd name="connsiteY6" fmla="*/ 6858000 h 6864350"/>
              <a:gd name="connsiteX7" fmla="*/ 6754185 w 7147603"/>
              <a:gd name="connsiteY7" fmla="*/ 6864350 h 6864350"/>
              <a:gd name="connsiteX8" fmla="*/ 7147603 w 7147603"/>
              <a:gd name="connsiteY8" fmla="*/ 0 h 6864350"/>
              <a:gd name="connsiteX0" fmla="*/ 7147603 w 7147603"/>
              <a:gd name="connsiteY0" fmla="*/ 0 h 6864364"/>
              <a:gd name="connsiteX1" fmla="*/ 6729591 w 7147603"/>
              <a:gd name="connsiteY1" fmla="*/ 0 h 6864364"/>
              <a:gd name="connsiteX2" fmla="*/ 1763930 w 7147603"/>
              <a:gd name="connsiteY2" fmla="*/ 0 h 6864364"/>
              <a:gd name="connsiteX3" fmla="*/ 1345918 w 7147603"/>
              <a:gd name="connsiteY3" fmla="*/ 0 h 6864364"/>
              <a:gd name="connsiteX4" fmla="*/ 0 w 7147603"/>
              <a:gd name="connsiteY4" fmla="*/ 6858000 h 6864364"/>
              <a:gd name="connsiteX5" fmla="*/ 418012 w 7147603"/>
              <a:gd name="connsiteY5" fmla="*/ 6858000 h 6864364"/>
              <a:gd name="connsiteX6" fmla="*/ 5383673 w 7147603"/>
              <a:gd name="connsiteY6" fmla="*/ 6858000 h 6864364"/>
              <a:gd name="connsiteX7" fmla="*/ 6754185 w 7147603"/>
              <a:gd name="connsiteY7" fmla="*/ 6864350 h 6864364"/>
              <a:gd name="connsiteX8" fmla="*/ 7147603 w 7147603"/>
              <a:gd name="connsiteY8" fmla="*/ 0 h 6864364"/>
              <a:gd name="connsiteX0" fmla="*/ 6712628 w 6754186"/>
              <a:gd name="connsiteY0" fmla="*/ 6350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12628 w 6754186"/>
              <a:gd name="connsiteY8" fmla="*/ 6350 h 6864364"/>
              <a:gd name="connsiteX0" fmla="*/ 6747553 w 6754186"/>
              <a:gd name="connsiteY0" fmla="*/ 3175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47553 w 6754186"/>
              <a:gd name="connsiteY8" fmla="*/ 3175 h 6864364"/>
              <a:gd name="connsiteX0" fmla="*/ 6747553 w 6754230"/>
              <a:gd name="connsiteY0" fmla="*/ 3175 h 6864359"/>
              <a:gd name="connsiteX1" fmla="*/ 6729591 w 6754230"/>
              <a:gd name="connsiteY1" fmla="*/ 0 h 6864359"/>
              <a:gd name="connsiteX2" fmla="*/ 1763930 w 6754230"/>
              <a:gd name="connsiteY2" fmla="*/ 0 h 6864359"/>
              <a:gd name="connsiteX3" fmla="*/ 1345918 w 6754230"/>
              <a:gd name="connsiteY3" fmla="*/ 0 h 6864359"/>
              <a:gd name="connsiteX4" fmla="*/ 0 w 6754230"/>
              <a:gd name="connsiteY4" fmla="*/ 6858000 h 6864359"/>
              <a:gd name="connsiteX5" fmla="*/ 418012 w 6754230"/>
              <a:gd name="connsiteY5" fmla="*/ 6858000 h 6864359"/>
              <a:gd name="connsiteX6" fmla="*/ 5383673 w 6754230"/>
              <a:gd name="connsiteY6" fmla="*/ 6858000 h 6864359"/>
              <a:gd name="connsiteX7" fmla="*/ 6754185 w 6754230"/>
              <a:gd name="connsiteY7" fmla="*/ 6864350 h 6864359"/>
              <a:gd name="connsiteX8" fmla="*/ 6747553 w 6754230"/>
              <a:gd name="connsiteY8" fmla="*/ 3175 h 686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4230" h="6864359">
                <a:moveTo>
                  <a:pt x="6747553" y="3175"/>
                </a:moveTo>
                <a:lnTo>
                  <a:pt x="6729591" y="0"/>
                </a:lnTo>
                <a:lnTo>
                  <a:pt x="1763930" y="0"/>
                </a:lnTo>
                <a:lnTo>
                  <a:pt x="1345918" y="0"/>
                </a:lnTo>
                <a:lnTo>
                  <a:pt x="0" y="6858000"/>
                </a:lnTo>
                <a:lnTo>
                  <a:pt x="418012" y="6858000"/>
                </a:lnTo>
                <a:lnTo>
                  <a:pt x="5383673" y="6858000"/>
                </a:lnTo>
                <a:lnTo>
                  <a:pt x="6754185" y="6864350"/>
                </a:lnTo>
                <a:cubicBezTo>
                  <a:pt x="6755149" y="6873875"/>
                  <a:pt x="6740239" y="-3175"/>
                  <a:pt x="6747553" y="3175"/>
                </a:cubicBezTo>
                <a:close/>
              </a:path>
            </a:pathLst>
          </a:custGeom>
          <a:gradFill>
            <a:gsLst>
              <a:gs pos="0">
                <a:srgbClr val="58249F"/>
              </a:gs>
              <a:gs pos="100000">
                <a:schemeClr val="accent4"/>
              </a:gs>
              <a:gs pos="56000">
                <a:schemeClr val="accent4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6029C7-A18C-DD43-B138-E7A400503B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706" y="0"/>
            <a:ext cx="1681461" cy="6858000"/>
          </a:xfrm>
          <a:prstGeom prst="rect">
            <a:avLst/>
          </a:prstGeom>
          <a:noFill/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1973C10B-8BFC-91C6-5592-F76B5A221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04" y="2844997"/>
            <a:ext cx="4625002" cy="2074751"/>
          </a:xfr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B6DCE84D-02C0-6719-2F73-FBE780A80C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6704" y="5094849"/>
            <a:ext cx="4625002" cy="1038327"/>
          </a:xfrm>
        </p:spPr>
        <p:txBody>
          <a:bodyPr wrap="square" lIns="0" tIns="13716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DAD9618-D955-DB13-AFB0-B899ACE740F2}"/>
              </a:ext>
            </a:extLst>
          </p:cNvPr>
          <p:cNvCxnSpPr>
            <a:cxnSpLocks/>
          </p:cNvCxnSpPr>
          <p:nvPr userDrawn="1"/>
        </p:nvCxnSpPr>
        <p:spPr>
          <a:xfrm>
            <a:off x="5360050" y="-2"/>
            <a:ext cx="1344762" cy="6864360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9BDF4E62-A129-7A1F-0697-42785BD68920}"/>
              </a:ext>
            </a:extLst>
          </p:cNvPr>
          <p:cNvSpPr/>
          <p:nvPr userDrawn="1"/>
        </p:nvSpPr>
        <p:spPr>
          <a:xfrm rot="10800000">
            <a:off x="9904821" y="-1"/>
            <a:ext cx="2287179" cy="229906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2E42D31-94BA-1DE1-AC2E-B347887EEF0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A3185C8D-BA5D-9E19-15F5-F2DCF9EFB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955" y="6483350"/>
            <a:ext cx="4114800" cy="255588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en-US"/>
              <a:t>Mavenir</a:t>
            </a:r>
            <a:r>
              <a:rPr lang="id-ID"/>
              <a:t> 2026.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12005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2024 Cover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satellite in space above earth&#10;&#10;AI-generated content may be incorrect.">
            <a:extLst>
              <a:ext uri="{FF2B5EF4-FFF2-40B4-BE49-F238E27FC236}">
                <a16:creationId xmlns:a16="http://schemas.microsoft.com/office/drawing/2014/main" id="{5D7F8718-3D3E-FB4D-7D6F-8D3578E6AF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2669" y="6359"/>
            <a:ext cx="645933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FB44DA71-4401-10CD-97E3-E6D80FE509DD}"/>
              </a:ext>
            </a:extLst>
          </p:cNvPr>
          <p:cNvSpPr/>
          <p:nvPr userDrawn="1"/>
        </p:nvSpPr>
        <p:spPr>
          <a:xfrm flipH="1">
            <a:off x="-5087" y="-1"/>
            <a:ext cx="6754230" cy="6864359"/>
          </a:xfrm>
          <a:custGeom>
            <a:avLst/>
            <a:gdLst>
              <a:gd name="connsiteX0" fmla="*/ 7147603 w 7147603"/>
              <a:gd name="connsiteY0" fmla="*/ 0 h 6858000"/>
              <a:gd name="connsiteX1" fmla="*/ 6729591 w 7147603"/>
              <a:gd name="connsiteY1" fmla="*/ 0 h 6858000"/>
              <a:gd name="connsiteX2" fmla="*/ 1763930 w 7147603"/>
              <a:gd name="connsiteY2" fmla="*/ 0 h 6858000"/>
              <a:gd name="connsiteX3" fmla="*/ 1345918 w 7147603"/>
              <a:gd name="connsiteY3" fmla="*/ 0 h 6858000"/>
              <a:gd name="connsiteX4" fmla="*/ 0 w 7147603"/>
              <a:gd name="connsiteY4" fmla="*/ 6858000 h 6858000"/>
              <a:gd name="connsiteX5" fmla="*/ 418012 w 7147603"/>
              <a:gd name="connsiteY5" fmla="*/ 6858000 h 6858000"/>
              <a:gd name="connsiteX6" fmla="*/ 5383673 w 7147603"/>
              <a:gd name="connsiteY6" fmla="*/ 6858000 h 6858000"/>
              <a:gd name="connsiteX7" fmla="*/ 5801685 w 7147603"/>
              <a:gd name="connsiteY7" fmla="*/ 6858000 h 6858000"/>
              <a:gd name="connsiteX0" fmla="*/ 7147603 w 7147603"/>
              <a:gd name="connsiteY0" fmla="*/ 0 h 6864350"/>
              <a:gd name="connsiteX1" fmla="*/ 6729591 w 7147603"/>
              <a:gd name="connsiteY1" fmla="*/ 0 h 6864350"/>
              <a:gd name="connsiteX2" fmla="*/ 1763930 w 7147603"/>
              <a:gd name="connsiteY2" fmla="*/ 0 h 6864350"/>
              <a:gd name="connsiteX3" fmla="*/ 1345918 w 7147603"/>
              <a:gd name="connsiteY3" fmla="*/ 0 h 6864350"/>
              <a:gd name="connsiteX4" fmla="*/ 0 w 7147603"/>
              <a:gd name="connsiteY4" fmla="*/ 6858000 h 6864350"/>
              <a:gd name="connsiteX5" fmla="*/ 418012 w 7147603"/>
              <a:gd name="connsiteY5" fmla="*/ 6858000 h 6864350"/>
              <a:gd name="connsiteX6" fmla="*/ 5383673 w 7147603"/>
              <a:gd name="connsiteY6" fmla="*/ 6858000 h 6864350"/>
              <a:gd name="connsiteX7" fmla="*/ 6754185 w 7147603"/>
              <a:gd name="connsiteY7" fmla="*/ 6864350 h 6864350"/>
              <a:gd name="connsiteX8" fmla="*/ 7147603 w 7147603"/>
              <a:gd name="connsiteY8" fmla="*/ 0 h 6864350"/>
              <a:gd name="connsiteX0" fmla="*/ 7147603 w 7147603"/>
              <a:gd name="connsiteY0" fmla="*/ 0 h 6864364"/>
              <a:gd name="connsiteX1" fmla="*/ 6729591 w 7147603"/>
              <a:gd name="connsiteY1" fmla="*/ 0 h 6864364"/>
              <a:gd name="connsiteX2" fmla="*/ 1763930 w 7147603"/>
              <a:gd name="connsiteY2" fmla="*/ 0 h 6864364"/>
              <a:gd name="connsiteX3" fmla="*/ 1345918 w 7147603"/>
              <a:gd name="connsiteY3" fmla="*/ 0 h 6864364"/>
              <a:gd name="connsiteX4" fmla="*/ 0 w 7147603"/>
              <a:gd name="connsiteY4" fmla="*/ 6858000 h 6864364"/>
              <a:gd name="connsiteX5" fmla="*/ 418012 w 7147603"/>
              <a:gd name="connsiteY5" fmla="*/ 6858000 h 6864364"/>
              <a:gd name="connsiteX6" fmla="*/ 5383673 w 7147603"/>
              <a:gd name="connsiteY6" fmla="*/ 6858000 h 6864364"/>
              <a:gd name="connsiteX7" fmla="*/ 6754185 w 7147603"/>
              <a:gd name="connsiteY7" fmla="*/ 6864350 h 6864364"/>
              <a:gd name="connsiteX8" fmla="*/ 7147603 w 7147603"/>
              <a:gd name="connsiteY8" fmla="*/ 0 h 6864364"/>
              <a:gd name="connsiteX0" fmla="*/ 6712628 w 6754186"/>
              <a:gd name="connsiteY0" fmla="*/ 6350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12628 w 6754186"/>
              <a:gd name="connsiteY8" fmla="*/ 6350 h 6864364"/>
              <a:gd name="connsiteX0" fmla="*/ 6747553 w 6754186"/>
              <a:gd name="connsiteY0" fmla="*/ 3175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47553 w 6754186"/>
              <a:gd name="connsiteY8" fmla="*/ 3175 h 6864364"/>
              <a:gd name="connsiteX0" fmla="*/ 6747553 w 6754230"/>
              <a:gd name="connsiteY0" fmla="*/ 3175 h 6864359"/>
              <a:gd name="connsiteX1" fmla="*/ 6729591 w 6754230"/>
              <a:gd name="connsiteY1" fmla="*/ 0 h 6864359"/>
              <a:gd name="connsiteX2" fmla="*/ 1763930 w 6754230"/>
              <a:gd name="connsiteY2" fmla="*/ 0 h 6864359"/>
              <a:gd name="connsiteX3" fmla="*/ 1345918 w 6754230"/>
              <a:gd name="connsiteY3" fmla="*/ 0 h 6864359"/>
              <a:gd name="connsiteX4" fmla="*/ 0 w 6754230"/>
              <a:gd name="connsiteY4" fmla="*/ 6858000 h 6864359"/>
              <a:gd name="connsiteX5" fmla="*/ 418012 w 6754230"/>
              <a:gd name="connsiteY5" fmla="*/ 6858000 h 6864359"/>
              <a:gd name="connsiteX6" fmla="*/ 5383673 w 6754230"/>
              <a:gd name="connsiteY6" fmla="*/ 6858000 h 6864359"/>
              <a:gd name="connsiteX7" fmla="*/ 6754185 w 6754230"/>
              <a:gd name="connsiteY7" fmla="*/ 6864350 h 6864359"/>
              <a:gd name="connsiteX8" fmla="*/ 6747553 w 6754230"/>
              <a:gd name="connsiteY8" fmla="*/ 3175 h 686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4230" h="6864359">
                <a:moveTo>
                  <a:pt x="6747553" y="3175"/>
                </a:moveTo>
                <a:lnTo>
                  <a:pt x="6729591" y="0"/>
                </a:lnTo>
                <a:lnTo>
                  <a:pt x="1763930" y="0"/>
                </a:lnTo>
                <a:lnTo>
                  <a:pt x="1345918" y="0"/>
                </a:lnTo>
                <a:lnTo>
                  <a:pt x="0" y="6858000"/>
                </a:lnTo>
                <a:lnTo>
                  <a:pt x="418012" y="6858000"/>
                </a:lnTo>
                <a:lnTo>
                  <a:pt x="5383673" y="6858000"/>
                </a:lnTo>
                <a:lnTo>
                  <a:pt x="6754185" y="6864350"/>
                </a:lnTo>
                <a:cubicBezTo>
                  <a:pt x="6755149" y="6873875"/>
                  <a:pt x="6740239" y="-3175"/>
                  <a:pt x="6747553" y="3175"/>
                </a:cubicBezTo>
                <a:close/>
              </a:path>
            </a:pathLst>
          </a:custGeom>
          <a:gradFill>
            <a:gsLst>
              <a:gs pos="0">
                <a:srgbClr val="58249F"/>
              </a:gs>
              <a:gs pos="100000">
                <a:schemeClr val="accent4"/>
              </a:gs>
              <a:gs pos="56000">
                <a:schemeClr val="accent4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6029C7-A18C-DD43-B138-E7A400503B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706" y="0"/>
            <a:ext cx="1681461" cy="6858000"/>
          </a:xfrm>
          <a:prstGeom prst="rect">
            <a:avLst/>
          </a:prstGeom>
          <a:noFill/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1973C10B-8BFC-91C6-5592-F76B5A221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04" y="2844997"/>
            <a:ext cx="4625002" cy="2074751"/>
          </a:xfr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B6DCE84D-02C0-6719-2F73-FBE780A80C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6704" y="5094849"/>
            <a:ext cx="4625002" cy="1038327"/>
          </a:xfrm>
        </p:spPr>
        <p:txBody>
          <a:bodyPr wrap="square" lIns="0" tIns="13716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DAD9618-D955-DB13-AFB0-B899ACE740F2}"/>
              </a:ext>
            </a:extLst>
          </p:cNvPr>
          <p:cNvCxnSpPr>
            <a:cxnSpLocks/>
          </p:cNvCxnSpPr>
          <p:nvPr userDrawn="1"/>
        </p:nvCxnSpPr>
        <p:spPr>
          <a:xfrm>
            <a:off x="5360050" y="-2"/>
            <a:ext cx="1344762" cy="6864360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9BDF4E62-A129-7A1F-0697-42785BD68920}"/>
              </a:ext>
            </a:extLst>
          </p:cNvPr>
          <p:cNvSpPr/>
          <p:nvPr userDrawn="1"/>
        </p:nvSpPr>
        <p:spPr>
          <a:xfrm rot="10800000">
            <a:off x="9904821" y="-1"/>
            <a:ext cx="2287179" cy="229906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2E42D31-94BA-1DE1-AC2E-B347887EEF0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A3185C8D-BA5D-9E19-15F5-F2DCF9EFB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955" y="6483350"/>
            <a:ext cx="4114800" cy="255588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en-US"/>
              <a:t>Mavenir</a:t>
            </a:r>
            <a:r>
              <a:rPr lang="id-ID"/>
              <a:t> 2026. All Rights Reserved.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D1AA231-3497-CB2F-A815-36557744278D}"/>
              </a:ext>
            </a:extLst>
          </p:cNvPr>
          <p:cNvGrpSpPr/>
          <p:nvPr userDrawn="1"/>
        </p:nvGrpSpPr>
        <p:grpSpPr>
          <a:xfrm>
            <a:off x="517768" y="659021"/>
            <a:ext cx="5232582" cy="1674265"/>
            <a:chOff x="517768" y="905243"/>
            <a:chExt cx="5232582" cy="167426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6E1823D-4C58-A48F-2854-F5EB46342C28}"/>
                </a:ext>
              </a:extLst>
            </p:cNvPr>
            <p:cNvSpPr txBox="1"/>
            <p:nvPr userDrawn="1"/>
          </p:nvSpPr>
          <p:spPr>
            <a:xfrm>
              <a:off x="728955" y="2102454"/>
              <a:ext cx="5021395" cy="4770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bg1"/>
                  </a:solidFill>
                  <a:effectLst/>
                  <a:latin typeface="+mj-lt"/>
                </a:rPr>
                <a:t>DRIVING THE EVOLUTION TO AUTONOMOUS NETWORKS.</a:t>
              </a:r>
            </a:p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accent6">
                      <a:lumMod val="40000"/>
                      <a:lumOff val="60000"/>
                    </a:schemeClr>
                  </a:solidFill>
                  <a:effectLst/>
                  <a:latin typeface="+mj-lt"/>
                </a:rPr>
                <a:t>TELCO-FIRST. CLOUD-NATIVE. AI-BY-DESIGN.</a:t>
              </a:r>
              <a:endParaRPr lang="en-US" sz="1300" b="1" i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4AF24B7A-353C-D92F-B268-2DB634C130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17768" y="905243"/>
              <a:ext cx="3200400" cy="1107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3028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2024 Cover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8606AC-10DA-8D3C-B6AE-2C6DB8912C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5249" y="0"/>
            <a:ext cx="6563575" cy="6857999"/>
          </a:xfrm>
          <a:prstGeom prst="rect">
            <a:avLst/>
          </a:pr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FB44DA71-4401-10CD-97E3-E6D80FE509DD}"/>
              </a:ext>
            </a:extLst>
          </p:cNvPr>
          <p:cNvSpPr/>
          <p:nvPr userDrawn="1"/>
        </p:nvSpPr>
        <p:spPr>
          <a:xfrm flipH="1">
            <a:off x="-5087" y="-1"/>
            <a:ext cx="6754230" cy="6864359"/>
          </a:xfrm>
          <a:custGeom>
            <a:avLst/>
            <a:gdLst>
              <a:gd name="connsiteX0" fmla="*/ 7147603 w 7147603"/>
              <a:gd name="connsiteY0" fmla="*/ 0 h 6858000"/>
              <a:gd name="connsiteX1" fmla="*/ 6729591 w 7147603"/>
              <a:gd name="connsiteY1" fmla="*/ 0 h 6858000"/>
              <a:gd name="connsiteX2" fmla="*/ 1763930 w 7147603"/>
              <a:gd name="connsiteY2" fmla="*/ 0 h 6858000"/>
              <a:gd name="connsiteX3" fmla="*/ 1345918 w 7147603"/>
              <a:gd name="connsiteY3" fmla="*/ 0 h 6858000"/>
              <a:gd name="connsiteX4" fmla="*/ 0 w 7147603"/>
              <a:gd name="connsiteY4" fmla="*/ 6858000 h 6858000"/>
              <a:gd name="connsiteX5" fmla="*/ 418012 w 7147603"/>
              <a:gd name="connsiteY5" fmla="*/ 6858000 h 6858000"/>
              <a:gd name="connsiteX6" fmla="*/ 5383673 w 7147603"/>
              <a:gd name="connsiteY6" fmla="*/ 6858000 h 6858000"/>
              <a:gd name="connsiteX7" fmla="*/ 5801685 w 7147603"/>
              <a:gd name="connsiteY7" fmla="*/ 6858000 h 6858000"/>
              <a:gd name="connsiteX0" fmla="*/ 7147603 w 7147603"/>
              <a:gd name="connsiteY0" fmla="*/ 0 h 6864350"/>
              <a:gd name="connsiteX1" fmla="*/ 6729591 w 7147603"/>
              <a:gd name="connsiteY1" fmla="*/ 0 h 6864350"/>
              <a:gd name="connsiteX2" fmla="*/ 1763930 w 7147603"/>
              <a:gd name="connsiteY2" fmla="*/ 0 h 6864350"/>
              <a:gd name="connsiteX3" fmla="*/ 1345918 w 7147603"/>
              <a:gd name="connsiteY3" fmla="*/ 0 h 6864350"/>
              <a:gd name="connsiteX4" fmla="*/ 0 w 7147603"/>
              <a:gd name="connsiteY4" fmla="*/ 6858000 h 6864350"/>
              <a:gd name="connsiteX5" fmla="*/ 418012 w 7147603"/>
              <a:gd name="connsiteY5" fmla="*/ 6858000 h 6864350"/>
              <a:gd name="connsiteX6" fmla="*/ 5383673 w 7147603"/>
              <a:gd name="connsiteY6" fmla="*/ 6858000 h 6864350"/>
              <a:gd name="connsiteX7" fmla="*/ 6754185 w 7147603"/>
              <a:gd name="connsiteY7" fmla="*/ 6864350 h 6864350"/>
              <a:gd name="connsiteX8" fmla="*/ 7147603 w 7147603"/>
              <a:gd name="connsiteY8" fmla="*/ 0 h 6864350"/>
              <a:gd name="connsiteX0" fmla="*/ 7147603 w 7147603"/>
              <a:gd name="connsiteY0" fmla="*/ 0 h 6864364"/>
              <a:gd name="connsiteX1" fmla="*/ 6729591 w 7147603"/>
              <a:gd name="connsiteY1" fmla="*/ 0 h 6864364"/>
              <a:gd name="connsiteX2" fmla="*/ 1763930 w 7147603"/>
              <a:gd name="connsiteY2" fmla="*/ 0 h 6864364"/>
              <a:gd name="connsiteX3" fmla="*/ 1345918 w 7147603"/>
              <a:gd name="connsiteY3" fmla="*/ 0 h 6864364"/>
              <a:gd name="connsiteX4" fmla="*/ 0 w 7147603"/>
              <a:gd name="connsiteY4" fmla="*/ 6858000 h 6864364"/>
              <a:gd name="connsiteX5" fmla="*/ 418012 w 7147603"/>
              <a:gd name="connsiteY5" fmla="*/ 6858000 h 6864364"/>
              <a:gd name="connsiteX6" fmla="*/ 5383673 w 7147603"/>
              <a:gd name="connsiteY6" fmla="*/ 6858000 h 6864364"/>
              <a:gd name="connsiteX7" fmla="*/ 6754185 w 7147603"/>
              <a:gd name="connsiteY7" fmla="*/ 6864350 h 6864364"/>
              <a:gd name="connsiteX8" fmla="*/ 7147603 w 7147603"/>
              <a:gd name="connsiteY8" fmla="*/ 0 h 6864364"/>
              <a:gd name="connsiteX0" fmla="*/ 6712628 w 6754186"/>
              <a:gd name="connsiteY0" fmla="*/ 6350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12628 w 6754186"/>
              <a:gd name="connsiteY8" fmla="*/ 6350 h 6864364"/>
              <a:gd name="connsiteX0" fmla="*/ 6747553 w 6754186"/>
              <a:gd name="connsiteY0" fmla="*/ 3175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47553 w 6754186"/>
              <a:gd name="connsiteY8" fmla="*/ 3175 h 6864364"/>
              <a:gd name="connsiteX0" fmla="*/ 6747553 w 6754230"/>
              <a:gd name="connsiteY0" fmla="*/ 3175 h 6864359"/>
              <a:gd name="connsiteX1" fmla="*/ 6729591 w 6754230"/>
              <a:gd name="connsiteY1" fmla="*/ 0 h 6864359"/>
              <a:gd name="connsiteX2" fmla="*/ 1763930 w 6754230"/>
              <a:gd name="connsiteY2" fmla="*/ 0 h 6864359"/>
              <a:gd name="connsiteX3" fmla="*/ 1345918 w 6754230"/>
              <a:gd name="connsiteY3" fmla="*/ 0 h 6864359"/>
              <a:gd name="connsiteX4" fmla="*/ 0 w 6754230"/>
              <a:gd name="connsiteY4" fmla="*/ 6858000 h 6864359"/>
              <a:gd name="connsiteX5" fmla="*/ 418012 w 6754230"/>
              <a:gd name="connsiteY5" fmla="*/ 6858000 h 6864359"/>
              <a:gd name="connsiteX6" fmla="*/ 5383673 w 6754230"/>
              <a:gd name="connsiteY6" fmla="*/ 6858000 h 6864359"/>
              <a:gd name="connsiteX7" fmla="*/ 6754185 w 6754230"/>
              <a:gd name="connsiteY7" fmla="*/ 6864350 h 6864359"/>
              <a:gd name="connsiteX8" fmla="*/ 6747553 w 6754230"/>
              <a:gd name="connsiteY8" fmla="*/ 3175 h 686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4230" h="6864359">
                <a:moveTo>
                  <a:pt x="6747553" y="3175"/>
                </a:moveTo>
                <a:lnTo>
                  <a:pt x="6729591" y="0"/>
                </a:lnTo>
                <a:lnTo>
                  <a:pt x="1763930" y="0"/>
                </a:lnTo>
                <a:lnTo>
                  <a:pt x="1345918" y="0"/>
                </a:lnTo>
                <a:lnTo>
                  <a:pt x="0" y="6858000"/>
                </a:lnTo>
                <a:lnTo>
                  <a:pt x="418012" y="6858000"/>
                </a:lnTo>
                <a:lnTo>
                  <a:pt x="5383673" y="6858000"/>
                </a:lnTo>
                <a:lnTo>
                  <a:pt x="6754185" y="6864350"/>
                </a:lnTo>
                <a:cubicBezTo>
                  <a:pt x="6755149" y="6873875"/>
                  <a:pt x="6740239" y="-3175"/>
                  <a:pt x="6747553" y="3175"/>
                </a:cubicBezTo>
                <a:close/>
              </a:path>
            </a:pathLst>
          </a:custGeom>
          <a:gradFill>
            <a:gsLst>
              <a:gs pos="0">
                <a:srgbClr val="58249F"/>
              </a:gs>
              <a:gs pos="100000">
                <a:schemeClr val="accent4"/>
              </a:gs>
              <a:gs pos="56000">
                <a:schemeClr val="accent4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6029C7-A18C-DD43-B138-E7A400503B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706" y="0"/>
            <a:ext cx="1681461" cy="6858000"/>
          </a:xfrm>
          <a:prstGeom prst="rect">
            <a:avLst/>
          </a:prstGeom>
          <a:noFill/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1973C10B-8BFC-91C6-5592-F76B5A221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04" y="2844997"/>
            <a:ext cx="4625002" cy="2074751"/>
          </a:xfr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B6DCE84D-02C0-6719-2F73-FBE780A80C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6704" y="5094849"/>
            <a:ext cx="4625002" cy="1038327"/>
          </a:xfrm>
        </p:spPr>
        <p:txBody>
          <a:bodyPr wrap="square" lIns="0" tIns="13716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DAD9618-D955-DB13-AFB0-B899ACE740F2}"/>
              </a:ext>
            </a:extLst>
          </p:cNvPr>
          <p:cNvCxnSpPr>
            <a:cxnSpLocks/>
          </p:cNvCxnSpPr>
          <p:nvPr userDrawn="1"/>
        </p:nvCxnSpPr>
        <p:spPr>
          <a:xfrm>
            <a:off x="5360050" y="-2"/>
            <a:ext cx="1344762" cy="6864360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9BDF4E62-A129-7A1F-0697-42785BD68920}"/>
              </a:ext>
            </a:extLst>
          </p:cNvPr>
          <p:cNvSpPr/>
          <p:nvPr userDrawn="1"/>
        </p:nvSpPr>
        <p:spPr>
          <a:xfrm rot="10800000">
            <a:off x="9904821" y="-1"/>
            <a:ext cx="2287179" cy="229906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2E42D31-94BA-1DE1-AC2E-B347887EEF0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A3185C8D-BA5D-9E19-15F5-F2DCF9EFB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955" y="6483350"/>
            <a:ext cx="4114800" cy="255588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en-US"/>
              <a:t>Mavenir</a:t>
            </a:r>
            <a:r>
              <a:rPr lang="id-ID"/>
              <a:t> 2026. All Rights Reserved.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D1AA231-3497-CB2F-A815-36557744278D}"/>
              </a:ext>
            </a:extLst>
          </p:cNvPr>
          <p:cNvGrpSpPr/>
          <p:nvPr userDrawn="1"/>
        </p:nvGrpSpPr>
        <p:grpSpPr>
          <a:xfrm>
            <a:off x="517768" y="659021"/>
            <a:ext cx="5232582" cy="1674265"/>
            <a:chOff x="517768" y="905243"/>
            <a:chExt cx="5232582" cy="167426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6E1823D-4C58-A48F-2854-F5EB46342C28}"/>
                </a:ext>
              </a:extLst>
            </p:cNvPr>
            <p:cNvSpPr txBox="1"/>
            <p:nvPr userDrawn="1"/>
          </p:nvSpPr>
          <p:spPr>
            <a:xfrm>
              <a:off x="728955" y="2102454"/>
              <a:ext cx="5021395" cy="4770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bg1"/>
                  </a:solidFill>
                  <a:effectLst/>
                  <a:latin typeface="+mj-lt"/>
                </a:rPr>
                <a:t>DRIVING THE EVOLUTION TO AUTONOMOUS NETWORKS.</a:t>
              </a:r>
            </a:p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accent6">
                      <a:lumMod val="40000"/>
                      <a:lumOff val="60000"/>
                    </a:schemeClr>
                  </a:solidFill>
                  <a:effectLst/>
                  <a:latin typeface="+mj-lt"/>
                </a:rPr>
                <a:t>TELCO-FIRST. CLOUD-NATIVE. AI-BY-DESIGN.</a:t>
              </a:r>
              <a:endParaRPr lang="en-US" sz="1300" b="1" i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4AF24B7A-353C-D92F-B268-2DB634C130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17768" y="905243"/>
              <a:ext cx="3200400" cy="1107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8218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4 Cover C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8606AC-10DA-8D3C-B6AE-2C6DB8912C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5249" y="0"/>
            <a:ext cx="6563575" cy="6857999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0A57F04C-1B09-62BA-5945-ED0164942F0C}"/>
              </a:ext>
            </a:extLst>
          </p:cNvPr>
          <p:cNvSpPr/>
          <p:nvPr userDrawn="1"/>
        </p:nvSpPr>
        <p:spPr>
          <a:xfrm flipH="1">
            <a:off x="0" y="0"/>
            <a:ext cx="6754230" cy="6864359"/>
          </a:xfrm>
          <a:custGeom>
            <a:avLst/>
            <a:gdLst>
              <a:gd name="connsiteX0" fmla="*/ 7147603 w 7147603"/>
              <a:gd name="connsiteY0" fmla="*/ 0 h 6858000"/>
              <a:gd name="connsiteX1" fmla="*/ 6729591 w 7147603"/>
              <a:gd name="connsiteY1" fmla="*/ 0 h 6858000"/>
              <a:gd name="connsiteX2" fmla="*/ 1763930 w 7147603"/>
              <a:gd name="connsiteY2" fmla="*/ 0 h 6858000"/>
              <a:gd name="connsiteX3" fmla="*/ 1345918 w 7147603"/>
              <a:gd name="connsiteY3" fmla="*/ 0 h 6858000"/>
              <a:gd name="connsiteX4" fmla="*/ 0 w 7147603"/>
              <a:gd name="connsiteY4" fmla="*/ 6858000 h 6858000"/>
              <a:gd name="connsiteX5" fmla="*/ 418012 w 7147603"/>
              <a:gd name="connsiteY5" fmla="*/ 6858000 h 6858000"/>
              <a:gd name="connsiteX6" fmla="*/ 5383673 w 7147603"/>
              <a:gd name="connsiteY6" fmla="*/ 6858000 h 6858000"/>
              <a:gd name="connsiteX7" fmla="*/ 5801685 w 7147603"/>
              <a:gd name="connsiteY7" fmla="*/ 6858000 h 6858000"/>
              <a:gd name="connsiteX0" fmla="*/ 7147603 w 7147603"/>
              <a:gd name="connsiteY0" fmla="*/ 0 h 6864350"/>
              <a:gd name="connsiteX1" fmla="*/ 6729591 w 7147603"/>
              <a:gd name="connsiteY1" fmla="*/ 0 h 6864350"/>
              <a:gd name="connsiteX2" fmla="*/ 1763930 w 7147603"/>
              <a:gd name="connsiteY2" fmla="*/ 0 h 6864350"/>
              <a:gd name="connsiteX3" fmla="*/ 1345918 w 7147603"/>
              <a:gd name="connsiteY3" fmla="*/ 0 h 6864350"/>
              <a:gd name="connsiteX4" fmla="*/ 0 w 7147603"/>
              <a:gd name="connsiteY4" fmla="*/ 6858000 h 6864350"/>
              <a:gd name="connsiteX5" fmla="*/ 418012 w 7147603"/>
              <a:gd name="connsiteY5" fmla="*/ 6858000 h 6864350"/>
              <a:gd name="connsiteX6" fmla="*/ 5383673 w 7147603"/>
              <a:gd name="connsiteY6" fmla="*/ 6858000 h 6864350"/>
              <a:gd name="connsiteX7" fmla="*/ 6754185 w 7147603"/>
              <a:gd name="connsiteY7" fmla="*/ 6864350 h 6864350"/>
              <a:gd name="connsiteX8" fmla="*/ 7147603 w 7147603"/>
              <a:gd name="connsiteY8" fmla="*/ 0 h 6864350"/>
              <a:gd name="connsiteX0" fmla="*/ 7147603 w 7147603"/>
              <a:gd name="connsiteY0" fmla="*/ 0 h 6864364"/>
              <a:gd name="connsiteX1" fmla="*/ 6729591 w 7147603"/>
              <a:gd name="connsiteY1" fmla="*/ 0 h 6864364"/>
              <a:gd name="connsiteX2" fmla="*/ 1763930 w 7147603"/>
              <a:gd name="connsiteY2" fmla="*/ 0 h 6864364"/>
              <a:gd name="connsiteX3" fmla="*/ 1345918 w 7147603"/>
              <a:gd name="connsiteY3" fmla="*/ 0 h 6864364"/>
              <a:gd name="connsiteX4" fmla="*/ 0 w 7147603"/>
              <a:gd name="connsiteY4" fmla="*/ 6858000 h 6864364"/>
              <a:gd name="connsiteX5" fmla="*/ 418012 w 7147603"/>
              <a:gd name="connsiteY5" fmla="*/ 6858000 h 6864364"/>
              <a:gd name="connsiteX6" fmla="*/ 5383673 w 7147603"/>
              <a:gd name="connsiteY6" fmla="*/ 6858000 h 6864364"/>
              <a:gd name="connsiteX7" fmla="*/ 6754185 w 7147603"/>
              <a:gd name="connsiteY7" fmla="*/ 6864350 h 6864364"/>
              <a:gd name="connsiteX8" fmla="*/ 7147603 w 7147603"/>
              <a:gd name="connsiteY8" fmla="*/ 0 h 6864364"/>
              <a:gd name="connsiteX0" fmla="*/ 6712628 w 6754186"/>
              <a:gd name="connsiteY0" fmla="*/ 6350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12628 w 6754186"/>
              <a:gd name="connsiteY8" fmla="*/ 6350 h 6864364"/>
              <a:gd name="connsiteX0" fmla="*/ 6747553 w 6754186"/>
              <a:gd name="connsiteY0" fmla="*/ 3175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47553 w 6754186"/>
              <a:gd name="connsiteY8" fmla="*/ 3175 h 6864364"/>
              <a:gd name="connsiteX0" fmla="*/ 6747553 w 6754230"/>
              <a:gd name="connsiteY0" fmla="*/ 3175 h 6864359"/>
              <a:gd name="connsiteX1" fmla="*/ 6729591 w 6754230"/>
              <a:gd name="connsiteY1" fmla="*/ 0 h 6864359"/>
              <a:gd name="connsiteX2" fmla="*/ 1763930 w 6754230"/>
              <a:gd name="connsiteY2" fmla="*/ 0 h 6864359"/>
              <a:gd name="connsiteX3" fmla="*/ 1345918 w 6754230"/>
              <a:gd name="connsiteY3" fmla="*/ 0 h 6864359"/>
              <a:gd name="connsiteX4" fmla="*/ 0 w 6754230"/>
              <a:gd name="connsiteY4" fmla="*/ 6858000 h 6864359"/>
              <a:gd name="connsiteX5" fmla="*/ 418012 w 6754230"/>
              <a:gd name="connsiteY5" fmla="*/ 6858000 h 6864359"/>
              <a:gd name="connsiteX6" fmla="*/ 5383673 w 6754230"/>
              <a:gd name="connsiteY6" fmla="*/ 6858000 h 6864359"/>
              <a:gd name="connsiteX7" fmla="*/ 6754185 w 6754230"/>
              <a:gd name="connsiteY7" fmla="*/ 6864350 h 6864359"/>
              <a:gd name="connsiteX8" fmla="*/ 6747553 w 6754230"/>
              <a:gd name="connsiteY8" fmla="*/ 3175 h 686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4230" h="6864359">
                <a:moveTo>
                  <a:pt x="6747553" y="3175"/>
                </a:moveTo>
                <a:lnTo>
                  <a:pt x="6729591" y="0"/>
                </a:lnTo>
                <a:lnTo>
                  <a:pt x="1763930" y="0"/>
                </a:lnTo>
                <a:lnTo>
                  <a:pt x="1345918" y="0"/>
                </a:lnTo>
                <a:lnTo>
                  <a:pt x="0" y="6858000"/>
                </a:lnTo>
                <a:lnTo>
                  <a:pt x="418012" y="6858000"/>
                </a:lnTo>
                <a:lnTo>
                  <a:pt x="5383673" y="6858000"/>
                </a:lnTo>
                <a:lnTo>
                  <a:pt x="6754185" y="6864350"/>
                </a:lnTo>
                <a:cubicBezTo>
                  <a:pt x="6755149" y="6873875"/>
                  <a:pt x="6740239" y="-3175"/>
                  <a:pt x="6747553" y="3175"/>
                </a:cubicBezTo>
                <a:close/>
              </a:path>
            </a:pathLst>
          </a:custGeom>
          <a:gradFill>
            <a:gsLst>
              <a:gs pos="0">
                <a:srgbClr val="58249F"/>
              </a:gs>
              <a:gs pos="100000">
                <a:schemeClr val="accent4"/>
              </a:gs>
              <a:gs pos="56000">
                <a:schemeClr val="accent4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9F3C8E8-7C4F-2F40-8ECA-8319923C53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706" y="0"/>
            <a:ext cx="1681461" cy="6858000"/>
          </a:xfrm>
          <a:prstGeom prst="rect">
            <a:avLst/>
          </a:prstGeom>
          <a:noFill/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B8FF16C-5911-125B-26A1-BDFB2FC08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04" y="2844997"/>
            <a:ext cx="4625002" cy="2074751"/>
          </a:xfr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0F950AA3-7C2F-5F82-DD37-7FE71582A5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6704" y="5094849"/>
            <a:ext cx="4625002" cy="1038327"/>
          </a:xfrm>
        </p:spPr>
        <p:txBody>
          <a:bodyPr wrap="square" lIns="0" tIns="13716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5F35479-9A03-CA6A-6CE1-16BAD8E80BDE}"/>
              </a:ext>
            </a:extLst>
          </p:cNvPr>
          <p:cNvCxnSpPr>
            <a:cxnSpLocks/>
          </p:cNvCxnSpPr>
          <p:nvPr userDrawn="1"/>
        </p:nvCxnSpPr>
        <p:spPr>
          <a:xfrm>
            <a:off x="5360050" y="-2"/>
            <a:ext cx="1344762" cy="6864360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A7DCBAC4-5538-4724-A2B4-3E3F3000F7C4}"/>
              </a:ext>
            </a:extLst>
          </p:cNvPr>
          <p:cNvSpPr/>
          <p:nvPr userDrawn="1"/>
        </p:nvSpPr>
        <p:spPr>
          <a:xfrm rot="10800000">
            <a:off x="9904821" y="-1"/>
            <a:ext cx="2287179" cy="229906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CA020D0-D9D4-4D92-5189-E816AC752EB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201B8117-FF34-329E-C3C3-78A55DE79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955" y="6483350"/>
            <a:ext cx="4114800" cy="255588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en-US"/>
              <a:t>Mavenir</a:t>
            </a:r>
            <a:r>
              <a:rPr lang="id-ID"/>
              <a:t> 2026. All Rights Reserved.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188FC6E-8F37-3FCB-68B9-095263465A92}"/>
              </a:ext>
            </a:extLst>
          </p:cNvPr>
          <p:cNvGrpSpPr/>
          <p:nvPr userDrawn="1"/>
        </p:nvGrpSpPr>
        <p:grpSpPr>
          <a:xfrm>
            <a:off x="517768" y="659021"/>
            <a:ext cx="5232582" cy="1674265"/>
            <a:chOff x="517768" y="905243"/>
            <a:chExt cx="5232582" cy="167426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3066224-C6A7-05E7-A73C-3DA898C7BE9B}"/>
                </a:ext>
              </a:extLst>
            </p:cNvPr>
            <p:cNvSpPr txBox="1"/>
            <p:nvPr userDrawn="1"/>
          </p:nvSpPr>
          <p:spPr>
            <a:xfrm>
              <a:off x="728955" y="2102454"/>
              <a:ext cx="5021395" cy="4770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bg1"/>
                  </a:solidFill>
                  <a:effectLst/>
                  <a:latin typeface="+mj-lt"/>
                </a:rPr>
                <a:t>DRIVING THE EVOLUTION TO AUTONOMOUS NETWORKS.</a:t>
              </a:r>
            </a:p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accent6">
                      <a:lumMod val="40000"/>
                      <a:lumOff val="60000"/>
                    </a:schemeClr>
                  </a:solidFill>
                  <a:effectLst/>
                  <a:latin typeface="+mj-lt"/>
                </a:rPr>
                <a:t>TELCO-FIRST. CLOUD-NATIVE. AI-BY-DESIGN.</a:t>
              </a:r>
              <a:endParaRPr lang="en-US" sz="1300" b="1" i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4E313067-310E-9369-4333-8712921967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17768" y="905243"/>
              <a:ext cx="3200400" cy="1107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792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4 Cover 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8606AC-10DA-8D3C-B6AE-2C6DB8912C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5249" y="0"/>
            <a:ext cx="6563575" cy="6857999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70EC5722-851E-6616-72BF-CA1CB6E3ADEA}"/>
              </a:ext>
            </a:extLst>
          </p:cNvPr>
          <p:cNvSpPr/>
          <p:nvPr userDrawn="1"/>
        </p:nvSpPr>
        <p:spPr>
          <a:xfrm flipH="1">
            <a:off x="-5087" y="-1"/>
            <a:ext cx="6754230" cy="6864359"/>
          </a:xfrm>
          <a:custGeom>
            <a:avLst/>
            <a:gdLst>
              <a:gd name="connsiteX0" fmla="*/ 7147603 w 7147603"/>
              <a:gd name="connsiteY0" fmla="*/ 0 h 6858000"/>
              <a:gd name="connsiteX1" fmla="*/ 6729591 w 7147603"/>
              <a:gd name="connsiteY1" fmla="*/ 0 h 6858000"/>
              <a:gd name="connsiteX2" fmla="*/ 1763930 w 7147603"/>
              <a:gd name="connsiteY2" fmla="*/ 0 h 6858000"/>
              <a:gd name="connsiteX3" fmla="*/ 1345918 w 7147603"/>
              <a:gd name="connsiteY3" fmla="*/ 0 h 6858000"/>
              <a:gd name="connsiteX4" fmla="*/ 0 w 7147603"/>
              <a:gd name="connsiteY4" fmla="*/ 6858000 h 6858000"/>
              <a:gd name="connsiteX5" fmla="*/ 418012 w 7147603"/>
              <a:gd name="connsiteY5" fmla="*/ 6858000 h 6858000"/>
              <a:gd name="connsiteX6" fmla="*/ 5383673 w 7147603"/>
              <a:gd name="connsiteY6" fmla="*/ 6858000 h 6858000"/>
              <a:gd name="connsiteX7" fmla="*/ 5801685 w 7147603"/>
              <a:gd name="connsiteY7" fmla="*/ 6858000 h 6858000"/>
              <a:gd name="connsiteX0" fmla="*/ 7147603 w 7147603"/>
              <a:gd name="connsiteY0" fmla="*/ 0 h 6864350"/>
              <a:gd name="connsiteX1" fmla="*/ 6729591 w 7147603"/>
              <a:gd name="connsiteY1" fmla="*/ 0 h 6864350"/>
              <a:gd name="connsiteX2" fmla="*/ 1763930 w 7147603"/>
              <a:gd name="connsiteY2" fmla="*/ 0 h 6864350"/>
              <a:gd name="connsiteX3" fmla="*/ 1345918 w 7147603"/>
              <a:gd name="connsiteY3" fmla="*/ 0 h 6864350"/>
              <a:gd name="connsiteX4" fmla="*/ 0 w 7147603"/>
              <a:gd name="connsiteY4" fmla="*/ 6858000 h 6864350"/>
              <a:gd name="connsiteX5" fmla="*/ 418012 w 7147603"/>
              <a:gd name="connsiteY5" fmla="*/ 6858000 h 6864350"/>
              <a:gd name="connsiteX6" fmla="*/ 5383673 w 7147603"/>
              <a:gd name="connsiteY6" fmla="*/ 6858000 h 6864350"/>
              <a:gd name="connsiteX7" fmla="*/ 6754185 w 7147603"/>
              <a:gd name="connsiteY7" fmla="*/ 6864350 h 6864350"/>
              <a:gd name="connsiteX8" fmla="*/ 7147603 w 7147603"/>
              <a:gd name="connsiteY8" fmla="*/ 0 h 6864350"/>
              <a:gd name="connsiteX0" fmla="*/ 7147603 w 7147603"/>
              <a:gd name="connsiteY0" fmla="*/ 0 h 6864364"/>
              <a:gd name="connsiteX1" fmla="*/ 6729591 w 7147603"/>
              <a:gd name="connsiteY1" fmla="*/ 0 h 6864364"/>
              <a:gd name="connsiteX2" fmla="*/ 1763930 w 7147603"/>
              <a:gd name="connsiteY2" fmla="*/ 0 h 6864364"/>
              <a:gd name="connsiteX3" fmla="*/ 1345918 w 7147603"/>
              <a:gd name="connsiteY3" fmla="*/ 0 h 6864364"/>
              <a:gd name="connsiteX4" fmla="*/ 0 w 7147603"/>
              <a:gd name="connsiteY4" fmla="*/ 6858000 h 6864364"/>
              <a:gd name="connsiteX5" fmla="*/ 418012 w 7147603"/>
              <a:gd name="connsiteY5" fmla="*/ 6858000 h 6864364"/>
              <a:gd name="connsiteX6" fmla="*/ 5383673 w 7147603"/>
              <a:gd name="connsiteY6" fmla="*/ 6858000 h 6864364"/>
              <a:gd name="connsiteX7" fmla="*/ 6754185 w 7147603"/>
              <a:gd name="connsiteY7" fmla="*/ 6864350 h 6864364"/>
              <a:gd name="connsiteX8" fmla="*/ 7147603 w 7147603"/>
              <a:gd name="connsiteY8" fmla="*/ 0 h 6864364"/>
              <a:gd name="connsiteX0" fmla="*/ 6712628 w 6754186"/>
              <a:gd name="connsiteY0" fmla="*/ 6350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12628 w 6754186"/>
              <a:gd name="connsiteY8" fmla="*/ 6350 h 6864364"/>
              <a:gd name="connsiteX0" fmla="*/ 6747553 w 6754186"/>
              <a:gd name="connsiteY0" fmla="*/ 3175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47553 w 6754186"/>
              <a:gd name="connsiteY8" fmla="*/ 3175 h 6864364"/>
              <a:gd name="connsiteX0" fmla="*/ 6747553 w 6754230"/>
              <a:gd name="connsiteY0" fmla="*/ 3175 h 6864359"/>
              <a:gd name="connsiteX1" fmla="*/ 6729591 w 6754230"/>
              <a:gd name="connsiteY1" fmla="*/ 0 h 6864359"/>
              <a:gd name="connsiteX2" fmla="*/ 1763930 w 6754230"/>
              <a:gd name="connsiteY2" fmla="*/ 0 h 6864359"/>
              <a:gd name="connsiteX3" fmla="*/ 1345918 w 6754230"/>
              <a:gd name="connsiteY3" fmla="*/ 0 h 6864359"/>
              <a:gd name="connsiteX4" fmla="*/ 0 w 6754230"/>
              <a:gd name="connsiteY4" fmla="*/ 6858000 h 6864359"/>
              <a:gd name="connsiteX5" fmla="*/ 418012 w 6754230"/>
              <a:gd name="connsiteY5" fmla="*/ 6858000 h 6864359"/>
              <a:gd name="connsiteX6" fmla="*/ 5383673 w 6754230"/>
              <a:gd name="connsiteY6" fmla="*/ 6858000 h 6864359"/>
              <a:gd name="connsiteX7" fmla="*/ 6754185 w 6754230"/>
              <a:gd name="connsiteY7" fmla="*/ 6864350 h 6864359"/>
              <a:gd name="connsiteX8" fmla="*/ 6747553 w 6754230"/>
              <a:gd name="connsiteY8" fmla="*/ 3175 h 686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4230" h="6864359">
                <a:moveTo>
                  <a:pt x="6747553" y="3175"/>
                </a:moveTo>
                <a:lnTo>
                  <a:pt x="6729591" y="0"/>
                </a:lnTo>
                <a:lnTo>
                  <a:pt x="1763930" y="0"/>
                </a:lnTo>
                <a:lnTo>
                  <a:pt x="1345918" y="0"/>
                </a:lnTo>
                <a:lnTo>
                  <a:pt x="0" y="6858000"/>
                </a:lnTo>
                <a:lnTo>
                  <a:pt x="418012" y="6858000"/>
                </a:lnTo>
                <a:lnTo>
                  <a:pt x="5383673" y="6858000"/>
                </a:lnTo>
                <a:lnTo>
                  <a:pt x="6754185" y="6864350"/>
                </a:lnTo>
                <a:cubicBezTo>
                  <a:pt x="6755149" y="6873875"/>
                  <a:pt x="6740239" y="-3175"/>
                  <a:pt x="6747553" y="3175"/>
                </a:cubicBezTo>
                <a:close/>
              </a:path>
            </a:pathLst>
          </a:custGeom>
          <a:gradFill>
            <a:gsLst>
              <a:gs pos="0">
                <a:srgbClr val="58249F"/>
              </a:gs>
              <a:gs pos="100000">
                <a:schemeClr val="accent4"/>
              </a:gs>
              <a:gs pos="56000">
                <a:schemeClr val="accent4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01981A-1930-1E67-7312-E5256D5DEB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706" y="0"/>
            <a:ext cx="1681461" cy="6858000"/>
          </a:xfrm>
          <a:prstGeom prst="rect">
            <a:avLst/>
          </a:prstGeom>
          <a:noFill/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2325462-830E-00BD-615E-A56E0F8A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04" y="2844997"/>
            <a:ext cx="4625002" cy="2074751"/>
          </a:xfr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9006D90C-46A7-7B59-A375-F940A9F6AC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6704" y="5094849"/>
            <a:ext cx="4625002" cy="1038327"/>
          </a:xfrm>
        </p:spPr>
        <p:txBody>
          <a:bodyPr wrap="square" lIns="0" tIns="13716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5ECC8F-3EC7-E599-F2DC-7A219F7E8A85}"/>
              </a:ext>
            </a:extLst>
          </p:cNvPr>
          <p:cNvCxnSpPr>
            <a:cxnSpLocks/>
          </p:cNvCxnSpPr>
          <p:nvPr userDrawn="1"/>
        </p:nvCxnSpPr>
        <p:spPr>
          <a:xfrm>
            <a:off x="5360050" y="-2"/>
            <a:ext cx="1344762" cy="6864360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4E813876-D65B-5D93-505A-C06C7FBEB41E}"/>
              </a:ext>
            </a:extLst>
          </p:cNvPr>
          <p:cNvSpPr/>
          <p:nvPr userDrawn="1"/>
        </p:nvSpPr>
        <p:spPr>
          <a:xfrm rot="10800000">
            <a:off x="9904821" y="-1"/>
            <a:ext cx="2287179" cy="229906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3087F3E-5749-87D6-25E3-32B0F761B5E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943A8674-AD63-741D-2FEA-FB43E7B7F8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955" y="6483350"/>
            <a:ext cx="4114800" cy="255588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en-US"/>
              <a:t>Mavenir</a:t>
            </a:r>
            <a:r>
              <a:rPr lang="id-ID"/>
              <a:t> 2026. All Rights Reserved.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EC33B4-66B6-AA5C-8BB3-FA864E55D757}"/>
              </a:ext>
            </a:extLst>
          </p:cNvPr>
          <p:cNvGrpSpPr/>
          <p:nvPr userDrawn="1"/>
        </p:nvGrpSpPr>
        <p:grpSpPr>
          <a:xfrm>
            <a:off x="517768" y="659021"/>
            <a:ext cx="5232582" cy="1674265"/>
            <a:chOff x="517768" y="905243"/>
            <a:chExt cx="5232582" cy="167426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24FD98D-C0D1-7D5C-3DC3-93873529F46B}"/>
                </a:ext>
              </a:extLst>
            </p:cNvPr>
            <p:cNvSpPr txBox="1"/>
            <p:nvPr userDrawn="1"/>
          </p:nvSpPr>
          <p:spPr>
            <a:xfrm>
              <a:off x="728955" y="2102454"/>
              <a:ext cx="5021395" cy="4770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bg1"/>
                  </a:solidFill>
                  <a:effectLst/>
                  <a:latin typeface="+mj-lt"/>
                </a:rPr>
                <a:t>DRIVING THE EVOLUTION TO AUTONOMOUS NETWORKS.</a:t>
              </a:r>
            </a:p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accent6">
                      <a:lumMod val="40000"/>
                      <a:lumOff val="60000"/>
                    </a:schemeClr>
                  </a:solidFill>
                  <a:effectLst/>
                  <a:latin typeface="+mj-lt"/>
                </a:rPr>
                <a:t>TELCO-FIRST. CLOUD-NATIVE. AI-BY-DESIGN.</a:t>
              </a:r>
              <a:endParaRPr lang="en-US" sz="1300" b="1" i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78BE1ED-1EE3-A2EB-6F96-3168F76803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17768" y="905243"/>
              <a:ext cx="3200400" cy="1107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053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4 Cover Custom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833017CB-9C5A-912D-6D26-E40A7951E40A}"/>
              </a:ext>
            </a:extLst>
          </p:cNvPr>
          <p:cNvSpPr/>
          <p:nvPr userDrawn="1"/>
        </p:nvSpPr>
        <p:spPr>
          <a:xfrm rot="10800000">
            <a:off x="9842732" y="-2"/>
            <a:ext cx="2349267" cy="2361474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9E31B156-5CD5-4345-3E2B-584BE8083EC7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25FA851-094F-D869-3CA3-9BEF30AF7B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auto">
          <a:xfrm>
            <a:off x="5732668" y="0"/>
            <a:ext cx="6459331" cy="6858000"/>
          </a:xfrm>
          <a:custGeom>
            <a:avLst/>
            <a:gdLst>
              <a:gd name="connsiteX0" fmla="*/ 214 w 6459331"/>
              <a:gd name="connsiteY0" fmla="*/ 0 h 6858000"/>
              <a:gd name="connsiteX1" fmla="*/ 4172154 w 6459331"/>
              <a:gd name="connsiteY1" fmla="*/ 0 h 6858000"/>
              <a:gd name="connsiteX2" fmla="*/ 6459331 w 6459331"/>
              <a:gd name="connsiteY2" fmla="*/ 2299061 h 6858000"/>
              <a:gd name="connsiteX3" fmla="*/ 6459331 w 6459331"/>
              <a:gd name="connsiteY3" fmla="*/ 6858000 h 6858000"/>
              <a:gd name="connsiteX4" fmla="*/ 1313710 w 6459331"/>
              <a:gd name="connsiteY4" fmla="*/ 6858000 h 6858000"/>
              <a:gd name="connsiteX5" fmla="*/ 0 w 6459331"/>
              <a:gd name="connsiteY5" fmla="*/ 31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59331" h="6858000">
                <a:moveTo>
                  <a:pt x="214" y="0"/>
                </a:moveTo>
                <a:lnTo>
                  <a:pt x="4172154" y="0"/>
                </a:lnTo>
                <a:lnTo>
                  <a:pt x="6459331" y="2299061"/>
                </a:lnTo>
                <a:lnTo>
                  <a:pt x="6459331" y="6858000"/>
                </a:lnTo>
                <a:lnTo>
                  <a:pt x="1313710" y="6858000"/>
                </a:lnTo>
                <a:lnTo>
                  <a:pt x="0" y="31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0" indent="0" algn="ctr">
              <a:buFontTx/>
              <a:buNone/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9594701-A7FC-32FA-B03F-0C24FBDB1793}"/>
              </a:ext>
            </a:extLst>
          </p:cNvPr>
          <p:cNvSpPr/>
          <p:nvPr userDrawn="1"/>
        </p:nvSpPr>
        <p:spPr>
          <a:xfrm flipH="1">
            <a:off x="-5087" y="-1"/>
            <a:ext cx="6754230" cy="6864359"/>
          </a:xfrm>
          <a:custGeom>
            <a:avLst/>
            <a:gdLst>
              <a:gd name="connsiteX0" fmla="*/ 7147603 w 7147603"/>
              <a:gd name="connsiteY0" fmla="*/ 0 h 6858000"/>
              <a:gd name="connsiteX1" fmla="*/ 6729591 w 7147603"/>
              <a:gd name="connsiteY1" fmla="*/ 0 h 6858000"/>
              <a:gd name="connsiteX2" fmla="*/ 1763930 w 7147603"/>
              <a:gd name="connsiteY2" fmla="*/ 0 h 6858000"/>
              <a:gd name="connsiteX3" fmla="*/ 1345918 w 7147603"/>
              <a:gd name="connsiteY3" fmla="*/ 0 h 6858000"/>
              <a:gd name="connsiteX4" fmla="*/ 0 w 7147603"/>
              <a:gd name="connsiteY4" fmla="*/ 6858000 h 6858000"/>
              <a:gd name="connsiteX5" fmla="*/ 418012 w 7147603"/>
              <a:gd name="connsiteY5" fmla="*/ 6858000 h 6858000"/>
              <a:gd name="connsiteX6" fmla="*/ 5383673 w 7147603"/>
              <a:gd name="connsiteY6" fmla="*/ 6858000 h 6858000"/>
              <a:gd name="connsiteX7" fmla="*/ 5801685 w 7147603"/>
              <a:gd name="connsiteY7" fmla="*/ 6858000 h 6858000"/>
              <a:gd name="connsiteX0" fmla="*/ 7147603 w 7147603"/>
              <a:gd name="connsiteY0" fmla="*/ 0 h 6864350"/>
              <a:gd name="connsiteX1" fmla="*/ 6729591 w 7147603"/>
              <a:gd name="connsiteY1" fmla="*/ 0 h 6864350"/>
              <a:gd name="connsiteX2" fmla="*/ 1763930 w 7147603"/>
              <a:gd name="connsiteY2" fmla="*/ 0 h 6864350"/>
              <a:gd name="connsiteX3" fmla="*/ 1345918 w 7147603"/>
              <a:gd name="connsiteY3" fmla="*/ 0 h 6864350"/>
              <a:gd name="connsiteX4" fmla="*/ 0 w 7147603"/>
              <a:gd name="connsiteY4" fmla="*/ 6858000 h 6864350"/>
              <a:gd name="connsiteX5" fmla="*/ 418012 w 7147603"/>
              <a:gd name="connsiteY5" fmla="*/ 6858000 h 6864350"/>
              <a:gd name="connsiteX6" fmla="*/ 5383673 w 7147603"/>
              <a:gd name="connsiteY6" fmla="*/ 6858000 h 6864350"/>
              <a:gd name="connsiteX7" fmla="*/ 6754185 w 7147603"/>
              <a:gd name="connsiteY7" fmla="*/ 6864350 h 6864350"/>
              <a:gd name="connsiteX8" fmla="*/ 7147603 w 7147603"/>
              <a:gd name="connsiteY8" fmla="*/ 0 h 6864350"/>
              <a:gd name="connsiteX0" fmla="*/ 7147603 w 7147603"/>
              <a:gd name="connsiteY0" fmla="*/ 0 h 6864364"/>
              <a:gd name="connsiteX1" fmla="*/ 6729591 w 7147603"/>
              <a:gd name="connsiteY1" fmla="*/ 0 h 6864364"/>
              <a:gd name="connsiteX2" fmla="*/ 1763930 w 7147603"/>
              <a:gd name="connsiteY2" fmla="*/ 0 h 6864364"/>
              <a:gd name="connsiteX3" fmla="*/ 1345918 w 7147603"/>
              <a:gd name="connsiteY3" fmla="*/ 0 h 6864364"/>
              <a:gd name="connsiteX4" fmla="*/ 0 w 7147603"/>
              <a:gd name="connsiteY4" fmla="*/ 6858000 h 6864364"/>
              <a:gd name="connsiteX5" fmla="*/ 418012 w 7147603"/>
              <a:gd name="connsiteY5" fmla="*/ 6858000 h 6864364"/>
              <a:gd name="connsiteX6" fmla="*/ 5383673 w 7147603"/>
              <a:gd name="connsiteY6" fmla="*/ 6858000 h 6864364"/>
              <a:gd name="connsiteX7" fmla="*/ 6754185 w 7147603"/>
              <a:gd name="connsiteY7" fmla="*/ 6864350 h 6864364"/>
              <a:gd name="connsiteX8" fmla="*/ 7147603 w 7147603"/>
              <a:gd name="connsiteY8" fmla="*/ 0 h 6864364"/>
              <a:gd name="connsiteX0" fmla="*/ 6712628 w 6754186"/>
              <a:gd name="connsiteY0" fmla="*/ 6350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12628 w 6754186"/>
              <a:gd name="connsiteY8" fmla="*/ 6350 h 6864364"/>
              <a:gd name="connsiteX0" fmla="*/ 6747553 w 6754186"/>
              <a:gd name="connsiteY0" fmla="*/ 3175 h 6864364"/>
              <a:gd name="connsiteX1" fmla="*/ 6729591 w 6754186"/>
              <a:gd name="connsiteY1" fmla="*/ 0 h 6864364"/>
              <a:gd name="connsiteX2" fmla="*/ 1763930 w 6754186"/>
              <a:gd name="connsiteY2" fmla="*/ 0 h 6864364"/>
              <a:gd name="connsiteX3" fmla="*/ 1345918 w 6754186"/>
              <a:gd name="connsiteY3" fmla="*/ 0 h 6864364"/>
              <a:gd name="connsiteX4" fmla="*/ 0 w 6754186"/>
              <a:gd name="connsiteY4" fmla="*/ 6858000 h 6864364"/>
              <a:gd name="connsiteX5" fmla="*/ 418012 w 6754186"/>
              <a:gd name="connsiteY5" fmla="*/ 6858000 h 6864364"/>
              <a:gd name="connsiteX6" fmla="*/ 5383673 w 6754186"/>
              <a:gd name="connsiteY6" fmla="*/ 6858000 h 6864364"/>
              <a:gd name="connsiteX7" fmla="*/ 6754185 w 6754186"/>
              <a:gd name="connsiteY7" fmla="*/ 6864350 h 6864364"/>
              <a:gd name="connsiteX8" fmla="*/ 6747553 w 6754186"/>
              <a:gd name="connsiteY8" fmla="*/ 3175 h 6864364"/>
              <a:gd name="connsiteX0" fmla="*/ 6747553 w 6754230"/>
              <a:gd name="connsiteY0" fmla="*/ 3175 h 6864359"/>
              <a:gd name="connsiteX1" fmla="*/ 6729591 w 6754230"/>
              <a:gd name="connsiteY1" fmla="*/ 0 h 6864359"/>
              <a:gd name="connsiteX2" fmla="*/ 1763930 w 6754230"/>
              <a:gd name="connsiteY2" fmla="*/ 0 h 6864359"/>
              <a:gd name="connsiteX3" fmla="*/ 1345918 w 6754230"/>
              <a:gd name="connsiteY3" fmla="*/ 0 h 6864359"/>
              <a:gd name="connsiteX4" fmla="*/ 0 w 6754230"/>
              <a:gd name="connsiteY4" fmla="*/ 6858000 h 6864359"/>
              <a:gd name="connsiteX5" fmla="*/ 418012 w 6754230"/>
              <a:gd name="connsiteY5" fmla="*/ 6858000 h 6864359"/>
              <a:gd name="connsiteX6" fmla="*/ 5383673 w 6754230"/>
              <a:gd name="connsiteY6" fmla="*/ 6858000 h 6864359"/>
              <a:gd name="connsiteX7" fmla="*/ 6754185 w 6754230"/>
              <a:gd name="connsiteY7" fmla="*/ 6864350 h 6864359"/>
              <a:gd name="connsiteX8" fmla="*/ 6747553 w 6754230"/>
              <a:gd name="connsiteY8" fmla="*/ 3175 h 686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4230" h="6864359">
                <a:moveTo>
                  <a:pt x="6747553" y="3175"/>
                </a:moveTo>
                <a:lnTo>
                  <a:pt x="6729591" y="0"/>
                </a:lnTo>
                <a:lnTo>
                  <a:pt x="1763930" y="0"/>
                </a:lnTo>
                <a:lnTo>
                  <a:pt x="1345918" y="0"/>
                </a:lnTo>
                <a:lnTo>
                  <a:pt x="0" y="6858000"/>
                </a:lnTo>
                <a:lnTo>
                  <a:pt x="418012" y="6858000"/>
                </a:lnTo>
                <a:lnTo>
                  <a:pt x="5383673" y="6858000"/>
                </a:lnTo>
                <a:lnTo>
                  <a:pt x="6754185" y="6864350"/>
                </a:lnTo>
                <a:cubicBezTo>
                  <a:pt x="6755149" y="6873875"/>
                  <a:pt x="6740239" y="-3175"/>
                  <a:pt x="6747553" y="3175"/>
                </a:cubicBezTo>
                <a:close/>
              </a:path>
            </a:pathLst>
          </a:custGeom>
          <a:gradFill>
            <a:gsLst>
              <a:gs pos="0">
                <a:srgbClr val="58249F"/>
              </a:gs>
              <a:gs pos="100000">
                <a:schemeClr val="accent4"/>
              </a:gs>
              <a:gs pos="56000">
                <a:schemeClr val="accent4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565536-DDE9-E0BC-BB05-8E50C58E6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04" y="2844997"/>
            <a:ext cx="4625002" cy="2074751"/>
          </a:xfrm>
        </p:spPr>
        <p:txBody>
          <a:bodyPr lIns="0" r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104A5F2D-8049-BF37-46E7-D9D11C4622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6704" y="5094849"/>
            <a:ext cx="4625002" cy="1038327"/>
          </a:xfrm>
        </p:spPr>
        <p:txBody>
          <a:bodyPr wrap="square" lIns="0" tIns="13716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CB04AF8-F7D7-DAAF-E447-ECD6CD01F974}"/>
              </a:ext>
            </a:extLst>
          </p:cNvPr>
          <p:cNvCxnSpPr>
            <a:cxnSpLocks/>
          </p:cNvCxnSpPr>
          <p:nvPr userDrawn="1"/>
        </p:nvCxnSpPr>
        <p:spPr>
          <a:xfrm>
            <a:off x="5360050" y="-2"/>
            <a:ext cx="1344762" cy="6864360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B1EA1EA8-719E-9FD2-E743-1600AEBC6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955" y="6483350"/>
            <a:ext cx="4114800" cy="255588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en-US"/>
              <a:t>Mavenir</a:t>
            </a:r>
            <a:r>
              <a:rPr lang="id-ID"/>
              <a:t> 2026. All Rights Reserved.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D5FD92B-5832-ABC8-2AF6-3E801703BDDE}"/>
              </a:ext>
            </a:extLst>
          </p:cNvPr>
          <p:cNvGrpSpPr/>
          <p:nvPr userDrawn="1"/>
        </p:nvGrpSpPr>
        <p:grpSpPr>
          <a:xfrm>
            <a:off x="517768" y="659021"/>
            <a:ext cx="5232582" cy="1674265"/>
            <a:chOff x="517768" y="905243"/>
            <a:chExt cx="5232582" cy="167426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2089D6-F302-E04B-C64A-01B4F2B08870}"/>
                </a:ext>
              </a:extLst>
            </p:cNvPr>
            <p:cNvSpPr txBox="1"/>
            <p:nvPr userDrawn="1"/>
          </p:nvSpPr>
          <p:spPr>
            <a:xfrm>
              <a:off x="728955" y="2102454"/>
              <a:ext cx="5021395" cy="4770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bg1"/>
                  </a:solidFill>
                  <a:effectLst/>
                  <a:latin typeface="+mj-lt"/>
                </a:rPr>
                <a:t>DRIVING THE EVOLUTION TO AUTONOMOUS NETWORKS.</a:t>
              </a:r>
            </a:p>
            <a:p>
              <a:pPr>
                <a:spcBef>
                  <a:spcPts val="600"/>
                </a:spcBef>
              </a:pPr>
              <a:r>
                <a:rPr lang="en-US" sz="1300" b="1" i="0">
                  <a:solidFill>
                    <a:schemeClr val="accent6">
                      <a:lumMod val="40000"/>
                      <a:lumOff val="60000"/>
                    </a:schemeClr>
                  </a:solidFill>
                  <a:effectLst/>
                  <a:latin typeface="+mj-lt"/>
                </a:rPr>
                <a:t>TELCO-FIRST. CLOUD-NATIVE. AI-BY-DESIGN.</a:t>
              </a:r>
              <a:endParaRPr lang="en-US" sz="1300" b="1" i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endParaRPr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02CF1800-A27E-76BF-82D8-92CC7BF9BE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17768" y="905243"/>
              <a:ext cx="3200400" cy="1107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3033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8EE48D09-67AC-B3AD-A2B2-0896E3351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CBB81312-0997-C042-A4BB-AD21F2EEC5C3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557784" y="201636"/>
            <a:ext cx="10115758" cy="91725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4" hidden="1">
            <a:extLst>
              <a:ext uri="{FF2B5EF4-FFF2-40B4-BE49-F238E27FC236}">
                <a16:creationId xmlns:a16="http://schemas.microsoft.com/office/drawing/2014/main" id="{20F03A41-B001-68CA-760F-280B3CA8B4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id-ID" err="1"/>
              <a:t>Mavenir</a:t>
            </a:r>
            <a:r>
              <a:rPr lang="id-ID"/>
              <a:t> 2026. Proprietary and Confidential.</a:t>
            </a:r>
          </a:p>
        </p:txBody>
      </p:sp>
      <p:sp>
        <p:nvSpPr>
          <p:cNvPr id="5" name="Copyright Placeholder 4">
            <a:extLst>
              <a:ext uri="{FF2B5EF4-FFF2-40B4-BE49-F238E27FC236}">
                <a16:creationId xmlns:a16="http://schemas.microsoft.com/office/drawing/2014/main" id="{6C1D382F-6206-51EB-C13E-5E09076E68CC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93437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id-ID" err="1"/>
              <a:t>Mavenir</a:t>
            </a:r>
            <a:r>
              <a:rPr lang="id-ID"/>
              <a:t> 2026. Proprietary and Confidential.</a:t>
            </a:r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E459F746-A25C-61BA-1769-8AA938E1D05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358267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95C82B6-8AEF-A8A8-E403-334392BC6BFC}"/>
              </a:ext>
            </a:extLst>
          </p:cNvPr>
          <p:cNvSpPr/>
          <p:nvPr userDrawn="1"/>
        </p:nvSpPr>
        <p:spPr>
          <a:xfrm>
            <a:off x="0" y="5706853"/>
            <a:ext cx="1927041" cy="1156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530704-A073-ED66-1692-4A470CD7452B}"/>
              </a:ext>
            </a:extLst>
          </p:cNvPr>
          <p:cNvSpPr/>
          <p:nvPr userDrawn="1"/>
        </p:nvSpPr>
        <p:spPr>
          <a:xfrm>
            <a:off x="10995471" y="-1"/>
            <a:ext cx="1196529" cy="1156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id-ID" err="1"/>
              <a:t>Mavenir</a:t>
            </a:r>
            <a:r>
              <a:rPr lang="id-ID"/>
              <a:t> 2026. Proprietary and Confidential.</a:t>
            </a:r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E459F746-A25C-61BA-1769-8AA938E1D05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1364FBD-22C7-1D80-118D-AE06287B6A1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6201" y="203065"/>
            <a:ext cx="457200" cy="4572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0BD12D7-62C4-36E2-C2B9-2D69B570AF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2787" y="6443663"/>
            <a:ext cx="900995" cy="31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9657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3530704-A073-ED66-1692-4A470CD7452B}"/>
              </a:ext>
            </a:extLst>
          </p:cNvPr>
          <p:cNvSpPr/>
          <p:nvPr userDrawn="1"/>
        </p:nvSpPr>
        <p:spPr>
          <a:xfrm>
            <a:off x="10995471" y="-1"/>
            <a:ext cx="1196529" cy="1156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id-ID" err="1"/>
              <a:t>Mavenir</a:t>
            </a:r>
            <a:r>
              <a:rPr lang="id-ID"/>
              <a:t> 2026. Proprietary and Confidential.</a:t>
            </a:r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E459F746-A25C-61BA-1769-8AA938E1D05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1364FBD-22C7-1D80-118D-AE06287B6A1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6201" y="20306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9814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C9C6B39-636B-7EBC-D672-69C74C278B0C}"/>
              </a:ext>
            </a:extLst>
          </p:cNvPr>
          <p:cNvSpPr/>
          <p:nvPr userDrawn="1"/>
        </p:nvSpPr>
        <p:spPr>
          <a:xfrm>
            <a:off x="5213622" y="0"/>
            <a:ext cx="697837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5C82B6-8AEF-A8A8-E403-334392BC6BFC}"/>
              </a:ext>
            </a:extLst>
          </p:cNvPr>
          <p:cNvSpPr/>
          <p:nvPr userDrawn="1"/>
        </p:nvSpPr>
        <p:spPr>
          <a:xfrm>
            <a:off x="0" y="5706853"/>
            <a:ext cx="1927041" cy="1156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id-ID" err="1"/>
              <a:t>Mavenir</a:t>
            </a:r>
            <a:r>
              <a:rPr lang="id-ID"/>
              <a:t> 2026. Proprietary and Confidential.</a:t>
            </a:r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E459F746-A25C-61BA-1769-8AA938E1D05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1364FBD-22C7-1D80-118D-AE06287B6A1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6201" y="203065"/>
            <a:ext cx="457200" cy="4572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0BD12D7-62C4-36E2-C2B9-2D69B570AF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2787" y="6443663"/>
            <a:ext cx="900995" cy="31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0444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C9C6B39-636B-7EBC-D672-69C74C278B0C}"/>
              </a:ext>
            </a:extLst>
          </p:cNvPr>
          <p:cNvSpPr/>
          <p:nvPr userDrawn="1"/>
        </p:nvSpPr>
        <p:spPr>
          <a:xfrm>
            <a:off x="0" y="0"/>
            <a:ext cx="12192000" cy="23426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5C82B6-8AEF-A8A8-E403-334392BC6BFC}"/>
              </a:ext>
            </a:extLst>
          </p:cNvPr>
          <p:cNvSpPr/>
          <p:nvPr userDrawn="1"/>
        </p:nvSpPr>
        <p:spPr>
          <a:xfrm>
            <a:off x="0" y="5706853"/>
            <a:ext cx="1927041" cy="1156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id-ID" err="1"/>
              <a:t>Mavenir</a:t>
            </a:r>
            <a:r>
              <a:rPr lang="id-ID"/>
              <a:t> 2026. Proprietary and Confidential.</a:t>
            </a:r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E459F746-A25C-61BA-1769-8AA938E1D05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1364FBD-22C7-1D80-118D-AE06287B6A1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6201" y="203065"/>
            <a:ext cx="457200" cy="4572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0BD12D7-62C4-36E2-C2B9-2D69B570AF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2787" y="6443663"/>
            <a:ext cx="900995" cy="31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2983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id-ID" err="1"/>
              <a:t>Mavenir</a:t>
            </a:r>
            <a:r>
              <a:rPr lang="id-ID"/>
              <a:t> 2026. Proprietary and Confidential.</a:t>
            </a:r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E459F746-A25C-61BA-1769-8AA938E1D05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C13722-F1E2-58BB-9D67-E3287B71D7C9}"/>
              </a:ext>
            </a:extLst>
          </p:cNvPr>
          <p:cNvSpPr/>
          <p:nvPr userDrawn="1"/>
        </p:nvSpPr>
        <p:spPr>
          <a:xfrm>
            <a:off x="0" y="0"/>
            <a:ext cx="12192000" cy="13974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E6F740F-ACAA-53C2-7987-E3510B51EF50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9001" y="20306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1851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id-ID" err="1"/>
              <a:t>Mavenir</a:t>
            </a:r>
            <a:r>
              <a:rPr lang="id-ID"/>
              <a:t> 2026. Proprietary and Confidential.</a:t>
            </a:r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E459F746-A25C-61BA-1769-8AA938E1D05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A99C5D-F023-61B9-653A-44E4C98DAEDA}"/>
              </a:ext>
            </a:extLst>
          </p:cNvPr>
          <p:cNvSpPr/>
          <p:nvPr userDrawn="1"/>
        </p:nvSpPr>
        <p:spPr>
          <a:xfrm>
            <a:off x="0" y="0"/>
            <a:ext cx="489980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65FEA76-9265-F575-068D-EBDB2E784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3699" y="6312659"/>
            <a:ext cx="1508760" cy="5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0831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id-ID" err="1"/>
              <a:t>Mavenir</a:t>
            </a:r>
            <a:r>
              <a:rPr lang="id-ID"/>
              <a:t> 2026. Proprietary and Confidential.</a:t>
            </a:r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E459F746-A25C-61BA-1769-8AA938E1D05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A99C5D-F023-61B9-653A-44E4C98DAEDA}"/>
              </a:ext>
            </a:extLst>
          </p:cNvPr>
          <p:cNvSpPr/>
          <p:nvPr userDrawn="1"/>
        </p:nvSpPr>
        <p:spPr>
          <a:xfrm>
            <a:off x="0" y="0"/>
            <a:ext cx="899286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65FEA76-9265-F575-068D-EBDB2E784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3699" y="6312659"/>
            <a:ext cx="1508760" cy="5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83929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Mavenir 2026. Proprietary and Confidential.</a:t>
            </a:r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E459F746-A25C-61BA-1769-8AA938E1D05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</a:t>
            </a:r>
            <a:r>
              <a:rPr lang="en-IN">
                <a:latin typeface="+mn-lt"/>
              </a:rPr>
              <a:t>6</a:t>
            </a:r>
            <a:r>
              <a:rPr lang="id-ID">
                <a:latin typeface="+mn-lt"/>
              </a:rPr>
              <a:t>. All Rights Reserved.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390EE1A-7E8A-888A-F4CF-E7442A5EEF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3699" y="6312659"/>
            <a:ext cx="1508760" cy="5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63176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ank diagona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2791E506-6E55-26B1-0402-F6E3125B38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770412 w 12192000"/>
              <a:gd name="connsiteY1" fmla="*/ 0 h 6858000"/>
              <a:gd name="connsiteX2" fmla="*/ 12192000 w 12192000"/>
              <a:gd name="connsiteY2" fmla="*/ 4573403 h 6858000"/>
              <a:gd name="connsiteX3" fmla="*/ 12192000 w 12192000"/>
              <a:gd name="connsiteY3" fmla="*/ 6858000 h 6858000"/>
              <a:gd name="connsiteX4" fmla="*/ 8691539 w 12192000"/>
              <a:gd name="connsiteY4" fmla="*/ 6858000 h 6858000"/>
              <a:gd name="connsiteX5" fmla="*/ 0 w 12192000"/>
              <a:gd name="connsiteY5" fmla="*/ 2137998 h 6858000"/>
              <a:gd name="connsiteX6" fmla="*/ 0 w 12192000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770412" y="0"/>
                </a:lnTo>
                <a:lnTo>
                  <a:pt x="12192000" y="4573403"/>
                </a:lnTo>
                <a:lnTo>
                  <a:pt x="12192000" y="6858000"/>
                </a:lnTo>
                <a:lnTo>
                  <a:pt x="8691539" y="6858000"/>
                </a:lnTo>
                <a:lnTo>
                  <a:pt x="0" y="213799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73000">
                <a:schemeClr val="accent3"/>
              </a:gs>
              <a:gs pos="40000">
                <a:schemeClr val="accent4"/>
              </a:gs>
              <a:gs pos="100000">
                <a:schemeClr val="accent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Mavenir 2026. Proprietary and Confidential.</a:t>
            </a:r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E459F746-A25C-61BA-1769-8AA938E1D05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 2026</a:t>
            </a:r>
            <a:r>
              <a:rPr lang="id-ID">
                <a:latin typeface="+mn-lt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9224629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ank gradi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Mavenir 2026. Proprietary and Confidential.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9C3C76-8A7E-0EEA-FB61-DF70F9404F1F}"/>
              </a:ext>
            </a:extLst>
          </p:cNvPr>
          <p:cNvSpPr/>
          <p:nvPr userDrawn="1"/>
        </p:nvSpPr>
        <p:spPr>
          <a:xfrm>
            <a:off x="0" y="1911927"/>
            <a:ext cx="12192000" cy="494607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1000">
                <a:schemeClr val="accent4">
                  <a:lumMod val="50000"/>
                </a:schemeClr>
              </a:gs>
              <a:gs pos="100000">
                <a:schemeClr val="accent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pyright Placeholder 4">
            <a:extLst>
              <a:ext uri="{FF2B5EF4-FFF2-40B4-BE49-F238E27FC236}">
                <a16:creationId xmlns:a16="http://schemas.microsoft.com/office/drawing/2014/main" id="{03A2A920-FB23-755F-BB32-5DA7932E635B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 2026</a:t>
            </a:r>
            <a:r>
              <a:rPr lang="id-ID">
                <a:latin typeface="+mn-lt"/>
              </a:rPr>
              <a:t>. All Rights Reserved.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903DC5F-8E49-A2AB-CE0F-C7F2AFE49E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3699" y="6312659"/>
            <a:ext cx="1508760" cy="5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57258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ank circ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Mavenir 2026. Proprietary and Confidential.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A8410470-1DEC-FD00-D42D-14BAD58F40BD}"/>
              </a:ext>
            </a:extLst>
          </p:cNvPr>
          <p:cNvSpPr/>
          <p:nvPr userDrawn="1"/>
        </p:nvSpPr>
        <p:spPr>
          <a:xfrm>
            <a:off x="0" y="0"/>
            <a:ext cx="9871114" cy="6858000"/>
          </a:xfrm>
          <a:custGeom>
            <a:avLst/>
            <a:gdLst>
              <a:gd name="connsiteX0" fmla="*/ 0 w 9871114"/>
              <a:gd name="connsiteY0" fmla="*/ 0 h 6858000"/>
              <a:gd name="connsiteX1" fmla="*/ 6085942 w 9871114"/>
              <a:gd name="connsiteY1" fmla="*/ 0 h 6858000"/>
              <a:gd name="connsiteX2" fmla="*/ 6282945 w 9871114"/>
              <a:gd name="connsiteY2" fmla="*/ 101042 h 6858000"/>
              <a:gd name="connsiteX3" fmla="*/ 9799006 w 9871114"/>
              <a:gd name="connsiteY3" fmla="*/ 5143573 h 6858000"/>
              <a:gd name="connsiteX4" fmla="*/ 9859786 w 9871114"/>
              <a:gd name="connsiteY4" fmla="*/ 6531374 h 6858000"/>
              <a:gd name="connsiteX5" fmla="*/ 9832749 w 9871114"/>
              <a:gd name="connsiteY5" fmla="*/ 6858000 h 6858000"/>
              <a:gd name="connsiteX6" fmla="*/ 0 w 9871114"/>
              <a:gd name="connsiteY6" fmla="*/ 6858000 h 6858000"/>
              <a:gd name="connsiteX7" fmla="*/ 0 w 987111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71114" h="6858000">
                <a:moveTo>
                  <a:pt x="0" y="0"/>
                </a:moveTo>
                <a:lnTo>
                  <a:pt x="6085942" y="0"/>
                </a:lnTo>
                <a:lnTo>
                  <a:pt x="6282945" y="101042"/>
                </a:lnTo>
                <a:cubicBezTo>
                  <a:pt x="8117645" y="1098322"/>
                  <a:pt x="9475759" y="2918056"/>
                  <a:pt x="9799006" y="5143573"/>
                </a:cubicBezTo>
                <a:cubicBezTo>
                  <a:pt x="9867058" y="5612103"/>
                  <a:pt x="9886022" y="6076440"/>
                  <a:pt x="9859786" y="6531374"/>
                </a:cubicBezTo>
                <a:lnTo>
                  <a:pt x="983274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79000">
                <a:schemeClr val="accent3"/>
              </a:gs>
              <a:gs pos="39000">
                <a:schemeClr val="accent4"/>
              </a:gs>
              <a:gs pos="100000">
                <a:schemeClr val="accent4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E459F746-A25C-61BA-1769-8AA938E1D05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 2026</a:t>
            </a:r>
            <a:r>
              <a:rPr lang="id-ID">
                <a:latin typeface="+mn-lt"/>
              </a:rPr>
              <a:t>. All Rights Reserved.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390EE1A-7E8A-888A-F4CF-E7442A5EEF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3699" y="6312659"/>
            <a:ext cx="1508760" cy="5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3151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ank hexag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Mavenir 2026. Proprietary and Confidential.</a:t>
            </a:r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E459F746-A25C-61BA-1769-8AA938E1D05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 2026</a:t>
            </a:r>
            <a:r>
              <a:rPr lang="id-ID">
                <a:latin typeface="+mn-lt"/>
              </a:rPr>
              <a:t>. All Rights Reserved.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390EE1A-7E8A-888A-F4CF-E7442A5EEF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3699" y="6312659"/>
            <a:ext cx="1508760" cy="52218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DDEBB82-6C5A-6AE0-F6FD-07568AFFAEF6}"/>
              </a:ext>
            </a:extLst>
          </p:cNvPr>
          <p:cNvGrpSpPr/>
          <p:nvPr userDrawn="1"/>
        </p:nvGrpSpPr>
        <p:grpSpPr>
          <a:xfrm>
            <a:off x="0" y="1"/>
            <a:ext cx="11336466" cy="6857999"/>
            <a:chOff x="0" y="1"/>
            <a:chExt cx="11336466" cy="6857999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1E807D2-05D4-38A8-9AF4-A779C8F13F8A}"/>
                </a:ext>
              </a:extLst>
            </p:cNvPr>
            <p:cNvSpPr/>
            <p:nvPr/>
          </p:nvSpPr>
          <p:spPr>
            <a:xfrm>
              <a:off x="1501561" y="1"/>
              <a:ext cx="2725853" cy="1345171"/>
            </a:xfrm>
            <a:custGeom>
              <a:avLst/>
              <a:gdLst>
                <a:gd name="connsiteX0" fmla="*/ 85118 w 2725853"/>
                <a:gd name="connsiteY0" fmla="*/ 0 h 1345171"/>
                <a:gd name="connsiteX1" fmla="*/ 2640735 w 2725853"/>
                <a:gd name="connsiteY1" fmla="*/ 0 h 1345171"/>
                <a:gd name="connsiteX2" fmla="*/ 2725853 w 2725853"/>
                <a:gd name="connsiteY2" fmla="*/ 170236 h 1345171"/>
                <a:gd name="connsiteX3" fmla="*/ 2138385 w 2725853"/>
                <a:gd name="connsiteY3" fmla="*/ 1345171 h 1345171"/>
                <a:gd name="connsiteX4" fmla="*/ 587468 w 2725853"/>
                <a:gd name="connsiteY4" fmla="*/ 1345171 h 1345171"/>
                <a:gd name="connsiteX5" fmla="*/ 0 w 2725853"/>
                <a:gd name="connsiteY5" fmla="*/ 170236 h 1345171"/>
                <a:gd name="connsiteX6" fmla="*/ 85118 w 2725853"/>
                <a:gd name="connsiteY6" fmla="*/ 0 h 134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5853" h="1345171">
                  <a:moveTo>
                    <a:pt x="85118" y="0"/>
                  </a:moveTo>
                  <a:lnTo>
                    <a:pt x="2640735" y="0"/>
                  </a:lnTo>
                  <a:lnTo>
                    <a:pt x="2725853" y="170236"/>
                  </a:lnTo>
                  <a:lnTo>
                    <a:pt x="2138385" y="1345171"/>
                  </a:lnTo>
                  <a:lnTo>
                    <a:pt x="587468" y="1345171"/>
                  </a:lnTo>
                  <a:lnTo>
                    <a:pt x="0" y="170236"/>
                  </a:lnTo>
                  <a:lnTo>
                    <a:pt x="85118" y="0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6350">
              <a:solidFill>
                <a:srgbClr val="000000">
                  <a:alpha val="2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8F51F3A-3F0A-F38B-4DC1-3587E0FFDAA0}"/>
                </a:ext>
              </a:extLst>
            </p:cNvPr>
            <p:cNvSpPr/>
            <p:nvPr/>
          </p:nvSpPr>
          <p:spPr>
            <a:xfrm>
              <a:off x="6273681" y="1"/>
              <a:ext cx="2725853" cy="1345171"/>
            </a:xfrm>
            <a:custGeom>
              <a:avLst/>
              <a:gdLst>
                <a:gd name="connsiteX0" fmla="*/ 85118 w 2725853"/>
                <a:gd name="connsiteY0" fmla="*/ 0 h 1345171"/>
                <a:gd name="connsiteX1" fmla="*/ 2640735 w 2725853"/>
                <a:gd name="connsiteY1" fmla="*/ 0 h 1345171"/>
                <a:gd name="connsiteX2" fmla="*/ 2725853 w 2725853"/>
                <a:gd name="connsiteY2" fmla="*/ 170236 h 1345171"/>
                <a:gd name="connsiteX3" fmla="*/ 2138385 w 2725853"/>
                <a:gd name="connsiteY3" fmla="*/ 1345171 h 1345171"/>
                <a:gd name="connsiteX4" fmla="*/ 587468 w 2725853"/>
                <a:gd name="connsiteY4" fmla="*/ 1345171 h 1345171"/>
                <a:gd name="connsiteX5" fmla="*/ 0 w 2725853"/>
                <a:gd name="connsiteY5" fmla="*/ 170236 h 1345171"/>
                <a:gd name="connsiteX6" fmla="*/ 85118 w 2725853"/>
                <a:gd name="connsiteY6" fmla="*/ 0 h 134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5853" h="1345171">
                  <a:moveTo>
                    <a:pt x="85118" y="0"/>
                  </a:moveTo>
                  <a:lnTo>
                    <a:pt x="2640735" y="0"/>
                  </a:lnTo>
                  <a:lnTo>
                    <a:pt x="2725853" y="170236"/>
                  </a:lnTo>
                  <a:lnTo>
                    <a:pt x="2138385" y="1345171"/>
                  </a:lnTo>
                  <a:lnTo>
                    <a:pt x="587468" y="1345171"/>
                  </a:lnTo>
                  <a:lnTo>
                    <a:pt x="0" y="170236"/>
                  </a:lnTo>
                  <a:lnTo>
                    <a:pt x="85118" y="0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6350">
              <a:solidFill>
                <a:srgbClr val="000000">
                  <a:alpha val="2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2C1A520-B2BA-FCD7-3037-C18FD8ED1714}"/>
                </a:ext>
              </a:extLst>
            </p:cNvPr>
            <p:cNvSpPr/>
            <p:nvPr/>
          </p:nvSpPr>
          <p:spPr>
            <a:xfrm>
              <a:off x="3878765" y="297942"/>
              <a:ext cx="2725853" cy="2349871"/>
            </a:xfrm>
            <a:custGeom>
              <a:avLst/>
              <a:gdLst>
                <a:gd name="connsiteX0" fmla="*/ 587468 w 2725853"/>
                <a:gd name="connsiteY0" fmla="*/ 0 h 2349871"/>
                <a:gd name="connsiteX1" fmla="*/ 2138385 w 2725853"/>
                <a:gd name="connsiteY1" fmla="*/ 0 h 2349871"/>
                <a:gd name="connsiteX2" fmla="*/ 2725853 w 2725853"/>
                <a:gd name="connsiteY2" fmla="*/ 1174936 h 2349871"/>
                <a:gd name="connsiteX3" fmla="*/ 2138385 w 2725853"/>
                <a:gd name="connsiteY3" fmla="*/ 2349871 h 2349871"/>
                <a:gd name="connsiteX4" fmla="*/ 587468 w 2725853"/>
                <a:gd name="connsiteY4" fmla="*/ 2349871 h 2349871"/>
                <a:gd name="connsiteX5" fmla="*/ 0 w 2725853"/>
                <a:gd name="connsiteY5" fmla="*/ 1174936 h 2349871"/>
                <a:gd name="connsiteX6" fmla="*/ 587468 w 2725853"/>
                <a:gd name="connsiteY6" fmla="*/ 0 h 234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5853" h="2349871">
                  <a:moveTo>
                    <a:pt x="587468" y="0"/>
                  </a:moveTo>
                  <a:lnTo>
                    <a:pt x="2138385" y="0"/>
                  </a:lnTo>
                  <a:lnTo>
                    <a:pt x="2725853" y="1174936"/>
                  </a:lnTo>
                  <a:lnTo>
                    <a:pt x="2138385" y="2349871"/>
                  </a:lnTo>
                  <a:lnTo>
                    <a:pt x="587468" y="2349871"/>
                  </a:lnTo>
                  <a:lnTo>
                    <a:pt x="0" y="1174936"/>
                  </a:lnTo>
                  <a:lnTo>
                    <a:pt x="587468" y="0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6350">
              <a:solidFill>
                <a:srgbClr val="000000">
                  <a:alpha val="2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1B26A94-AE7E-FFC9-1281-809043C62427}"/>
                </a:ext>
              </a:extLst>
            </p:cNvPr>
            <p:cNvSpPr/>
            <p:nvPr/>
          </p:nvSpPr>
          <p:spPr>
            <a:xfrm>
              <a:off x="0" y="297943"/>
              <a:ext cx="1872052" cy="2349871"/>
            </a:xfrm>
            <a:custGeom>
              <a:avLst/>
              <a:gdLst>
                <a:gd name="connsiteX0" fmla="*/ 0 w 1872052"/>
                <a:gd name="connsiteY0" fmla="*/ 0 h 2349871"/>
                <a:gd name="connsiteX1" fmla="*/ 1284584 w 1872052"/>
                <a:gd name="connsiteY1" fmla="*/ 0 h 2349871"/>
                <a:gd name="connsiteX2" fmla="*/ 1872052 w 1872052"/>
                <a:gd name="connsiteY2" fmla="*/ 1174936 h 2349871"/>
                <a:gd name="connsiteX3" fmla="*/ 1284584 w 1872052"/>
                <a:gd name="connsiteY3" fmla="*/ 2349871 h 2349871"/>
                <a:gd name="connsiteX4" fmla="*/ 0 w 1872052"/>
                <a:gd name="connsiteY4" fmla="*/ 2349871 h 2349871"/>
                <a:gd name="connsiteX5" fmla="*/ 0 w 1872052"/>
                <a:gd name="connsiteY5" fmla="*/ 0 h 234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2052" h="2349871">
                  <a:moveTo>
                    <a:pt x="0" y="0"/>
                  </a:moveTo>
                  <a:lnTo>
                    <a:pt x="1284584" y="0"/>
                  </a:lnTo>
                  <a:lnTo>
                    <a:pt x="1872052" y="1174936"/>
                  </a:lnTo>
                  <a:lnTo>
                    <a:pt x="1284584" y="2349871"/>
                  </a:lnTo>
                  <a:lnTo>
                    <a:pt x="0" y="23498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6350">
              <a:solidFill>
                <a:srgbClr val="000000">
                  <a:alpha val="2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B9A1D69-9CDA-3F89-A060-BFE98936CC09}"/>
                </a:ext>
              </a:extLst>
            </p:cNvPr>
            <p:cNvSpPr/>
            <p:nvPr/>
          </p:nvSpPr>
          <p:spPr>
            <a:xfrm>
              <a:off x="1501561" y="1618041"/>
              <a:ext cx="2725853" cy="2349871"/>
            </a:xfrm>
            <a:custGeom>
              <a:avLst/>
              <a:gdLst>
                <a:gd name="connsiteX0" fmla="*/ 587468 w 2725853"/>
                <a:gd name="connsiteY0" fmla="*/ 0 h 2349871"/>
                <a:gd name="connsiteX1" fmla="*/ 2138385 w 2725853"/>
                <a:gd name="connsiteY1" fmla="*/ 0 h 2349871"/>
                <a:gd name="connsiteX2" fmla="*/ 2725853 w 2725853"/>
                <a:gd name="connsiteY2" fmla="*/ 1174936 h 2349871"/>
                <a:gd name="connsiteX3" fmla="*/ 2138385 w 2725853"/>
                <a:gd name="connsiteY3" fmla="*/ 2349871 h 2349871"/>
                <a:gd name="connsiteX4" fmla="*/ 587468 w 2725853"/>
                <a:gd name="connsiteY4" fmla="*/ 2349871 h 2349871"/>
                <a:gd name="connsiteX5" fmla="*/ 0 w 2725853"/>
                <a:gd name="connsiteY5" fmla="*/ 1174936 h 2349871"/>
                <a:gd name="connsiteX6" fmla="*/ 587468 w 2725853"/>
                <a:gd name="connsiteY6" fmla="*/ 0 h 234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5853" h="2349871">
                  <a:moveTo>
                    <a:pt x="587468" y="0"/>
                  </a:moveTo>
                  <a:lnTo>
                    <a:pt x="2138385" y="0"/>
                  </a:lnTo>
                  <a:lnTo>
                    <a:pt x="2725853" y="1174936"/>
                  </a:lnTo>
                  <a:lnTo>
                    <a:pt x="2138385" y="2349871"/>
                  </a:lnTo>
                  <a:lnTo>
                    <a:pt x="587468" y="2349871"/>
                  </a:lnTo>
                  <a:lnTo>
                    <a:pt x="0" y="1174936"/>
                  </a:lnTo>
                  <a:lnTo>
                    <a:pt x="587468" y="0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6350">
              <a:solidFill>
                <a:srgbClr val="000000">
                  <a:alpha val="2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A9965B6-51F3-9531-3496-ADDA3D9FAA55}"/>
                </a:ext>
              </a:extLst>
            </p:cNvPr>
            <p:cNvSpPr/>
            <p:nvPr/>
          </p:nvSpPr>
          <p:spPr>
            <a:xfrm>
              <a:off x="6273681" y="1618041"/>
              <a:ext cx="2725853" cy="2349871"/>
            </a:xfrm>
            <a:custGeom>
              <a:avLst/>
              <a:gdLst>
                <a:gd name="connsiteX0" fmla="*/ 587468 w 2725853"/>
                <a:gd name="connsiteY0" fmla="*/ 0 h 2349871"/>
                <a:gd name="connsiteX1" fmla="*/ 2138385 w 2725853"/>
                <a:gd name="connsiteY1" fmla="*/ 0 h 2349871"/>
                <a:gd name="connsiteX2" fmla="*/ 2725853 w 2725853"/>
                <a:gd name="connsiteY2" fmla="*/ 1174936 h 2349871"/>
                <a:gd name="connsiteX3" fmla="*/ 2138385 w 2725853"/>
                <a:gd name="connsiteY3" fmla="*/ 2349871 h 2349871"/>
                <a:gd name="connsiteX4" fmla="*/ 587468 w 2725853"/>
                <a:gd name="connsiteY4" fmla="*/ 2349871 h 2349871"/>
                <a:gd name="connsiteX5" fmla="*/ 0 w 2725853"/>
                <a:gd name="connsiteY5" fmla="*/ 1174936 h 2349871"/>
                <a:gd name="connsiteX6" fmla="*/ 587468 w 2725853"/>
                <a:gd name="connsiteY6" fmla="*/ 0 h 234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5853" h="2349871">
                  <a:moveTo>
                    <a:pt x="587468" y="0"/>
                  </a:moveTo>
                  <a:lnTo>
                    <a:pt x="2138385" y="0"/>
                  </a:lnTo>
                  <a:lnTo>
                    <a:pt x="2725853" y="1174936"/>
                  </a:lnTo>
                  <a:lnTo>
                    <a:pt x="2138385" y="2349871"/>
                  </a:lnTo>
                  <a:lnTo>
                    <a:pt x="587468" y="2349871"/>
                  </a:lnTo>
                  <a:lnTo>
                    <a:pt x="0" y="1174936"/>
                  </a:lnTo>
                  <a:lnTo>
                    <a:pt x="587468" y="0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6350">
              <a:solidFill>
                <a:srgbClr val="000000">
                  <a:alpha val="2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86F1F43-C69D-DDCE-3CB1-1338BAE45F3F}"/>
                </a:ext>
              </a:extLst>
            </p:cNvPr>
            <p:cNvSpPr/>
            <p:nvPr/>
          </p:nvSpPr>
          <p:spPr>
            <a:xfrm>
              <a:off x="3878765" y="2936219"/>
              <a:ext cx="2725853" cy="2349871"/>
            </a:xfrm>
            <a:custGeom>
              <a:avLst/>
              <a:gdLst>
                <a:gd name="connsiteX0" fmla="*/ 587468 w 2725853"/>
                <a:gd name="connsiteY0" fmla="*/ 0 h 2349871"/>
                <a:gd name="connsiteX1" fmla="*/ 2138385 w 2725853"/>
                <a:gd name="connsiteY1" fmla="*/ 0 h 2349871"/>
                <a:gd name="connsiteX2" fmla="*/ 2725853 w 2725853"/>
                <a:gd name="connsiteY2" fmla="*/ 1174936 h 2349871"/>
                <a:gd name="connsiteX3" fmla="*/ 2138385 w 2725853"/>
                <a:gd name="connsiteY3" fmla="*/ 2349871 h 2349871"/>
                <a:gd name="connsiteX4" fmla="*/ 587468 w 2725853"/>
                <a:gd name="connsiteY4" fmla="*/ 2349871 h 2349871"/>
                <a:gd name="connsiteX5" fmla="*/ 0 w 2725853"/>
                <a:gd name="connsiteY5" fmla="*/ 1174936 h 2349871"/>
                <a:gd name="connsiteX6" fmla="*/ 587468 w 2725853"/>
                <a:gd name="connsiteY6" fmla="*/ 0 h 234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5853" h="2349871">
                  <a:moveTo>
                    <a:pt x="587468" y="0"/>
                  </a:moveTo>
                  <a:lnTo>
                    <a:pt x="2138385" y="0"/>
                  </a:lnTo>
                  <a:lnTo>
                    <a:pt x="2725853" y="1174936"/>
                  </a:lnTo>
                  <a:lnTo>
                    <a:pt x="2138385" y="2349871"/>
                  </a:lnTo>
                  <a:lnTo>
                    <a:pt x="587468" y="2349871"/>
                  </a:lnTo>
                  <a:lnTo>
                    <a:pt x="0" y="1174936"/>
                  </a:lnTo>
                  <a:lnTo>
                    <a:pt x="587468" y="0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6350">
              <a:solidFill>
                <a:srgbClr val="000000">
                  <a:alpha val="2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1363CBB-71AB-B202-7A6B-77638789EECB}"/>
                </a:ext>
              </a:extLst>
            </p:cNvPr>
            <p:cNvSpPr/>
            <p:nvPr/>
          </p:nvSpPr>
          <p:spPr>
            <a:xfrm>
              <a:off x="8610613" y="2950967"/>
              <a:ext cx="2725853" cy="2349871"/>
            </a:xfrm>
            <a:custGeom>
              <a:avLst/>
              <a:gdLst>
                <a:gd name="connsiteX0" fmla="*/ 587468 w 2725853"/>
                <a:gd name="connsiteY0" fmla="*/ 0 h 2349871"/>
                <a:gd name="connsiteX1" fmla="*/ 2138385 w 2725853"/>
                <a:gd name="connsiteY1" fmla="*/ 0 h 2349871"/>
                <a:gd name="connsiteX2" fmla="*/ 2725853 w 2725853"/>
                <a:gd name="connsiteY2" fmla="*/ 1174936 h 2349871"/>
                <a:gd name="connsiteX3" fmla="*/ 2138385 w 2725853"/>
                <a:gd name="connsiteY3" fmla="*/ 2349871 h 2349871"/>
                <a:gd name="connsiteX4" fmla="*/ 587468 w 2725853"/>
                <a:gd name="connsiteY4" fmla="*/ 2349871 h 2349871"/>
                <a:gd name="connsiteX5" fmla="*/ 0 w 2725853"/>
                <a:gd name="connsiteY5" fmla="*/ 1174936 h 2349871"/>
                <a:gd name="connsiteX6" fmla="*/ 587468 w 2725853"/>
                <a:gd name="connsiteY6" fmla="*/ 0 h 234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5853" h="2349871">
                  <a:moveTo>
                    <a:pt x="587468" y="0"/>
                  </a:moveTo>
                  <a:lnTo>
                    <a:pt x="2138385" y="0"/>
                  </a:lnTo>
                  <a:lnTo>
                    <a:pt x="2725853" y="1174936"/>
                  </a:lnTo>
                  <a:lnTo>
                    <a:pt x="2138385" y="2349871"/>
                  </a:lnTo>
                  <a:lnTo>
                    <a:pt x="587468" y="2349871"/>
                  </a:lnTo>
                  <a:lnTo>
                    <a:pt x="0" y="1174936"/>
                  </a:lnTo>
                  <a:lnTo>
                    <a:pt x="587468" y="0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6350">
              <a:solidFill>
                <a:srgbClr val="000000">
                  <a:alpha val="2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AB67173-FF35-C182-C58F-722FFE8E8C73}"/>
                </a:ext>
              </a:extLst>
            </p:cNvPr>
            <p:cNvSpPr/>
            <p:nvPr/>
          </p:nvSpPr>
          <p:spPr>
            <a:xfrm>
              <a:off x="1501561" y="4240781"/>
              <a:ext cx="2725853" cy="2349871"/>
            </a:xfrm>
            <a:custGeom>
              <a:avLst/>
              <a:gdLst>
                <a:gd name="connsiteX0" fmla="*/ 587468 w 2725853"/>
                <a:gd name="connsiteY0" fmla="*/ 0 h 2349871"/>
                <a:gd name="connsiteX1" fmla="*/ 2138385 w 2725853"/>
                <a:gd name="connsiteY1" fmla="*/ 0 h 2349871"/>
                <a:gd name="connsiteX2" fmla="*/ 2725853 w 2725853"/>
                <a:gd name="connsiteY2" fmla="*/ 1174936 h 2349871"/>
                <a:gd name="connsiteX3" fmla="*/ 2138385 w 2725853"/>
                <a:gd name="connsiteY3" fmla="*/ 2349871 h 2349871"/>
                <a:gd name="connsiteX4" fmla="*/ 587468 w 2725853"/>
                <a:gd name="connsiteY4" fmla="*/ 2349871 h 2349871"/>
                <a:gd name="connsiteX5" fmla="*/ 0 w 2725853"/>
                <a:gd name="connsiteY5" fmla="*/ 1174936 h 2349871"/>
                <a:gd name="connsiteX6" fmla="*/ 587468 w 2725853"/>
                <a:gd name="connsiteY6" fmla="*/ 0 h 234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5853" h="2349871">
                  <a:moveTo>
                    <a:pt x="587468" y="0"/>
                  </a:moveTo>
                  <a:lnTo>
                    <a:pt x="2138385" y="0"/>
                  </a:lnTo>
                  <a:lnTo>
                    <a:pt x="2725853" y="1174936"/>
                  </a:lnTo>
                  <a:lnTo>
                    <a:pt x="2138385" y="2349871"/>
                  </a:lnTo>
                  <a:lnTo>
                    <a:pt x="587468" y="2349871"/>
                  </a:lnTo>
                  <a:lnTo>
                    <a:pt x="0" y="1174936"/>
                  </a:lnTo>
                  <a:lnTo>
                    <a:pt x="587468" y="0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6350">
              <a:solidFill>
                <a:srgbClr val="000000">
                  <a:alpha val="2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5519BC2-01F0-D323-2E60-2EDA07987FAB}"/>
                </a:ext>
              </a:extLst>
            </p:cNvPr>
            <p:cNvSpPr/>
            <p:nvPr/>
          </p:nvSpPr>
          <p:spPr>
            <a:xfrm>
              <a:off x="0" y="5683064"/>
              <a:ext cx="1783914" cy="1174936"/>
            </a:xfrm>
            <a:custGeom>
              <a:avLst/>
              <a:gdLst>
                <a:gd name="connsiteX0" fmla="*/ 0 w 1783914"/>
                <a:gd name="connsiteY0" fmla="*/ 0 h 1174936"/>
                <a:gd name="connsiteX1" fmla="*/ 1196446 w 1783914"/>
                <a:gd name="connsiteY1" fmla="*/ 0 h 1174936"/>
                <a:gd name="connsiteX2" fmla="*/ 1783914 w 1783914"/>
                <a:gd name="connsiteY2" fmla="*/ 1174936 h 1174936"/>
                <a:gd name="connsiteX3" fmla="*/ 0 w 1783914"/>
                <a:gd name="connsiteY3" fmla="*/ 1174936 h 1174936"/>
                <a:gd name="connsiteX4" fmla="*/ 0 w 1783914"/>
                <a:gd name="connsiteY4" fmla="*/ 0 h 1174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3914" h="1174936">
                  <a:moveTo>
                    <a:pt x="0" y="0"/>
                  </a:moveTo>
                  <a:lnTo>
                    <a:pt x="1196446" y="0"/>
                  </a:lnTo>
                  <a:lnTo>
                    <a:pt x="1783914" y="1174936"/>
                  </a:lnTo>
                  <a:lnTo>
                    <a:pt x="0" y="11749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6350">
              <a:solidFill>
                <a:srgbClr val="000000">
                  <a:alpha val="2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5711780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rk blank gradi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Mavenir 2026. Proprietary and Confidential.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9C3C76-8A7E-0EEA-FB61-DF70F9404F1F}"/>
              </a:ext>
            </a:extLst>
          </p:cNvPr>
          <p:cNvSpPr/>
          <p:nvPr userDrawn="1"/>
        </p:nvSpPr>
        <p:spPr>
          <a:xfrm>
            <a:off x="0" y="1911927"/>
            <a:ext cx="12192000" cy="494607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1000">
                <a:schemeClr val="accent4">
                  <a:lumMod val="50000"/>
                </a:schemeClr>
              </a:gs>
              <a:gs pos="100000">
                <a:schemeClr val="accent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pyright Placeholder 4">
            <a:extLst>
              <a:ext uri="{FF2B5EF4-FFF2-40B4-BE49-F238E27FC236}">
                <a16:creationId xmlns:a16="http://schemas.microsoft.com/office/drawing/2014/main" id="{03A2A920-FB23-755F-BB32-5DA7932E635B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 2026</a:t>
            </a:r>
            <a:r>
              <a:rPr lang="id-ID">
                <a:latin typeface="+mn-lt"/>
              </a:rPr>
              <a:t>. All Rights Reserved.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903DC5F-8E49-A2AB-CE0F-C7F2AFE49E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3699" y="6312659"/>
            <a:ext cx="1508760" cy="5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04994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8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92;p23">
            <a:extLst>
              <a:ext uri="{FF2B5EF4-FFF2-40B4-BE49-F238E27FC236}">
                <a16:creationId xmlns:a16="http://schemas.microsoft.com/office/drawing/2014/main" id="{4AD01AC6-51FE-F74E-A413-28977B050EB6}"/>
              </a:ext>
            </a:extLst>
          </p:cNvPr>
          <p:cNvSpPr/>
          <p:nvPr userDrawn="1"/>
        </p:nvSpPr>
        <p:spPr>
          <a:xfrm>
            <a:off x="0" y="0"/>
            <a:ext cx="5943022" cy="6858000"/>
          </a:xfrm>
          <a:custGeom>
            <a:avLst/>
            <a:gdLst/>
            <a:ahLst/>
            <a:cxnLst/>
            <a:rect l="l" t="t" r="r" b="b"/>
            <a:pathLst>
              <a:path w="5943022" h="6858000" extrusionOk="0">
                <a:moveTo>
                  <a:pt x="0" y="0"/>
                </a:moveTo>
                <a:lnTo>
                  <a:pt x="3411726" y="0"/>
                </a:lnTo>
                <a:lnTo>
                  <a:pt x="594302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4B78148-4B25-9CE2-0862-D143B69743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022" y="2824177"/>
            <a:ext cx="5875352" cy="1274195"/>
          </a:xfrm>
        </p:spPr>
        <p:txBody>
          <a:bodyPr wrap="square" anchor="b" anchorCtr="0">
            <a:spAutoFit/>
          </a:bodyPr>
          <a:lstStyle>
            <a:lvl1pPr algn="r">
              <a:lnSpc>
                <a:spcPct val="90000"/>
              </a:lnSpc>
              <a:defRPr sz="4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E265A0A-5E18-4139-B96F-08416B01D4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022" y="4223904"/>
            <a:ext cx="5875352" cy="496996"/>
          </a:xfrm>
        </p:spPr>
        <p:txBody>
          <a:bodyPr>
            <a:spAutoFit/>
          </a:bodyPr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sz="2000" b="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pyright Placeholder 4">
            <a:extLst>
              <a:ext uri="{FF2B5EF4-FFF2-40B4-BE49-F238E27FC236}">
                <a16:creationId xmlns:a16="http://schemas.microsoft.com/office/drawing/2014/main" id="{F734C7C6-DDC8-D0E6-9EE6-3A26A2A055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03574" y="6483350"/>
            <a:ext cx="4114800" cy="255588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en-US"/>
              <a:t>Mavenir</a:t>
            </a:r>
            <a:r>
              <a:rPr lang="id-ID"/>
              <a:t> 2026. All Rights Reserved.</a:t>
            </a:r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165A39DF-9647-225B-A4C0-FCC6237E0A71}"/>
              </a:ext>
            </a:extLst>
          </p:cNvPr>
          <p:cNvSpPr/>
          <p:nvPr userDrawn="1"/>
        </p:nvSpPr>
        <p:spPr>
          <a:xfrm rot="10800000" flipH="1">
            <a:off x="0" y="-2"/>
            <a:ext cx="2356882" cy="2369128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B77FC9E-5B32-6CCF-97D0-2ADED74E8ED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6789907" cy="6857999"/>
          </a:xfrm>
          <a:custGeom>
            <a:avLst/>
            <a:gdLst>
              <a:gd name="connsiteX0" fmla="*/ 2287176 w 6789907"/>
              <a:gd name="connsiteY0" fmla="*/ 0 h 6857999"/>
              <a:gd name="connsiteX1" fmla="*/ 6789907 w 6789907"/>
              <a:gd name="connsiteY1" fmla="*/ 0 h 6857999"/>
              <a:gd name="connsiteX2" fmla="*/ 3449324 w 6789907"/>
              <a:gd name="connsiteY2" fmla="*/ 6857999 h 6857999"/>
              <a:gd name="connsiteX3" fmla="*/ 0 w 6789907"/>
              <a:gd name="connsiteY3" fmla="*/ 6857999 h 6857999"/>
              <a:gd name="connsiteX4" fmla="*/ 0 w 6789907"/>
              <a:gd name="connsiteY4" fmla="*/ 229906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9907" h="6857999">
                <a:moveTo>
                  <a:pt x="2287176" y="0"/>
                </a:moveTo>
                <a:lnTo>
                  <a:pt x="6789907" y="0"/>
                </a:lnTo>
                <a:lnTo>
                  <a:pt x="3449324" y="6857999"/>
                </a:lnTo>
                <a:lnTo>
                  <a:pt x="0" y="6857999"/>
                </a:lnTo>
                <a:lnTo>
                  <a:pt x="0" y="22990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280160" rIns="2194560" anchor="ctr" anchorCtr="0">
            <a:noAutofit/>
          </a:bodyPr>
          <a:lstStyle>
            <a:lvl1pPr>
              <a:defRPr b="0" i="0"/>
            </a:lvl1pPr>
          </a:lstStyle>
          <a:p>
            <a:r>
              <a:rPr lang="en-US"/>
              <a:t>Click icon above to add picture or drag and drop image onto this shape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7C8AC6E-AED3-CC91-04EB-180C3A4B697A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5752" y="201613"/>
            <a:ext cx="923926" cy="92392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4E8305F-7178-AC6B-345B-67763BC24C56}"/>
              </a:ext>
            </a:extLst>
          </p:cNvPr>
          <p:cNvGrpSpPr/>
          <p:nvPr userDrawn="1"/>
        </p:nvGrpSpPr>
        <p:grpSpPr>
          <a:xfrm>
            <a:off x="6789907" y="640080"/>
            <a:ext cx="5028467" cy="1723983"/>
            <a:chOff x="6789907" y="640080"/>
            <a:chExt cx="5028467" cy="172398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8F7FCB-B5C9-ADCC-3135-F8728AE0C5AB}"/>
                </a:ext>
              </a:extLst>
            </p:cNvPr>
            <p:cNvSpPr txBox="1"/>
            <p:nvPr userDrawn="1"/>
          </p:nvSpPr>
          <p:spPr>
            <a:xfrm>
              <a:off x="6789907" y="1856232"/>
              <a:ext cx="5028467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1" i="0" kern="1200"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+mn-ea"/>
                  <a:cs typeface="+mn-cs"/>
                </a:rPr>
                <a:t>DRIVING THE EVOLUTION TO AUTONOMOUS NETWORKS.</a:t>
              </a:r>
            </a:p>
            <a:p>
              <a:pPr>
                <a:spcBef>
                  <a:spcPts val="600"/>
                </a:spcBef>
              </a:pPr>
              <a:r>
                <a:rPr lang="en-US" sz="1400" b="1" i="0" kern="1200">
                  <a:solidFill>
                    <a:schemeClr val="accent1">
                      <a:lumMod val="60000"/>
                      <a:lumOff val="40000"/>
                    </a:schemeClr>
                  </a:solidFill>
                  <a:effectLst/>
                  <a:latin typeface="Arial" panose="020B0604020202020204" pitchFamily="34" charset="0"/>
                  <a:ea typeface="+mn-ea"/>
                  <a:cs typeface="+mn-cs"/>
                </a:rPr>
                <a:t>TELCO-FIRST. CLOUD-NATIVE. AI-BY-DESIGN.</a:t>
              </a:r>
              <a:endParaRPr lang="en-US" sz="1400" b="1" i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42D844D1-B92E-7B43-5509-8FFADF6DC3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75457" y="640080"/>
              <a:ext cx="2990088" cy="10348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0489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8 Layout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92;p23">
            <a:extLst>
              <a:ext uri="{FF2B5EF4-FFF2-40B4-BE49-F238E27FC236}">
                <a16:creationId xmlns:a16="http://schemas.microsoft.com/office/drawing/2014/main" id="{4AD01AC6-51FE-F74E-A413-28977B050EB6}"/>
              </a:ext>
            </a:extLst>
          </p:cNvPr>
          <p:cNvSpPr/>
          <p:nvPr userDrawn="1"/>
        </p:nvSpPr>
        <p:spPr>
          <a:xfrm>
            <a:off x="0" y="0"/>
            <a:ext cx="5943022" cy="6858000"/>
          </a:xfrm>
          <a:custGeom>
            <a:avLst/>
            <a:gdLst/>
            <a:ahLst/>
            <a:cxnLst/>
            <a:rect l="l" t="t" r="r" b="b"/>
            <a:pathLst>
              <a:path w="5943022" h="6858000" extrusionOk="0">
                <a:moveTo>
                  <a:pt x="0" y="0"/>
                </a:moveTo>
                <a:lnTo>
                  <a:pt x="3411726" y="0"/>
                </a:lnTo>
                <a:lnTo>
                  <a:pt x="594302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4B78148-4B25-9CE2-0862-D143B69743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022" y="2824177"/>
            <a:ext cx="5875352" cy="1274195"/>
          </a:xfrm>
        </p:spPr>
        <p:txBody>
          <a:bodyPr wrap="square" anchor="b" anchorCtr="0">
            <a:spAutoFit/>
          </a:bodyPr>
          <a:lstStyle>
            <a:lvl1pPr algn="r">
              <a:lnSpc>
                <a:spcPct val="900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E265A0A-5E18-4139-B96F-08416B01D4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022" y="4223904"/>
            <a:ext cx="5875352" cy="501997"/>
          </a:xfrm>
        </p:spPr>
        <p:txBody>
          <a:bodyPr>
            <a:spAutoFit/>
          </a:bodyPr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sz="2000" b="0" i="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D0328102-9CDB-B7F7-3AEA-C688620BCC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03574" y="6483350"/>
            <a:ext cx="4114800" cy="255588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en-US"/>
              <a:t>Mavenir</a:t>
            </a:r>
            <a:r>
              <a:rPr lang="id-ID"/>
              <a:t> 2026. All Rights Reserved.</a:t>
            </a: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B1B713B0-9A24-FA8C-85B2-9655EA540533}"/>
              </a:ext>
            </a:extLst>
          </p:cNvPr>
          <p:cNvSpPr/>
          <p:nvPr userDrawn="1"/>
        </p:nvSpPr>
        <p:spPr>
          <a:xfrm rot="10800000" flipH="1">
            <a:off x="0" y="-2"/>
            <a:ext cx="2356882" cy="2369128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6BC16AD-74F2-435A-3A1E-C65B22B365F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6789907" cy="6857999"/>
          </a:xfrm>
          <a:custGeom>
            <a:avLst/>
            <a:gdLst>
              <a:gd name="connsiteX0" fmla="*/ 2287176 w 6789907"/>
              <a:gd name="connsiteY0" fmla="*/ 0 h 6857999"/>
              <a:gd name="connsiteX1" fmla="*/ 6789907 w 6789907"/>
              <a:gd name="connsiteY1" fmla="*/ 0 h 6857999"/>
              <a:gd name="connsiteX2" fmla="*/ 3449324 w 6789907"/>
              <a:gd name="connsiteY2" fmla="*/ 6857999 h 6857999"/>
              <a:gd name="connsiteX3" fmla="*/ 0 w 6789907"/>
              <a:gd name="connsiteY3" fmla="*/ 6857999 h 6857999"/>
              <a:gd name="connsiteX4" fmla="*/ 0 w 6789907"/>
              <a:gd name="connsiteY4" fmla="*/ 229906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9907" h="6857999">
                <a:moveTo>
                  <a:pt x="2287176" y="0"/>
                </a:moveTo>
                <a:lnTo>
                  <a:pt x="6789907" y="0"/>
                </a:lnTo>
                <a:lnTo>
                  <a:pt x="3449324" y="6857999"/>
                </a:lnTo>
                <a:lnTo>
                  <a:pt x="0" y="6857999"/>
                </a:lnTo>
                <a:lnTo>
                  <a:pt x="0" y="22990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280160" rIns="2194560" anchor="ctr" anchorCtr="0">
            <a:noAutofit/>
          </a:bodyPr>
          <a:lstStyle>
            <a:lvl1pPr>
              <a:defRPr b="0" i="0"/>
            </a:lvl1pPr>
          </a:lstStyle>
          <a:p>
            <a:r>
              <a:rPr lang="en-US"/>
              <a:t>Click icon above to add picture or drag and drop image onto this shape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F7BAE01-9319-678E-E892-FC84EC910F7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5752" y="201613"/>
            <a:ext cx="923926" cy="92392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40E596F-63BD-0F14-082A-660C76278DE8}"/>
              </a:ext>
            </a:extLst>
          </p:cNvPr>
          <p:cNvGrpSpPr/>
          <p:nvPr userDrawn="1"/>
        </p:nvGrpSpPr>
        <p:grpSpPr>
          <a:xfrm>
            <a:off x="6789907" y="643077"/>
            <a:ext cx="5028467" cy="1720986"/>
            <a:chOff x="6789907" y="643077"/>
            <a:chExt cx="5028467" cy="172098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4FDE56-B1B9-1E24-7ED3-BE31B1B321E7}"/>
                </a:ext>
              </a:extLst>
            </p:cNvPr>
            <p:cNvSpPr txBox="1"/>
            <p:nvPr userDrawn="1"/>
          </p:nvSpPr>
          <p:spPr>
            <a:xfrm>
              <a:off x="6789907" y="1856232"/>
              <a:ext cx="5028467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1" i="0" kern="120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+mn-ea"/>
                  <a:cs typeface="+mn-cs"/>
                </a:rPr>
                <a:t>DRIVING THE EVOLUTION TO AUTONOMOUS NETWORKS.</a:t>
              </a:r>
            </a:p>
            <a:p>
              <a:pPr>
                <a:spcBef>
                  <a:spcPts val="600"/>
                </a:spcBef>
              </a:pPr>
              <a:r>
                <a:rPr lang="en-US" sz="1400" b="1" i="0" kern="1200">
                  <a:solidFill>
                    <a:schemeClr val="accent6">
                      <a:lumMod val="40000"/>
                      <a:lumOff val="60000"/>
                    </a:schemeClr>
                  </a:solidFill>
                  <a:effectLst/>
                  <a:latin typeface="Arial" panose="020B0604020202020204" pitchFamily="34" charset="0"/>
                  <a:ea typeface="+mn-ea"/>
                  <a:cs typeface="+mn-cs"/>
                </a:rPr>
                <a:t>TELCO-FIRST. CLOUD-NATIVE. AI-BY-DESIGN.</a:t>
              </a:r>
              <a:endParaRPr lang="en-US" sz="1400" b="1" i="0" kern="12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74BA6B5-8215-E646-B2B0-F973681A69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67208" y="643077"/>
              <a:ext cx="3200400" cy="1107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09688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_8 Layout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9" descr="A person holding a phone&#10;&#10;AI-generated content may be incorrect.">
            <a:extLst>
              <a:ext uri="{FF2B5EF4-FFF2-40B4-BE49-F238E27FC236}">
                <a16:creationId xmlns:a16="http://schemas.microsoft.com/office/drawing/2014/main" id="{632F490E-44EA-BA9A-B32B-130B543791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" y="1"/>
            <a:ext cx="6789907" cy="6857999"/>
          </a:xfrm>
          <a:prstGeom prst="rect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oogle Shape;192;p23">
            <a:extLst>
              <a:ext uri="{FF2B5EF4-FFF2-40B4-BE49-F238E27FC236}">
                <a16:creationId xmlns:a16="http://schemas.microsoft.com/office/drawing/2014/main" id="{4AD01AC6-51FE-F74E-A413-28977B050EB6}"/>
              </a:ext>
            </a:extLst>
          </p:cNvPr>
          <p:cNvSpPr/>
          <p:nvPr userDrawn="1"/>
        </p:nvSpPr>
        <p:spPr>
          <a:xfrm>
            <a:off x="0" y="0"/>
            <a:ext cx="5943022" cy="6858000"/>
          </a:xfrm>
          <a:custGeom>
            <a:avLst/>
            <a:gdLst/>
            <a:ahLst/>
            <a:cxnLst/>
            <a:rect l="l" t="t" r="r" b="b"/>
            <a:pathLst>
              <a:path w="5943022" h="6858000" extrusionOk="0">
                <a:moveTo>
                  <a:pt x="0" y="0"/>
                </a:moveTo>
                <a:lnTo>
                  <a:pt x="3411726" y="0"/>
                </a:lnTo>
                <a:lnTo>
                  <a:pt x="594302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4B78148-4B25-9CE2-0862-D143B69743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022" y="2824177"/>
            <a:ext cx="5875352" cy="1274195"/>
          </a:xfrm>
        </p:spPr>
        <p:txBody>
          <a:bodyPr wrap="square" anchor="b" anchorCtr="0">
            <a:spAutoFit/>
          </a:bodyPr>
          <a:lstStyle>
            <a:lvl1pPr algn="r">
              <a:lnSpc>
                <a:spcPct val="900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E265A0A-5E18-4139-B96F-08416B01D4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022" y="4223904"/>
            <a:ext cx="5875352" cy="501997"/>
          </a:xfrm>
        </p:spPr>
        <p:txBody>
          <a:bodyPr>
            <a:spAutoFit/>
          </a:bodyPr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sz="2000" b="0" i="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D0328102-9CDB-B7F7-3AEA-C688620BCC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03574" y="6483350"/>
            <a:ext cx="4114800" cy="255588"/>
          </a:xfrm>
          <a:prstGeom prst="rect">
            <a:avLst/>
          </a:prstGeom>
        </p:spPr>
        <p:txBody>
          <a:bodyPr vert="horz" lIns="0" tIns="45720" rIns="0" bIns="4572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en-US"/>
              <a:t>Mavenir</a:t>
            </a:r>
            <a:r>
              <a:rPr lang="id-ID"/>
              <a:t> 2026. All Rights Reserved.</a:t>
            </a: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B1B713B0-9A24-FA8C-85B2-9655EA540533}"/>
              </a:ext>
            </a:extLst>
          </p:cNvPr>
          <p:cNvSpPr/>
          <p:nvPr userDrawn="1"/>
        </p:nvSpPr>
        <p:spPr>
          <a:xfrm rot="10800000" flipH="1">
            <a:off x="0" y="-2"/>
            <a:ext cx="2356882" cy="2369128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6BC16AD-74F2-435A-3A1E-C65B22B365F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6789907" cy="6857999"/>
          </a:xfrm>
          <a:custGeom>
            <a:avLst/>
            <a:gdLst>
              <a:gd name="connsiteX0" fmla="*/ 2287176 w 6789907"/>
              <a:gd name="connsiteY0" fmla="*/ 0 h 6857999"/>
              <a:gd name="connsiteX1" fmla="*/ 6789907 w 6789907"/>
              <a:gd name="connsiteY1" fmla="*/ 0 h 6857999"/>
              <a:gd name="connsiteX2" fmla="*/ 3449324 w 6789907"/>
              <a:gd name="connsiteY2" fmla="*/ 6857999 h 6857999"/>
              <a:gd name="connsiteX3" fmla="*/ 0 w 6789907"/>
              <a:gd name="connsiteY3" fmla="*/ 6857999 h 6857999"/>
              <a:gd name="connsiteX4" fmla="*/ 0 w 6789907"/>
              <a:gd name="connsiteY4" fmla="*/ 229906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9907" h="6857999">
                <a:moveTo>
                  <a:pt x="2287176" y="0"/>
                </a:moveTo>
                <a:lnTo>
                  <a:pt x="6789907" y="0"/>
                </a:lnTo>
                <a:lnTo>
                  <a:pt x="3449324" y="6857999"/>
                </a:lnTo>
                <a:lnTo>
                  <a:pt x="0" y="6857999"/>
                </a:lnTo>
                <a:lnTo>
                  <a:pt x="0" y="22990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280160" rIns="2194560" anchor="ctr" anchorCtr="0">
            <a:noAutofit/>
          </a:bodyPr>
          <a:lstStyle>
            <a:lvl1pPr>
              <a:defRPr b="0" i="0"/>
            </a:lvl1pPr>
          </a:lstStyle>
          <a:p>
            <a:r>
              <a:rPr lang="en-US"/>
              <a:t>Click icon above to add picture or drag and drop image onto this shape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F7BAE01-9319-678E-E892-FC84EC910F7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752" y="201613"/>
            <a:ext cx="923926" cy="92392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40E596F-63BD-0F14-082A-660C76278DE8}"/>
              </a:ext>
            </a:extLst>
          </p:cNvPr>
          <p:cNvGrpSpPr/>
          <p:nvPr userDrawn="1"/>
        </p:nvGrpSpPr>
        <p:grpSpPr>
          <a:xfrm>
            <a:off x="6789907" y="643077"/>
            <a:ext cx="5028467" cy="1720986"/>
            <a:chOff x="6789907" y="643077"/>
            <a:chExt cx="5028467" cy="172098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4FDE56-B1B9-1E24-7ED3-BE31B1B321E7}"/>
                </a:ext>
              </a:extLst>
            </p:cNvPr>
            <p:cNvSpPr txBox="1"/>
            <p:nvPr userDrawn="1"/>
          </p:nvSpPr>
          <p:spPr>
            <a:xfrm>
              <a:off x="6789907" y="1856232"/>
              <a:ext cx="5028467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b="1" i="0" kern="120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+mn-ea"/>
                  <a:cs typeface="+mn-cs"/>
                </a:rPr>
                <a:t>DRIVING THE EVOLUTION TO AUTONOMOUS NETWORKS.</a:t>
              </a:r>
            </a:p>
            <a:p>
              <a:pPr>
                <a:spcBef>
                  <a:spcPts val="600"/>
                </a:spcBef>
              </a:pPr>
              <a:r>
                <a:rPr lang="en-US" sz="1400" b="1" i="0" kern="1200">
                  <a:solidFill>
                    <a:schemeClr val="accent6">
                      <a:lumMod val="40000"/>
                      <a:lumOff val="60000"/>
                    </a:schemeClr>
                  </a:solidFill>
                  <a:effectLst/>
                  <a:latin typeface="Arial" panose="020B0604020202020204" pitchFamily="34" charset="0"/>
                  <a:ea typeface="+mn-ea"/>
                  <a:cs typeface="+mn-cs"/>
                </a:rPr>
                <a:t>TELCO-FIRST. CLOUD-NATIVE. AI-BY-DESIGN.</a:t>
              </a:r>
              <a:endParaRPr lang="en-US" sz="1400" b="1" i="0" kern="12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74BA6B5-8215-E646-B2B0-F973681A69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67208" y="643077"/>
              <a:ext cx="3200400" cy="1107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2014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9AA7A946-712F-BE7D-C74F-44D5F817C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202A9BCA-34D6-2B4C-8DE0-E72436069D0B}" type="slidenum">
              <a:rPr lang="id-ID" altLang="en-US" sz="800" b="1" i="0">
                <a:solidFill>
                  <a:schemeClr val="bg1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pyright Placeholder 4" hidden="1">
            <a:extLst>
              <a:ext uri="{FF2B5EF4-FFF2-40B4-BE49-F238E27FC236}">
                <a16:creationId xmlns:a16="http://schemas.microsoft.com/office/drawing/2014/main" id="{EDB7D2EF-AB3F-C861-B5DF-3B2D0A016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id-ID" err="1"/>
              <a:t>Mavenir</a:t>
            </a:r>
            <a:r>
              <a:rPr lang="id-ID"/>
              <a:t> 2026. Proprietary and Confidential.</a:t>
            </a:r>
          </a:p>
        </p:txBody>
      </p:sp>
      <p:sp>
        <p:nvSpPr>
          <p:cNvPr id="6" name="Copyright Placeholder 4">
            <a:extLst>
              <a:ext uri="{FF2B5EF4-FFF2-40B4-BE49-F238E27FC236}">
                <a16:creationId xmlns:a16="http://schemas.microsoft.com/office/drawing/2014/main" id="{D3700D20-756C-8424-021B-A675D078F0E6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solidFill>
                  <a:schemeClr val="bg1"/>
                </a:solidFill>
                <a:latin typeface="+mn-lt"/>
              </a:rPr>
              <a:t>Copyright </a:t>
            </a:r>
            <a:r>
              <a:rPr lang="en-US">
                <a:solidFill>
                  <a:schemeClr val="bg1"/>
                </a:solidFill>
                <a:latin typeface="+mn-lt"/>
              </a:rPr>
              <a:t>Mavenir</a:t>
            </a:r>
            <a:r>
              <a:rPr lang="id-ID">
                <a:solidFill>
                  <a:schemeClr val="bg1"/>
                </a:solidFill>
                <a:latin typeface="+mn-lt"/>
              </a:rPr>
              <a:t> 2026. All Rights Reserved.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4D5B9A7-27FB-CD4D-AF7E-54A89511F37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2014E58-095F-1D7F-2D32-EF61876F6E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300" y="629573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47867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315D5-E8A1-1F50-0871-29597EC71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665A8E-1CF8-2F92-9790-CE6D7FEF84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6ACE0E-23DD-B34D-BE32-A8D1300CD6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19">
            <a:extLst>
              <a:ext uri="{FF2B5EF4-FFF2-40B4-BE49-F238E27FC236}">
                <a16:creationId xmlns:a16="http://schemas.microsoft.com/office/drawing/2014/main" id="{64D3D7F3-F9A2-70EB-4E1A-0D568BB1CE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5625" y="1833421"/>
            <a:ext cx="11331221" cy="4462875"/>
          </a:xfrm>
        </p:spPr>
        <p:txBody>
          <a:bodyPr/>
          <a:lstStyle>
            <a:lvl1pPr marL="0" indent="-28346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400" b="0" i="0"/>
            </a:lvl1pPr>
            <a:lvl2pPr marL="740664" indent="-283464">
              <a:spcBef>
                <a:spcPts val="600"/>
              </a:spcBef>
              <a:defRPr sz="1200" b="0" i="0"/>
            </a:lvl2pPr>
            <a:lvl3pPr marL="854075" indent="-223838">
              <a:spcBef>
                <a:spcPts val="600"/>
              </a:spcBef>
              <a:defRPr sz="1200" b="0" i="0"/>
            </a:lvl3pPr>
            <a:lvl4pPr marL="1027113" indent="-217488">
              <a:spcBef>
                <a:spcPts val="600"/>
              </a:spcBef>
              <a:defRPr sz="1200" b="0" i="0"/>
            </a:lvl4pPr>
            <a:lvl5pPr marL="1198563" indent="-219075">
              <a:spcBef>
                <a:spcPts val="600"/>
              </a:spcBef>
              <a:defRPr sz="1200"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ubhead">
            <a:extLst>
              <a:ext uri="{FF2B5EF4-FFF2-40B4-BE49-F238E27FC236}">
                <a16:creationId xmlns:a16="http://schemas.microsoft.com/office/drawing/2014/main" id="{552BF6BA-E106-F3DA-76B8-FEB69A179F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5855" y="1398301"/>
            <a:ext cx="11331221" cy="341397"/>
          </a:xfrm>
        </p:spPr>
        <p:txBody>
          <a:bodyPr>
            <a:noAutofit/>
          </a:bodyPr>
          <a:lstStyle>
            <a:lvl1pPr marL="0" indent="0">
              <a:buNone/>
              <a:defRPr b="0" i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628650" indent="0">
              <a:buNone/>
              <a:defRPr/>
            </a:lvl3pPr>
            <a:lvl4pPr marL="809625" indent="0">
              <a:buNone/>
              <a:defRPr/>
            </a:lvl4pPr>
            <a:lvl5pPr marL="979487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Copyright Placeholder 4">
            <a:extLst>
              <a:ext uri="{FF2B5EF4-FFF2-40B4-BE49-F238E27FC236}">
                <a16:creationId xmlns:a16="http://schemas.microsoft.com/office/drawing/2014/main" id="{04797ACA-215F-FBAD-6128-941BA5703CDF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425709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Interior Layout 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32547C-D402-6682-3B78-706B81705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F6ACE0E-23DD-B34D-BE32-A8D1300CD6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3853336-AAD9-FB74-76FC-E327E0E1F3E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7" name="Content Placeholder 19">
            <a:extLst>
              <a:ext uri="{FF2B5EF4-FFF2-40B4-BE49-F238E27FC236}">
                <a16:creationId xmlns:a16="http://schemas.microsoft.com/office/drawing/2014/main" id="{D6B39311-4501-27AE-8919-E370D38E7BF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5625" y="1833421"/>
            <a:ext cx="11331221" cy="4454167"/>
          </a:xfrm>
        </p:spPr>
        <p:txBody>
          <a:bodyPr/>
          <a:lstStyle>
            <a:lvl1pPr marL="0" indent="-28346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defRPr sz="1400" b="0" i="0">
                <a:solidFill>
                  <a:schemeClr val="bg1"/>
                </a:solidFill>
              </a:defRPr>
            </a:lvl1pPr>
            <a:lvl2pPr marL="740664" indent="-283464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200" b="0" i="0">
                <a:solidFill>
                  <a:schemeClr val="bg1"/>
                </a:solidFill>
              </a:defRPr>
            </a:lvl2pPr>
            <a:lvl3pPr marL="854075" indent="-223838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200" b="0" i="0">
                <a:solidFill>
                  <a:schemeClr val="bg1"/>
                </a:solidFill>
              </a:defRPr>
            </a:lvl3pPr>
            <a:lvl4pPr marL="1027113" indent="-217488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200" b="0" i="0">
                <a:solidFill>
                  <a:schemeClr val="bg1"/>
                </a:solidFill>
              </a:defRPr>
            </a:lvl4pPr>
            <a:lvl5pPr marL="1198563" indent="-219075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2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Subhead">
            <a:extLst>
              <a:ext uri="{FF2B5EF4-FFF2-40B4-BE49-F238E27FC236}">
                <a16:creationId xmlns:a16="http://schemas.microsoft.com/office/drawing/2014/main" id="{B8D3289C-E584-7ADF-7577-45DA60D9D3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5855" y="1398301"/>
            <a:ext cx="11331221" cy="341397"/>
          </a:xfrm>
        </p:spPr>
        <p:txBody>
          <a:bodyPr>
            <a:noAutofit/>
          </a:bodyPr>
          <a:lstStyle>
            <a:lvl1pPr marL="0" indent="0">
              <a:buNone/>
              <a:defRPr b="0" i="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/>
            </a:lvl2pPr>
            <a:lvl3pPr marL="628650" indent="0">
              <a:buNone/>
              <a:defRPr/>
            </a:lvl3pPr>
            <a:lvl4pPr marL="809625" indent="0">
              <a:buNone/>
              <a:defRPr/>
            </a:lvl4pPr>
            <a:lvl5pPr marL="979487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989C8A65-ACB7-35D9-AF3C-8134D4A00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201636"/>
            <a:ext cx="10115758" cy="91725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E4220D63-966B-1629-C48E-655E87E58312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solidFill>
                  <a:schemeClr val="bg1"/>
                </a:solidFill>
                <a:latin typeface="+mn-lt"/>
              </a:rPr>
              <a:t>Copyright </a:t>
            </a:r>
            <a:r>
              <a:rPr lang="en-US">
                <a:solidFill>
                  <a:schemeClr val="bg1"/>
                </a:solidFill>
                <a:latin typeface="+mn-lt"/>
              </a:rPr>
              <a:t>Mavenir</a:t>
            </a:r>
            <a:r>
              <a:rPr lang="id-ID">
                <a:solidFill>
                  <a:schemeClr val="bg1"/>
                </a:solidFill>
                <a:latin typeface="+mn-lt"/>
              </a:rPr>
              <a:t> 2026. All Rights Reserved.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0A3C2C-DFC6-A9ED-0424-8DEF5AF7B6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300" y="629573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891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Interior Layout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5D0E21B7-6505-54A8-3C4D-27590E025F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315200 w 12192000"/>
              <a:gd name="connsiteY0" fmla="*/ 0 h 6858000"/>
              <a:gd name="connsiteX1" fmla="*/ 12192000 w 12192000"/>
              <a:gd name="connsiteY1" fmla="*/ 0 h 6858000"/>
              <a:gd name="connsiteX2" fmla="*/ 10972800 w 12192000"/>
              <a:gd name="connsiteY2" fmla="*/ 6858000 h 6858000"/>
              <a:gd name="connsiteX3" fmla="*/ 7393576 w 12192000"/>
              <a:gd name="connsiteY3" fmla="*/ 6858000 h 6858000"/>
              <a:gd name="connsiteX4" fmla="*/ 6096000 w 12192000"/>
              <a:gd name="connsiteY4" fmla="*/ 6858000 h 6858000"/>
              <a:gd name="connsiteX5" fmla="*/ 4876800 w 12192000"/>
              <a:gd name="connsiteY5" fmla="*/ 6858000 h 6858000"/>
              <a:gd name="connsiteX6" fmla="*/ 4789713 w 12192000"/>
              <a:gd name="connsiteY6" fmla="*/ 6858000 h 6858000"/>
              <a:gd name="connsiteX7" fmla="*/ 0 w 12192000"/>
              <a:gd name="connsiteY7" fmla="*/ 6858000 h 6858000"/>
              <a:gd name="connsiteX8" fmla="*/ 1219200 w 12192000"/>
              <a:gd name="connsiteY8" fmla="*/ 0 h 6858000"/>
              <a:gd name="connsiteX9" fmla="*/ 4789713 w 12192000"/>
              <a:gd name="connsiteY9" fmla="*/ 0 h 6858000"/>
              <a:gd name="connsiteX10" fmla="*/ 6096000 w 12192000"/>
              <a:gd name="connsiteY10" fmla="*/ 0 h 6858000"/>
              <a:gd name="connsiteX11" fmla="*/ 7315200 w 12192000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7315200" y="0"/>
                </a:moveTo>
                <a:lnTo>
                  <a:pt x="12192000" y="0"/>
                </a:lnTo>
                <a:lnTo>
                  <a:pt x="10972800" y="6858000"/>
                </a:lnTo>
                <a:lnTo>
                  <a:pt x="7393576" y="6858000"/>
                </a:lnTo>
                <a:lnTo>
                  <a:pt x="6096000" y="6858000"/>
                </a:lnTo>
                <a:lnTo>
                  <a:pt x="4876800" y="6858000"/>
                </a:lnTo>
                <a:lnTo>
                  <a:pt x="4789713" y="6858000"/>
                </a:lnTo>
                <a:lnTo>
                  <a:pt x="0" y="6858000"/>
                </a:lnTo>
                <a:lnTo>
                  <a:pt x="1219200" y="0"/>
                </a:lnTo>
                <a:lnTo>
                  <a:pt x="4789713" y="0"/>
                </a:lnTo>
                <a:lnTo>
                  <a:pt x="6096000" y="0"/>
                </a:lnTo>
                <a:lnTo>
                  <a:pt x="73152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BE183-0649-30B9-62BD-1F218387D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869" y="201613"/>
            <a:ext cx="9384673" cy="917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32547C-D402-6682-3B78-706B81705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F6ACE0E-23DD-B34D-BE32-A8D1300CD6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3853336-AAD9-FB74-76FC-E327E0E1F3E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A7FBFC22-EA1B-35CB-71E4-62E79F50BD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88870" y="1828800"/>
            <a:ext cx="9763306" cy="448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>
                <a:schemeClr val="accent6">
                  <a:lumMod val="40000"/>
                  <a:lumOff val="60000"/>
                </a:schemeClr>
              </a:buClr>
              <a:defRPr b="0" i="0">
                <a:solidFill>
                  <a:schemeClr val="bg1"/>
                </a:solidFill>
              </a:defRPr>
            </a:lvl1pPr>
            <a:lvl2pPr>
              <a:buClr>
                <a:schemeClr val="accent6">
                  <a:lumMod val="40000"/>
                  <a:lumOff val="60000"/>
                </a:schemeClr>
              </a:buClr>
              <a:defRPr b="0" i="0">
                <a:solidFill>
                  <a:schemeClr val="bg1"/>
                </a:solidFill>
              </a:defRPr>
            </a:lvl2pPr>
            <a:lvl3pPr>
              <a:buClr>
                <a:schemeClr val="accent6">
                  <a:lumMod val="40000"/>
                  <a:lumOff val="60000"/>
                </a:schemeClr>
              </a:buClr>
              <a:defRPr b="0" i="0">
                <a:solidFill>
                  <a:schemeClr val="bg1"/>
                </a:solidFill>
              </a:defRPr>
            </a:lvl3pPr>
            <a:lvl4pPr>
              <a:buClr>
                <a:schemeClr val="accent6">
                  <a:lumMod val="40000"/>
                  <a:lumOff val="60000"/>
                </a:schemeClr>
              </a:buClr>
              <a:defRPr b="0" i="0">
                <a:solidFill>
                  <a:schemeClr val="bg1"/>
                </a:solidFill>
              </a:defRPr>
            </a:lvl4pPr>
            <a:lvl5pPr>
              <a:buClr>
                <a:schemeClr val="accent6">
                  <a:lumMod val="40000"/>
                  <a:lumOff val="60000"/>
                </a:schemeClr>
              </a:buClr>
              <a:defRPr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" name="Subhead">
            <a:extLst>
              <a:ext uri="{FF2B5EF4-FFF2-40B4-BE49-F238E27FC236}">
                <a16:creationId xmlns:a16="http://schemas.microsoft.com/office/drawing/2014/main" id="{8501429F-7507-9D00-943E-4985771146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8870" y="1257173"/>
            <a:ext cx="9763306" cy="341397"/>
          </a:xfrm>
        </p:spPr>
        <p:txBody>
          <a:bodyPr>
            <a:noAutofit/>
          </a:bodyPr>
          <a:lstStyle>
            <a:lvl1pPr marL="0" indent="0">
              <a:buNone/>
              <a:defRPr b="0" i="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/>
            </a:lvl2pPr>
            <a:lvl3pPr marL="628650" indent="0">
              <a:buNone/>
              <a:defRPr/>
            </a:lvl3pPr>
            <a:lvl4pPr marL="809625" indent="0">
              <a:buNone/>
              <a:defRPr/>
            </a:lvl4pPr>
            <a:lvl5pPr marL="979487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pyright Placeholder 4">
            <a:extLst>
              <a:ext uri="{FF2B5EF4-FFF2-40B4-BE49-F238E27FC236}">
                <a16:creationId xmlns:a16="http://schemas.microsoft.com/office/drawing/2014/main" id="{5C238BB1-CAB3-3D9B-D862-4162C3AFEEFE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solidFill>
                  <a:schemeClr val="bg1"/>
                </a:solidFill>
                <a:latin typeface="+mn-lt"/>
              </a:rPr>
              <a:t>Copyright </a:t>
            </a:r>
            <a:r>
              <a:rPr lang="en-US">
                <a:solidFill>
                  <a:schemeClr val="bg1"/>
                </a:solidFill>
                <a:latin typeface="+mn-lt"/>
              </a:rPr>
              <a:t>Mavenir</a:t>
            </a:r>
            <a:r>
              <a:rPr lang="id-ID">
                <a:solidFill>
                  <a:schemeClr val="bg1"/>
                </a:solidFill>
                <a:latin typeface="+mn-lt"/>
              </a:rPr>
              <a:t> 2026. All Rights Reserved.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A8FC44A-2AB0-B285-6FD0-ECF882B3A4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300" y="629573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177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Blu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1C514CB-F3C6-1268-5155-0CD11EC08238}"/>
              </a:ext>
            </a:extLst>
          </p:cNvPr>
          <p:cNvGrpSpPr/>
          <p:nvPr userDrawn="1"/>
        </p:nvGrpSpPr>
        <p:grpSpPr>
          <a:xfrm>
            <a:off x="8522786" y="0"/>
            <a:ext cx="3669214" cy="6858000"/>
            <a:chOff x="8522786" y="0"/>
            <a:chExt cx="3669214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01A4B29-68C1-E3E4-3492-E61CF437AAF8}"/>
                </a:ext>
              </a:extLst>
            </p:cNvPr>
            <p:cNvSpPr/>
            <p:nvPr userDrawn="1"/>
          </p:nvSpPr>
          <p:spPr>
            <a:xfrm>
              <a:off x="8522786" y="0"/>
              <a:ext cx="2763522" cy="6858000"/>
            </a:xfrm>
            <a:custGeom>
              <a:avLst/>
              <a:gdLst>
                <a:gd name="connsiteX0" fmla="*/ 0 w 2763522"/>
                <a:gd name="connsiteY0" fmla="*/ 0 h 6858000"/>
                <a:gd name="connsiteX1" fmla="*/ 2763522 w 2763522"/>
                <a:gd name="connsiteY1" fmla="*/ 0 h 6858000"/>
                <a:gd name="connsiteX2" fmla="*/ 2763522 w 2763522"/>
                <a:gd name="connsiteY2" fmla="*/ 6858000 h 6858000"/>
                <a:gd name="connsiteX3" fmla="*/ 2303146 w 276352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3522" h="6858000">
                  <a:moveTo>
                    <a:pt x="0" y="0"/>
                  </a:moveTo>
                  <a:lnTo>
                    <a:pt x="2763522" y="0"/>
                  </a:lnTo>
                  <a:lnTo>
                    <a:pt x="2763522" y="6858000"/>
                  </a:lnTo>
                  <a:lnTo>
                    <a:pt x="2303146" y="685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A1200B5-266D-163E-D35F-2BA5348588FA}"/>
                </a:ext>
              </a:extLst>
            </p:cNvPr>
            <p:cNvSpPr/>
            <p:nvPr userDrawn="1"/>
          </p:nvSpPr>
          <p:spPr>
            <a:xfrm>
              <a:off x="8966923" y="0"/>
              <a:ext cx="2763522" cy="6858000"/>
            </a:xfrm>
            <a:custGeom>
              <a:avLst/>
              <a:gdLst>
                <a:gd name="connsiteX0" fmla="*/ 0 w 2763522"/>
                <a:gd name="connsiteY0" fmla="*/ 0 h 6858000"/>
                <a:gd name="connsiteX1" fmla="*/ 2763522 w 2763522"/>
                <a:gd name="connsiteY1" fmla="*/ 0 h 6858000"/>
                <a:gd name="connsiteX2" fmla="*/ 2763522 w 2763522"/>
                <a:gd name="connsiteY2" fmla="*/ 6858000 h 6858000"/>
                <a:gd name="connsiteX3" fmla="*/ 2303146 w 276352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3522" h="6858000">
                  <a:moveTo>
                    <a:pt x="0" y="0"/>
                  </a:moveTo>
                  <a:lnTo>
                    <a:pt x="2763522" y="0"/>
                  </a:lnTo>
                  <a:lnTo>
                    <a:pt x="2763522" y="6858000"/>
                  </a:lnTo>
                  <a:lnTo>
                    <a:pt x="2303146" y="6858000"/>
                  </a:lnTo>
                  <a:close/>
                </a:path>
              </a:pathLst>
            </a:custGeom>
            <a:solidFill>
              <a:srgbClr val="0048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AD8D672-7AC4-D2BE-54C0-5528CC0A7CE2}"/>
                </a:ext>
              </a:extLst>
            </p:cNvPr>
            <p:cNvSpPr/>
            <p:nvPr userDrawn="1"/>
          </p:nvSpPr>
          <p:spPr>
            <a:xfrm>
              <a:off x="9428478" y="0"/>
              <a:ext cx="2763522" cy="6858000"/>
            </a:xfrm>
            <a:custGeom>
              <a:avLst/>
              <a:gdLst>
                <a:gd name="connsiteX0" fmla="*/ 0 w 2763522"/>
                <a:gd name="connsiteY0" fmla="*/ 0 h 6858000"/>
                <a:gd name="connsiteX1" fmla="*/ 2763522 w 2763522"/>
                <a:gd name="connsiteY1" fmla="*/ 0 h 6858000"/>
                <a:gd name="connsiteX2" fmla="*/ 2763522 w 2763522"/>
                <a:gd name="connsiteY2" fmla="*/ 6858000 h 6858000"/>
                <a:gd name="connsiteX3" fmla="*/ 2303146 w 276352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3522" h="6858000">
                  <a:moveTo>
                    <a:pt x="0" y="0"/>
                  </a:moveTo>
                  <a:lnTo>
                    <a:pt x="2763522" y="0"/>
                  </a:lnTo>
                  <a:lnTo>
                    <a:pt x="2763522" y="6858000"/>
                  </a:lnTo>
                  <a:lnTo>
                    <a:pt x="2303146" y="6858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88F0D4D-9AC5-B1D0-6D2E-06DD5F010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3" y="201613"/>
            <a:ext cx="7829141" cy="9175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2AEAE0-C364-ECA4-FBB3-62DE1DC484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F6ACE0E-23DD-B34D-BE32-A8D1300CD6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E29DD0F-666E-5D30-BAD8-658201E0BDBD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10" name="Content Placeholder 19">
            <a:extLst>
              <a:ext uri="{FF2B5EF4-FFF2-40B4-BE49-F238E27FC236}">
                <a16:creationId xmlns:a16="http://schemas.microsoft.com/office/drawing/2014/main" id="{60C56EC8-33A1-358A-70B6-D0F74303CA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5626" y="1833421"/>
            <a:ext cx="7829140" cy="4436749"/>
          </a:xfrm>
        </p:spPr>
        <p:txBody>
          <a:bodyPr/>
          <a:lstStyle>
            <a:lvl1pPr marL="0" indent="-28346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400" b="0" i="0"/>
            </a:lvl1pPr>
            <a:lvl2pPr marL="740664" indent="-283464">
              <a:spcBef>
                <a:spcPts val="600"/>
              </a:spcBef>
              <a:defRPr sz="1200" b="0" i="0"/>
            </a:lvl2pPr>
            <a:lvl3pPr marL="854075" indent="-223838">
              <a:spcBef>
                <a:spcPts val="600"/>
              </a:spcBef>
              <a:defRPr sz="1200" b="0" i="0"/>
            </a:lvl3pPr>
            <a:lvl4pPr marL="1027113" indent="-217488">
              <a:spcBef>
                <a:spcPts val="600"/>
              </a:spcBef>
              <a:defRPr sz="1200" b="0" i="0"/>
            </a:lvl4pPr>
            <a:lvl5pPr marL="1198563" indent="-219075">
              <a:spcBef>
                <a:spcPts val="600"/>
              </a:spcBef>
              <a:defRPr sz="1200"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Subhead">
            <a:extLst>
              <a:ext uri="{FF2B5EF4-FFF2-40B4-BE49-F238E27FC236}">
                <a16:creationId xmlns:a16="http://schemas.microsoft.com/office/drawing/2014/main" id="{9B55D227-B13C-F3A7-292D-E99990B9AB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5855" y="1398301"/>
            <a:ext cx="7829141" cy="341397"/>
          </a:xfrm>
        </p:spPr>
        <p:txBody>
          <a:bodyPr>
            <a:noAutofit/>
          </a:bodyPr>
          <a:lstStyle>
            <a:lvl1pPr marL="0" indent="0">
              <a:buNone/>
              <a:defRPr b="0" i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628650" indent="0">
              <a:buNone/>
              <a:defRPr/>
            </a:lvl3pPr>
            <a:lvl4pPr marL="809625" indent="0">
              <a:buNone/>
              <a:defRPr/>
            </a:lvl4pPr>
            <a:lvl5pPr marL="979487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pyright Placeholder 4">
            <a:extLst>
              <a:ext uri="{FF2B5EF4-FFF2-40B4-BE49-F238E27FC236}">
                <a16:creationId xmlns:a16="http://schemas.microsoft.com/office/drawing/2014/main" id="{87DD67AB-7CE0-1B5E-6F9E-6B261F33A5E7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339233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nly_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8EE48D09-67AC-B3AD-A2B2-0896E3351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CBB81312-0997-C042-A4BB-AD21F2EEC5C3}" type="slidenum">
              <a:rPr lang="id-ID" altLang="en-US" sz="800" b="1" i="0">
                <a:solidFill>
                  <a:schemeClr val="bg1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557784" y="201636"/>
            <a:ext cx="10115758" cy="91725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4" hidden="1">
            <a:extLst>
              <a:ext uri="{FF2B5EF4-FFF2-40B4-BE49-F238E27FC236}">
                <a16:creationId xmlns:a16="http://schemas.microsoft.com/office/drawing/2014/main" id="{20F03A41-B001-68CA-760F-280B3CA8B4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 sz="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id-ID" err="1"/>
              <a:t>Mavenir</a:t>
            </a:r>
            <a:r>
              <a:rPr lang="id-ID"/>
              <a:t> 2026. Proprietary and Confidential.</a:t>
            </a:r>
          </a:p>
        </p:txBody>
      </p:sp>
      <p:sp>
        <p:nvSpPr>
          <p:cNvPr id="5" name="Copyright Placeholder 4">
            <a:extLst>
              <a:ext uri="{FF2B5EF4-FFF2-40B4-BE49-F238E27FC236}">
                <a16:creationId xmlns:a16="http://schemas.microsoft.com/office/drawing/2014/main" id="{6C1D382F-6206-51EB-C13E-5E09076E68CC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solidFill>
                  <a:schemeClr val="bg1"/>
                </a:solidFill>
                <a:latin typeface="+mn-lt"/>
              </a:rPr>
              <a:t>Copyright </a:t>
            </a:r>
            <a:r>
              <a:rPr lang="en-US">
                <a:solidFill>
                  <a:schemeClr val="bg1"/>
                </a:solidFill>
                <a:latin typeface="+mn-lt"/>
              </a:rPr>
              <a:t>Mavenir</a:t>
            </a:r>
            <a:r>
              <a:rPr lang="id-ID">
                <a:solidFill>
                  <a:schemeClr val="bg1"/>
                </a:solidFill>
                <a:latin typeface="+mn-lt"/>
              </a:rPr>
              <a:t> 2026. All Rights Reserved.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00CB37-7EC7-E59B-AC5E-E620049C4B6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1293A7F-5730-2586-9789-4C651B9109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300" y="629573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88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1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>
            <a:extLst>
              <a:ext uri="{FF2B5EF4-FFF2-40B4-BE49-F238E27FC236}">
                <a16:creationId xmlns:a16="http://schemas.microsoft.com/office/drawing/2014/main" id="{0909A166-CF0C-3739-D68B-294269615C80}"/>
              </a:ext>
            </a:extLst>
          </p:cNvPr>
          <p:cNvSpPr/>
          <p:nvPr/>
        </p:nvSpPr>
        <p:spPr>
          <a:xfrm>
            <a:off x="11218863" y="6096000"/>
            <a:ext cx="973137" cy="762000"/>
          </a:xfrm>
          <a:custGeom>
            <a:avLst/>
            <a:gdLst>
              <a:gd name="connsiteX0" fmla="*/ 0 w 1307690"/>
              <a:gd name="connsiteY0" fmla="*/ 0 h 781665"/>
              <a:gd name="connsiteX1" fmla="*/ 1307690 w 1307690"/>
              <a:gd name="connsiteY1" fmla="*/ 0 h 781665"/>
              <a:gd name="connsiteX2" fmla="*/ 1307690 w 1307690"/>
              <a:gd name="connsiteY2" fmla="*/ 781665 h 781665"/>
              <a:gd name="connsiteX3" fmla="*/ 0 w 1307690"/>
              <a:gd name="connsiteY3" fmla="*/ 781665 h 781665"/>
              <a:gd name="connsiteX4" fmla="*/ 0 w 1307690"/>
              <a:gd name="connsiteY4" fmla="*/ 0 h 781665"/>
              <a:gd name="connsiteX0" fmla="*/ 0 w 1307690"/>
              <a:gd name="connsiteY0" fmla="*/ 781665 h 781665"/>
              <a:gd name="connsiteX1" fmla="*/ 1307690 w 1307690"/>
              <a:gd name="connsiteY1" fmla="*/ 0 h 781665"/>
              <a:gd name="connsiteX2" fmla="*/ 1307690 w 1307690"/>
              <a:gd name="connsiteY2" fmla="*/ 781665 h 781665"/>
              <a:gd name="connsiteX3" fmla="*/ 0 w 1307690"/>
              <a:gd name="connsiteY3" fmla="*/ 781665 h 78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7690" h="781665">
                <a:moveTo>
                  <a:pt x="0" y="781665"/>
                </a:moveTo>
                <a:lnTo>
                  <a:pt x="1307690" y="0"/>
                </a:lnTo>
                <a:lnTo>
                  <a:pt x="1307690" y="781665"/>
                </a:lnTo>
                <a:lnTo>
                  <a:pt x="0" y="78166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0E1C6BD4-233F-CDD0-76CF-4E66A7A97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6AE5FE8B-F8CE-F146-A85C-2E60ADA63C6C}" type="slidenum">
              <a:rPr lang="id-ID" altLang="en-US" sz="800" b="1" i="0">
                <a:solidFill>
                  <a:schemeClr val="bg1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 bwMode="auto">
          <a:xfrm>
            <a:off x="3546477" y="6107624"/>
            <a:ext cx="8633863" cy="761310"/>
          </a:xfrm>
          <a:custGeom>
            <a:avLst/>
            <a:gdLst>
              <a:gd name="connsiteX0" fmla="*/ 8633863 w 8648699"/>
              <a:gd name="connsiteY0" fmla="*/ 0 h 761310"/>
              <a:gd name="connsiteX1" fmla="*/ 7676154 w 8648699"/>
              <a:gd name="connsiteY1" fmla="*/ 750376 h 761310"/>
              <a:gd name="connsiteX2" fmla="*/ 8648613 w 8648699"/>
              <a:gd name="connsiteY2" fmla="*/ 750376 h 761310"/>
              <a:gd name="connsiteX3" fmla="*/ 8648699 w 8648699"/>
              <a:gd name="connsiteY3" fmla="*/ 760097 h 761310"/>
              <a:gd name="connsiteX4" fmla="*/ 0 w 8648699"/>
              <a:gd name="connsiteY4" fmla="*/ 761291 h 761310"/>
              <a:gd name="connsiteX5" fmla="*/ 8544545 w 8648699"/>
              <a:gd name="connsiteY5" fmla="*/ 7929 h 761310"/>
              <a:gd name="connsiteX0" fmla="*/ 8633863 w 8648613"/>
              <a:gd name="connsiteY0" fmla="*/ 0 h 779147"/>
              <a:gd name="connsiteX1" fmla="*/ 7676154 w 8648613"/>
              <a:gd name="connsiteY1" fmla="*/ 750376 h 779147"/>
              <a:gd name="connsiteX2" fmla="*/ 8648613 w 8648613"/>
              <a:gd name="connsiteY2" fmla="*/ 750376 h 779147"/>
              <a:gd name="connsiteX3" fmla="*/ 7985124 w 8648613"/>
              <a:gd name="connsiteY3" fmla="*/ 779147 h 779147"/>
              <a:gd name="connsiteX4" fmla="*/ 0 w 8648613"/>
              <a:gd name="connsiteY4" fmla="*/ 761291 h 779147"/>
              <a:gd name="connsiteX5" fmla="*/ 8544545 w 8648613"/>
              <a:gd name="connsiteY5" fmla="*/ 7929 h 779147"/>
              <a:gd name="connsiteX6" fmla="*/ 8633863 w 8648613"/>
              <a:gd name="connsiteY6" fmla="*/ 0 h 779147"/>
              <a:gd name="connsiteX0" fmla="*/ 8633863 w 8648613"/>
              <a:gd name="connsiteY0" fmla="*/ 0 h 761310"/>
              <a:gd name="connsiteX1" fmla="*/ 7676154 w 8648613"/>
              <a:gd name="connsiteY1" fmla="*/ 750376 h 761310"/>
              <a:gd name="connsiteX2" fmla="*/ 8648613 w 8648613"/>
              <a:gd name="connsiteY2" fmla="*/ 750376 h 761310"/>
              <a:gd name="connsiteX3" fmla="*/ 0 w 8648613"/>
              <a:gd name="connsiteY3" fmla="*/ 761291 h 761310"/>
              <a:gd name="connsiteX4" fmla="*/ 8544545 w 8648613"/>
              <a:gd name="connsiteY4" fmla="*/ 7929 h 761310"/>
              <a:gd name="connsiteX5" fmla="*/ 8633863 w 8648613"/>
              <a:gd name="connsiteY5" fmla="*/ 0 h 761310"/>
              <a:gd name="connsiteX0" fmla="*/ 8633863 w 8633863"/>
              <a:gd name="connsiteY0" fmla="*/ 0 h 761310"/>
              <a:gd name="connsiteX1" fmla="*/ 7676154 w 8633863"/>
              <a:gd name="connsiteY1" fmla="*/ 750376 h 761310"/>
              <a:gd name="connsiteX2" fmla="*/ 0 w 8633863"/>
              <a:gd name="connsiteY2" fmla="*/ 761291 h 761310"/>
              <a:gd name="connsiteX3" fmla="*/ 8544545 w 8633863"/>
              <a:gd name="connsiteY3" fmla="*/ 7929 h 761310"/>
              <a:gd name="connsiteX4" fmla="*/ 8633863 w 8633863"/>
              <a:gd name="connsiteY4" fmla="*/ 0 h 761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3863" h="761310">
                <a:moveTo>
                  <a:pt x="8633863" y="0"/>
                </a:moveTo>
                <a:lnTo>
                  <a:pt x="7676154" y="750376"/>
                </a:lnTo>
                <a:lnTo>
                  <a:pt x="0" y="761291"/>
                </a:lnTo>
                <a:cubicBezTo>
                  <a:pt x="11776" y="765487"/>
                  <a:pt x="7595650" y="92177"/>
                  <a:pt x="8544545" y="7929"/>
                </a:cubicBezTo>
                <a:lnTo>
                  <a:pt x="863386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>
            <a:lvl1pPr algn="ctr">
              <a:defRPr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557784" y="201636"/>
            <a:ext cx="10115758" cy="91725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9"/>
          <p:cNvSpPr>
            <a:spLocks noGrp="1"/>
          </p:cNvSpPr>
          <p:nvPr>
            <p:ph sz="quarter" idx="13"/>
          </p:nvPr>
        </p:nvSpPr>
        <p:spPr>
          <a:xfrm>
            <a:off x="555625" y="1833422"/>
            <a:ext cx="11331221" cy="4143914"/>
          </a:xfrm>
        </p:spPr>
        <p:txBody>
          <a:bodyPr/>
          <a:lstStyle>
            <a:lvl1pPr marL="0" indent="-28346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400" b="0" i="0"/>
            </a:lvl1pPr>
            <a:lvl2pPr marL="740664" indent="-283464">
              <a:spcBef>
                <a:spcPts val="600"/>
              </a:spcBef>
              <a:defRPr sz="1200" b="0" i="0"/>
            </a:lvl2pPr>
            <a:lvl3pPr marL="854075" indent="-223838">
              <a:spcBef>
                <a:spcPts val="600"/>
              </a:spcBef>
              <a:defRPr sz="1200" b="0" i="0"/>
            </a:lvl3pPr>
            <a:lvl4pPr marL="1027113" indent="-217488">
              <a:spcBef>
                <a:spcPts val="600"/>
              </a:spcBef>
              <a:defRPr sz="1200" b="0" i="0"/>
            </a:lvl4pPr>
            <a:lvl5pPr marL="1198563" indent="-219075">
              <a:spcBef>
                <a:spcPts val="600"/>
              </a:spcBef>
              <a:defRPr sz="1200"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Subhead"/>
          <p:cNvSpPr>
            <a:spLocks noGrp="1"/>
          </p:cNvSpPr>
          <p:nvPr>
            <p:ph type="body" sz="quarter" idx="12"/>
          </p:nvPr>
        </p:nvSpPr>
        <p:spPr>
          <a:xfrm>
            <a:off x="555855" y="1398301"/>
            <a:ext cx="11331221" cy="341397"/>
          </a:xfrm>
        </p:spPr>
        <p:txBody>
          <a:bodyPr>
            <a:noAutofit/>
          </a:bodyPr>
          <a:lstStyle>
            <a:lvl1pPr marL="0" indent="0">
              <a:buNone/>
              <a:defRPr b="0" i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628650" indent="0">
              <a:buNone/>
              <a:defRPr/>
            </a:lvl3pPr>
            <a:lvl4pPr marL="809625" indent="0">
              <a:buNone/>
              <a:defRPr/>
            </a:lvl4pPr>
            <a:lvl5pPr marL="979487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pyright Placeholder 4">
            <a:extLst>
              <a:ext uri="{FF2B5EF4-FFF2-40B4-BE49-F238E27FC236}">
                <a16:creationId xmlns:a16="http://schemas.microsoft.com/office/drawing/2014/main" id="{204B6A2B-BDD7-21FD-3BF2-CE043B9850E8}"/>
              </a:ext>
            </a:extLst>
          </p:cNvPr>
          <p:cNvSpPr txBox="1">
            <a:spLocks/>
          </p:cNvSpPr>
          <p:nvPr userDrawn="1"/>
        </p:nvSpPr>
        <p:spPr>
          <a:xfrm>
            <a:off x="2106435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406077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B4EAE7A-7CDD-BBA4-AF3A-839355785ED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auto">
          <a:xfrm>
            <a:off x="9131571" y="1220788"/>
            <a:ext cx="3060429" cy="5637212"/>
          </a:xfrm>
          <a:custGeom>
            <a:avLst/>
            <a:gdLst>
              <a:gd name="connsiteX0" fmla="*/ 3060429 w 3060429"/>
              <a:gd name="connsiteY0" fmla="*/ 0 h 5637212"/>
              <a:gd name="connsiteX1" fmla="*/ 3060429 w 3060429"/>
              <a:gd name="connsiteY1" fmla="*/ 3770312 h 5637212"/>
              <a:gd name="connsiteX2" fmla="*/ 2101579 w 3060429"/>
              <a:gd name="connsiteY2" fmla="*/ 5637212 h 5637212"/>
              <a:gd name="connsiteX3" fmla="*/ 0 w 3060429"/>
              <a:gd name="connsiteY3" fmla="*/ 5637212 h 5637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0429" h="5637212">
                <a:moveTo>
                  <a:pt x="3060429" y="0"/>
                </a:moveTo>
                <a:lnTo>
                  <a:pt x="3060429" y="3770312"/>
                </a:lnTo>
                <a:lnTo>
                  <a:pt x="2101579" y="5637212"/>
                </a:lnTo>
                <a:lnTo>
                  <a:pt x="0" y="563721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>
            <a:noAutofit/>
          </a:bodyPr>
          <a:lstStyle>
            <a:lvl1pPr>
              <a:defRPr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53BFB61C-A32E-5231-EA5C-C4041C57365D}"/>
              </a:ext>
            </a:extLst>
          </p:cNvPr>
          <p:cNvSpPr/>
          <p:nvPr userDrawn="1"/>
        </p:nvSpPr>
        <p:spPr>
          <a:xfrm rot="10800000">
            <a:off x="11233150" y="4991100"/>
            <a:ext cx="958850" cy="1866900"/>
          </a:xfrm>
          <a:custGeom>
            <a:avLst/>
            <a:gdLst>
              <a:gd name="connsiteX0" fmla="*/ 0 w 958646"/>
              <a:gd name="connsiteY0" fmla="*/ 0 h 1866899"/>
              <a:gd name="connsiteX1" fmla="*/ 958646 w 958646"/>
              <a:gd name="connsiteY1" fmla="*/ 0 h 1866899"/>
              <a:gd name="connsiteX2" fmla="*/ 958646 w 958646"/>
              <a:gd name="connsiteY2" fmla="*/ 1866899 h 1866899"/>
              <a:gd name="connsiteX3" fmla="*/ 0 w 958646"/>
              <a:gd name="connsiteY3" fmla="*/ 1866899 h 1866899"/>
              <a:gd name="connsiteX4" fmla="*/ 0 w 958646"/>
              <a:gd name="connsiteY4" fmla="*/ 0 h 1866899"/>
              <a:gd name="connsiteX0" fmla="*/ 0 w 958646"/>
              <a:gd name="connsiteY0" fmla="*/ 0 h 1866899"/>
              <a:gd name="connsiteX1" fmla="*/ 958646 w 958646"/>
              <a:gd name="connsiteY1" fmla="*/ 0 h 1866899"/>
              <a:gd name="connsiteX2" fmla="*/ 0 w 958646"/>
              <a:gd name="connsiteY2" fmla="*/ 1866899 h 1866899"/>
              <a:gd name="connsiteX3" fmla="*/ 0 w 958646"/>
              <a:gd name="connsiteY3" fmla="*/ 0 h 186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8646" h="1866899">
                <a:moveTo>
                  <a:pt x="0" y="0"/>
                </a:moveTo>
                <a:lnTo>
                  <a:pt x="958646" y="0"/>
                </a:lnTo>
                <a:lnTo>
                  <a:pt x="0" y="186689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B9A4E77C-46BB-216A-6E1E-32B112E0A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490F4A66-A65F-8245-800F-F038ACA8A50C}" type="slidenum">
              <a:rPr lang="id-ID" altLang="en-US" sz="800" b="1">
                <a:solidFill>
                  <a:schemeClr val="bg1"/>
                </a:solidFill>
              </a:rPr>
              <a:pPr algn="ctr" eaLnBrk="1" hangingPunct="1"/>
              <a:t>‹#›</a:t>
            </a:fld>
            <a:endParaRPr lang="id-ID" altLang="en-US" sz="800" b="1">
              <a:solidFill>
                <a:schemeClr val="bg1"/>
              </a:solidFill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557784" y="201636"/>
            <a:ext cx="10115758" cy="91725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9"/>
          <p:cNvSpPr>
            <a:spLocks noGrp="1"/>
          </p:cNvSpPr>
          <p:nvPr>
            <p:ph sz="quarter" idx="13"/>
          </p:nvPr>
        </p:nvSpPr>
        <p:spPr>
          <a:xfrm>
            <a:off x="555625" y="1833422"/>
            <a:ext cx="9261235" cy="4143914"/>
          </a:xfrm>
        </p:spPr>
        <p:txBody>
          <a:bodyPr/>
          <a:lstStyle>
            <a:lvl1pPr marL="0" indent="-28346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400" b="0" i="0"/>
            </a:lvl1pPr>
            <a:lvl2pPr marL="740664" indent="-283464">
              <a:spcBef>
                <a:spcPts val="600"/>
              </a:spcBef>
              <a:defRPr sz="1200" b="0" i="0"/>
            </a:lvl2pPr>
            <a:lvl3pPr marL="854075" indent="-223838">
              <a:spcBef>
                <a:spcPts val="600"/>
              </a:spcBef>
              <a:defRPr sz="1200" b="0" i="0"/>
            </a:lvl3pPr>
            <a:lvl4pPr marL="1027113" indent="-217488">
              <a:spcBef>
                <a:spcPts val="600"/>
              </a:spcBef>
              <a:defRPr sz="1200" b="0" i="0"/>
            </a:lvl4pPr>
            <a:lvl5pPr marL="1198563" indent="-219075">
              <a:spcBef>
                <a:spcPts val="600"/>
              </a:spcBef>
              <a:defRPr sz="1200"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Subhead"/>
          <p:cNvSpPr>
            <a:spLocks noGrp="1"/>
          </p:cNvSpPr>
          <p:nvPr>
            <p:ph type="body" sz="quarter" idx="12"/>
          </p:nvPr>
        </p:nvSpPr>
        <p:spPr>
          <a:xfrm>
            <a:off x="555855" y="1398301"/>
            <a:ext cx="11331222" cy="341397"/>
          </a:xfrm>
        </p:spPr>
        <p:txBody>
          <a:bodyPr>
            <a:noAutofit/>
          </a:bodyPr>
          <a:lstStyle>
            <a:lvl1pPr marL="0" indent="0">
              <a:buNone/>
              <a:defRPr b="0" i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628650" indent="0">
              <a:buNone/>
              <a:defRPr/>
            </a:lvl3pPr>
            <a:lvl4pPr marL="809625" indent="0">
              <a:buNone/>
              <a:defRPr/>
            </a:lvl4pPr>
            <a:lvl5pPr marL="979487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Copyright Placeholder 4">
            <a:extLst>
              <a:ext uri="{FF2B5EF4-FFF2-40B4-BE49-F238E27FC236}">
                <a16:creationId xmlns:a16="http://schemas.microsoft.com/office/drawing/2014/main" id="{E5238CD0-77AB-9511-EE60-2072EACCC0C1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468145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ior_4_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680A2D25-4AE9-B0B1-F7E8-D4486F847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F7BC22C-A40E-AA4D-AD5D-AACA3330D58E}" type="slidenum">
              <a:rPr lang="id-ID" altLang="en-US" sz="800" b="1" i="0">
                <a:solidFill>
                  <a:schemeClr val="bg1"/>
                </a:solidFill>
                <a:latin typeface="Arial" panose="020B0604020202020204" pitchFamily="34" charset="0"/>
              </a:rPr>
              <a:pPr eaLnBrk="1" hangingPunct="1"/>
              <a:t>‹#›</a:t>
            </a:fld>
            <a:endParaRPr lang="id-ID" altLang="en-US" sz="800" b="1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557784" y="201636"/>
            <a:ext cx="8612095" cy="91725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9"/>
          <p:cNvSpPr>
            <a:spLocks noGrp="1"/>
          </p:cNvSpPr>
          <p:nvPr>
            <p:ph sz="quarter" idx="13"/>
          </p:nvPr>
        </p:nvSpPr>
        <p:spPr>
          <a:xfrm>
            <a:off x="555625" y="1833422"/>
            <a:ext cx="9261235" cy="4143914"/>
          </a:xfrm>
        </p:spPr>
        <p:txBody>
          <a:bodyPr/>
          <a:lstStyle>
            <a:lvl1pPr marL="0" indent="-28346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defRPr sz="1400" b="0" i="0">
                <a:solidFill>
                  <a:schemeClr val="bg1"/>
                </a:solidFill>
              </a:defRPr>
            </a:lvl1pPr>
            <a:lvl2pPr marL="740664" indent="-283464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200" b="0" i="0">
                <a:solidFill>
                  <a:schemeClr val="bg1"/>
                </a:solidFill>
              </a:defRPr>
            </a:lvl2pPr>
            <a:lvl3pPr marL="854075" indent="-223838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200" b="0" i="0">
                <a:solidFill>
                  <a:schemeClr val="bg1"/>
                </a:solidFill>
              </a:defRPr>
            </a:lvl3pPr>
            <a:lvl4pPr marL="1027113" indent="-217488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200" b="0" i="0">
                <a:solidFill>
                  <a:schemeClr val="bg1"/>
                </a:solidFill>
              </a:defRPr>
            </a:lvl4pPr>
            <a:lvl5pPr marL="1198563" indent="-219075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2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Subhead"/>
          <p:cNvSpPr>
            <a:spLocks noGrp="1"/>
          </p:cNvSpPr>
          <p:nvPr>
            <p:ph type="body" sz="quarter" idx="12"/>
          </p:nvPr>
        </p:nvSpPr>
        <p:spPr>
          <a:xfrm>
            <a:off x="555855" y="1398301"/>
            <a:ext cx="9200620" cy="341397"/>
          </a:xfrm>
        </p:spPr>
        <p:txBody>
          <a:bodyPr>
            <a:noAutofit/>
          </a:bodyPr>
          <a:lstStyle>
            <a:lvl1pPr marL="0" indent="0">
              <a:buNone/>
              <a:defRPr b="0" i="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/>
            </a:lvl2pPr>
            <a:lvl3pPr marL="628650" indent="0">
              <a:buNone/>
              <a:defRPr/>
            </a:lvl3pPr>
            <a:lvl4pPr marL="809625" indent="0">
              <a:buNone/>
              <a:defRPr/>
            </a:lvl4pPr>
            <a:lvl5pPr marL="979487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EBA3F5D-94D7-DE0A-92A5-23FC40021AA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FAD3F12-AB61-E546-A600-27AC11AF8A4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auto">
          <a:xfrm>
            <a:off x="9131571" y="1220788"/>
            <a:ext cx="3060429" cy="5637212"/>
          </a:xfrm>
          <a:custGeom>
            <a:avLst/>
            <a:gdLst>
              <a:gd name="connsiteX0" fmla="*/ 3060429 w 3060429"/>
              <a:gd name="connsiteY0" fmla="*/ 0 h 5637212"/>
              <a:gd name="connsiteX1" fmla="*/ 3060429 w 3060429"/>
              <a:gd name="connsiteY1" fmla="*/ 5637212 h 5637212"/>
              <a:gd name="connsiteX2" fmla="*/ 0 w 3060429"/>
              <a:gd name="connsiteY2" fmla="*/ 5637212 h 5637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60429" h="5637212">
                <a:moveTo>
                  <a:pt x="3060429" y="0"/>
                </a:moveTo>
                <a:lnTo>
                  <a:pt x="3060429" y="5637212"/>
                </a:lnTo>
                <a:lnTo>
                  <a:pt x="0" y="563721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>
            <a:noAutofit/>
          </a:bodyPr>
          <a:lstStyle>
            <a:lvl1pPr>
              <a:defRPr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228697E3-3C97-E4F9-19B9-97702C2D36E5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solidFill>
                  <a:schemeClr val="bg1"/>
                </a:solidFill>
                <a:latin typeface="+mn-lt"/>
              </a:rPr>
              <a:t>Copyright </a:t>
            </a:r>
            <a:r>
              <a:rPr lang="en-US">
                <a:solidFill>
                  <a:schemeClr val="bg1"/>
                </a:solidFill>
                <a:latin typeface="+mn-lt"/>
              </a:rPr>
              <a:t>Mavenir</a:t>
            </a:r>
            <a:r>
              <a:rPr lang="id-ID">
                <a:solidFill>
                  <a:schemeClr val="bg1"/>
                </a:solidFill>
                <a:latin typeface="+mn-lt"/>
              </a:rPr>
              <a:t> 2026. All Rights Reserved.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DE54825-D780-69CD-EE62-500F93B88D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300" y="629573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877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>
            <a:extLst>
              <a:ext uri="{FF2B5EF4-FFF2-40B4-BE49-F238E27FC236}">
                <a16:creationId xmlns:a16="http://schemas.microsoft.com/office/drawing/2014/main" id="{64E83BED-3BAC-A426-9861-0B5FE4698BDC}"/>
              </a:ext>
            </a:extLst>
          </p:cNvPr>
          <p:cNvSpPr/>
          <p:nvPr/>
        </p:nvSpPr>
        <p:spPr>
          <a:xfrm>
            <a:off x="11218863" y="6096000"/>
            <a:ext cx="973137" cy="762000"/>
          </a:xfrm>
          <a:custGeom>
            <a:avLst/>
            <a:gdLst>
              <a:gd name="connsiteX0" fmla="*/ 0 w 1307690"/>
              <a:gd name="connsiteY0" fmla="*/ 0 h 781665"/>
              <a:gd name="connsiteX1" fmla="*/ 1307690 w 1307690"/>
              <a:gd name="connsiteY1" fmla="*/ 0 h 781665"/>
              <a:gd name="connsiteX2" fmla="*/ 1307690 w 1307690"/>
              <a:gd name="connsiteY2" fmla="*/ 781665 h 781665"/>
              <a:gd name="connsiteX3" fmla="*/ 0 w 1307690"/>
              <a:gd name="connsiteY3" fmla="*/ 781665 h 781665"/>
              <a:gd name="connsiteX4" fmla="*/ 0 w 1307690"/>
              <a:gd name="connsiteY4" fmla="*/ 0 h 781665"/>
              <a:gd name="connsiteX0" fmla="*/ 0 w 1307690"/>
              <a:gd name="connsiteY0" fmla="*/ 781665 h 781665"/>
              <a:gd name="connsiteX1" fmla="*/ 1307690 w 1307690"/>
              <a:gd name="connsiteY1" fmla="*/ 0 h 781665"/>
              <a:gd name="connsiteX2" fmla="*/ 1307690 w 1307690"/>
              <a:gd name="connsiteY2" fmla="*/ 781665 h 781665"/>
              <a:gd name="connsiteX3" fmla="*/ 0 w 1307690"/>
              <a:gd name="connsiteY3" fmla="*/ 781665 h 78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7690" h="781665">
                <a:moveTo>
                  <a:pt x="0" y="781665"/>
                </a:moveTo>
                <a:lnTo>
                  <a:pt x="1307690" y="0"/>
                </a:lnTo>
                <a:lnTo>
                  <a:pt x="1307690" y="781665"/>
                </a:lnTo>
                <a:lnTo>
                  <a:pt x="0" y="78166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8CD448E-D098-AB32-E458-4545C378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E7FD5906-BB6E-7549-8EF0-1B5FBDED5127}" type="slidenum">
              <a:rPr lang="en-US" altLang="en-US" sz="800" b="1" i="0">
                <a:solidFill>
                  <a:schemeClr val="bg1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en-US" altLang="en-US" sz="800" b="1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557784" y="0"/>
            <a:ext cx="7364245" cy="186578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1"/>
          </p:nvPr>
        </p:nvSpPr>
        <p:spPr>
          <a:xfrm>
            <a:off x="555624" y="2104226"/>
            <a:ext cx="5540143" cy="416011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600" b="0" i="0"/>
            </a:lvl1pPr>
            <a:lvl2pPr marL="457200" indent="0">
              <a:buNone/>
              <a:defRPr/>
            </a:lvl2pPr>
            <a:lvl3pPr marL="628650" indent="0">
              <a:buNone/>
              <a:defRPr/>
            </a:lvl3pPr>
            <a:lvl4pPr marL="809625" indent="0">
              <a:buNone/>
              <a:defRPr/>
            </a:lvl4pPr>
            <a:lvl5pPr marL="979487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EC17500-C1A2-3B7C-6E0E-AE702DE6D6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21234" y="1097282"/>
            <a:ext cx="6670766" cy="5771652"/>
          </a:xfrm>
          <a:custGeom>
            <a:avLst/>
            <a:gdLst>
              <a:gd name="connsiteX0" fmla="*/ 6767336 w 6772858"/>
              <a:gd name="connsiteY0" fmla="*/ 1 h 6868932"/>
              <a:gd name="connsiteX1" fmla="*/ 6772129 w 6772858"/>
              <a:gd name="connsiteY1" fmla="*/ 5906957 h 6868932"/>
              <a:gd name="connsiteX2" fmla="*/ 6772270 w 6772858"/>
              <a:gd name="connsiteY2" fmla="*/ 6096457 h 6868932"/>
              <a:gd name="connsiteX3" fmla="*/ 5800311 w 6772858"/>
              <a:gd name="connsiteY3" fmla="*/ 6857998 h 6868932"/>
              <a:gd name="connsiteX4" fmla="*/ 6772856 w 6772858"/>
              <a:gd name="connsiteY4" fmla="*/ 6857998 h 6868932"/>
              <a:gd name="connsiteX5" fmla="*/ 6772856 w 6772858"/>
              <a:gd name="connsiteY5" fmla="*/ 6855455 h 6868932"/>
              <a:gd name="connsiteX6" fmla="*/ 6772858 w 6772858"/>
              <a:gd name="connsiteY6" fmla="*/ 6857999 h 6868932"/>
              <a:gd name="connsiteX7" fmla="*/ 6772858 w 6772858"/>
              <a:gd name="connsiteY7" fmla="*/ 6858000 h 6868932"/>
              <a:gd name="connsiteX8" fmla="*/ 0 w 6772858"/>
              <a:gd name="connsiteY8" fmla="*/ 6868757 h 6868932"/>
              <a:gd name="connsiteX9" fmla="*/ 6767336 w 6772858"/>
              <a:gd name="connsiteY9" fmla="*/ 1 h 6868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72858" h="6868932">
                <a:moveTo>
                  <a:pt x="6767336" y="1"/>
                </a:moveTo>
                <a:cubicBezTo>
                  <a:pt x="6768131" y="-648"/>
                  <a:pt x="6770353" y="3500276"/>
                  <a:pt x="6772129" y="5906957"/>
                </a:cubicBezTo>
                <a:lnTo>
                  <a:pt x="6772270" y="6096457"/>
                </a:lnTo>
                <a:lnTo>
                  <a:pt x="5800311" y="6857998"/>
                </a:lnTo>
                <a:lnTo>
                  <a:pt x="6772856" y="6857998"/>
                </a:lnTo>
                <a:lnTo>
                  <a:pt x="6772856" y="6855455"/>
                </a:lnTo>
                <a:lnTo>
                  <a:pt x="6772858" y="6857999"/>
                </a:lnTo>
                <a:lnTo>
                  <a:pt x="6772858" y="6858000"/>
                </a:lnTo>
                <a:lnTo>
                  <a:pt x="0" y="6868757"/>
                </a:lnTo>
                <a:cubicBezTo>
                  <a:pt x="9837" y="6909098"/>
                  <a:pt x="6766427" y="743"/>
                  <a:pt x="6767336" y="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lIns="3749040" tIns="548640" bIns="91440" rtlCol="0" anchor="ctr">
            <a:noAutofit/>
          </a:bodyPr>
          <a:lstStyle>
            <a:lvl1pPr marL="179388" indent="-179388" algn="l">
              <a:tabLst/>
              <a:defRPr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2" name="Copyright Placeholder 4">
            <a:extLst>
              <a:ext uri="{FF2B5EF4-FFF2-40B4-BE49-F238E27FC236}">
                <a16:creationId xmlns:a16="http://schemas.microsoft.com/office/drawing/2014/main" id="{05D586C0-F2FA-9054-F44F-5ACD8FF75CD0}"/>
              </a:ext>
            </a:extLst>
          </p:cNvPr>
          <p:cNvSpPr txBox="1">
            <a:spLocks/>
          </p:cNvSpPr>
          <p:nvPr userDrawn="1"/>
        </p:nvSpPr>
        <p:spPr>
          <a:xfrm>
            <a:off x="2106435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</a:t>
            </a:r>
            <a:r>
              <a:rPr lang="id-ID" b="0" i="0"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20575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9C858073-AE63-F0BD-7F62-7AD7A8A00BEE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0"/>
            <a:ext cx="2957513" cy="6858000"/>
            <a:chOff x="-19664" y="-2"/>
            <a:chExt cx="2957524" cy="685799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4EB21F6-5A24-DC9F-8BF1-8DE42C93E3D5}"/>
                </a:ext>
              </a:extLst>
            </p:cNvPr>
            <p:cNvSpPr/>
            <p:nvPr/>
          </p:nvSpPr>
          <p:spPr>
            <a:xfrm>
              <a:off x="-614" y="-2"/>
              <a:ext cx="2451109" cy="68579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Rectangle 15">
              <a:extLst>
                <a:ext uri="{FF2B5EF4-FFF2-40B4-BE49-F238E27FC236}">
                  <a16:creationId xmlns:a16="http://schemas.microsoft.com/office/drawing/2014/main" id="{32B27504-93BE-365C-6E08-170A3ADBEF01}"/>
                </a:ext>
              </a:extLst>
            </p:cNvPr>
            <p:cNvSpPr/>
            <p:nvPr/>
          </p:nvSpPr>
          <p:spPr>
            <a:xfrm>
              <a:off x="-19664" y="-2"/>
              <a:ext cx="2957524" cy="5402257"/>
            </a:xfrm>
            <a:custGeom>
              <a:avLst/>
              <a:gdLst>
                <a:gd name="connsiteX0" fmla="*/ 0 w 2999564"/>
                <a:gd name="connsiteY0" fmla="*/ 0 h 5402317"/>
                <a:gd name="connsiteX1" fmla="*/ 2999564 w 2999564"/>
                <a:gd name="connsiteY1" fmla="*/ 0 h 5402317"/>
                <a:gd name="connsiteX2" fmla="*/ 2999564 w 2999564"/>
                <a:gd name="connsiteY2" fmla="*/ 5402317 h 5402317"/>
                <a:gd name="connsiteX3" fmla="*/ 0 w 2999564"/>
                <a:gd name="connsiteY3" fmla="*/ 5402317 h 5402317"/>
                <a:gd name="connsiteX4" fmla="*/ 0 w 2999564"/>
                <a:gd name="connsiteY4" fmla="*/ 0 h 5402317"/>
                <a:gd name="connsiteX0" fmla="*/ 0 w 2999564"/>
                <a:gd name="connsiteY0" fmla="*/ 0 h 5402317"/>
                <a:gd name="connsiteX1" fmla="*/ 2999564 w 2999564"/>
                <a:gd name="connsiteY1" fmla="*/ 0 h 5402317"/>
                <a:gd name="connsiteX2" fmla="*/ 0 w 2999564"/>
                <a:gd name="connsiteY2" fmla="*/ 5402317 h 5402317"/>
                <a:gd name="connsiteX3" fmla="*/ 0 w 2999564"/>
                <a:gd name="connsiteY3" fmla="*/ 0 h 540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9564" h="5402317">
                  <a:moveTo>
                    <a:pt x="0" y="0"/>
                  </a:moveTo>
                  <a:lnTo>
                    <a:pt x="2999564" y="0"/>
                  </a:lnTo>
                  <a:lnTo>
                    <a:pt x="0" y="54023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1">
              <a:extLst>
                <a:ext uri="{FF2B5EF4-FFF2-40B4-BE49-F238E27FC236}">
                  <a16:creationId xmlns:a16="http://schemas.microsoft.com/office/drawing/2014/main" id="{94987D03-E464-5C1A-34EB-AD62BFD25E64}"/>
                </a:ext>
              </a:extLst>
            </p:cNvPr>
            <p:cNvSpPr/>
            <p:nvPr/>
          </p:nvSpPr>
          <p:spPr>
            <a:xfrm>
              <a:off x="-614" y="-2"/>
              <a:ext cx="958854" cy="1897061"/>
            </a:xfrm>
            <a:custGeom>
              <a:avLst/>
              <a:gdLst>
                <a:gd name="connsiteX0" fmla="*/ 0 w 958646"/>
                <a:gd name="connsiteY0" fmla="*/ 0 h 1897624"/>
                <a:gd name="connsiteX1" fmla="*/ 958646 w 958646"/>
                <a:gd name="connsiteY1" fmla="*/ 0 h 1897624"/>
                <a:gd name="connsiteX2" fmla="*/ 958646 w 958646"/>
                <a:gd name="connsiteY2" fmla="*/ 1897624 h 1897624"/>
                <a:gd name="connsiteX3" fmla="*/ 0 w 958646"/>
                <a:gd name="connsiteY3" fmla="*/ 1897624 h 1897624"/>
                <a:gd name="connsiteX4" fmla="*/ 0 w 958646"/>
                <a:gd name="connsiteY4" fmla="*/ 0 h 1897624"/>
                <a:gd name="connsiteX0" fmla="*/ 0 w 958646"/>
                <a:gd name="connsiteY0" fmla="*/ 0 h 1897624"/>
                <a:gd name="connsiteX1" fmla="*/ 958646 w 958646"/>
                <a:gd name="connsiteY1" fmla="*/ 0 h 1897624"/>
                <a:gd name="connsiteX2" fmla="*/ 0 w 958646"/>
                <a:gd name="connsiteY2" fmla="*/ 1897624 h 1897624"/>
                <a:gd name="connsiteX3" fmla="*/ 0 w 958646"/>
                <a:gd name="connsiteY3" fmla="*/ 0 h 189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8646" h="1897624">
                  <a:moveTo>
                    <a:pt x="0" y="0"/>
                  </a:moveTo>
                  <a:lnTo>
                    <a:pt x="958646" y="0"/>
                  </a:lnTo>
                  <a:lnTo>
                    <a:pt x="0" y="1897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Slide Number">
            <a:extLst>
              <a:ext uri="{FF2B5EF4-FFF2-40B4-BE49-F238E27FC236}">
                <a16:creationId xmlns:a16="http://schemas.microsoft.com/office/drawing/2014/main" id="{1B2D007D-D8E1-6AA8-13E9-EC0347FC0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18C96B5C-C479-B846-9A9F-C88FDC2A62DE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6256" y="0"/>
            <a:ext cx="4897749" cy="6858000"/>
          </a:xfrm>
          <a:prstGeom prst="parallelogram">
            <a:avLst/>
          </a:prstGeom>
          <a:solidFill>
            <a:schemeClr val="bg2"/>
          </a:solidFill>
        </p:spPr>
        <p:txBody>
          <a:bodyPr tIns="182880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System Font Regular"/>
              <a:buNone/>
              <a:tabLst/>
              <a:defRPr b="0" i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5" name="Title Placeholder 2"/>
          <p:cNvSpPr>
            <a:spLocks noGrp="1"/>
          </p:cNvSpPr>
          <p:nvPr>
            <p:ph type="title"/>
          </p:nvPr>
        </p:nvSpPr>
        <p:spPr>
          <a:xfrm>
            <a:off x="6044182" y="713232"/>
            <a:ext cx="5541264" cy="116128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42024" y="2261172"/>
            <a:ext cx="5543422" cy="3968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6041726" y="2630107"/>
            <a:ext cx="5540143" cy="375552"/>
          </a:xfrm>
        </p:spPr>
        <p:txBody>
          <a:bodyPr>
            <a:sp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pyright Placeholder 4">
            <a:extLst>
              <a:ext uri="{FF2B5EF4-FFF2-40B4-BE49-F238E27FC236}">
                <a16:creationId xmlns:a16="http://schemas.microsoft.com/office/drawing/2014/main" id="{54BA53AF-9610-7394-DEB2-3E7B17155E9E}"/>
              </a:ext>
            </a:extLst>
          </p:cNvPr>
          <p:cNvSpPr txBox="1">
            <a:spLocks/>
          </p:cNvSpPr>
          <p:nvPr userDrawn="1"/>
        </p:nvSpPr>
        <p:spPr>
          <a:xfrm>
            <a:off x="6754397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BEAA13E-C40D-CAE6-E845-283D265816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85129" y="6312299"/>
            <a:ext cx="1508760" cy="5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06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_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C718A0A-67D2-D26A-B6DF-E77935C6FA7E}"/>
              </a:ext>
            </a:extLst>
          </p:cNvPr>
          <p:cNvSpPr/>
          <p:nvPr/>
        </p:nvSpPr>
        <p:spPr>
          <a:xfrm>
            <a:off x="0" y="6291263"/>
            <a:ext cx="1836738" cy="579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5AAE06-32D4-A3DC-F221-BA6530EF86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85000"/>
          </a:blip>
          <a:srcRect/>
          <a:stretch/>
        </p:blipFill>
        <p:spPr>
          <a:xfrm>
            <a:off x="-1" y="0"/>
            <a:ext cx="2899411" cy="6871063"/>
          </a:xfrm>
          <a:custGeom>
            <a:avLst/>
            <a:gdLst>
              <a:gd name="connsiteX0" fmla="*/ 2898574 w 2899411"/>
              <a:gd name="connsiteY0" fmla="*/ 0 h 6871063"/>
              <a:gd name="connsiteX1" fmla="*/ 2899411 w 2899411"/>
              <a:gd name="connsiteY1" fmla="*/ 0 h 6871063"/>
              <a:gd name="connsiteX2" fmla="*/ 2899411 w 2899411"/>
              <a:gd name="connsiteY2" fmla="*/ 5072 h 6871063"/>
              <a:gd name="connsiteX3" fmla="*/ 0 w 2899411"/>
              <a:gd name="connsiteY3" fmla="*/ 0 h 6871063"/>
              <a:gd name="connsiteX4" fmla="*/ 2898574 w 2899411"/>
              <a:gd name="connsiteY4" fmla="*/ 0 h 6871063"/>
              <a:gd name="connsiteX5" fmla="*/ 1302108 w 2899411"/>
              <a:gd name="connsiteY5" fmla="*/ 6858000 h 6871063"/>
              <a:gd name="connsiteX6" fmla="*/ 2899411 w 2899411"/>
              <a:gd name="connsiteY6" fmla="*/ 6858000 h 6871063"/>
              <a:gd name="connsiteX7" fmla="*/ 2899411 w 2899411"/>
              <a:gd name="connsiteY7" fmla="*/ 6871063 h 6871063"/>
              <a:gd name="connsiteX8" fmla="*/ 0 w 2899411"/>
              <a:gd name="connsiteY8" fmla="*/ 6871063 h 687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9411" h="6871063">
                <a:moveTo>
                  <a:pt x="2898574" y="0"/>
                </a:moveTo>
                <a:lnTo>
                  <a:pt x="2899411" y="0"/>
                </a:lnTo>
                <a:lnTo>
                  <a:pt x="2899411" y="5072"/>
                </a:lnTo>
                <a:close/>
                <a:moveTo>
                  <a:pt x="0" y="0"/>
                </a:moveTo>
                <a:lnTo>
                  <a:pt x="2898574" y="0"/>
                </a:lnTo>
                <a:lnTo>
                  <a:pt x="1302108" y="6858000"/>
                </a:lnTo>
                <a:lnTo>
                  <a:pt x="2899411" y="6858000"/>
                </a:lnTo>
                <a:lnTo>
                  <a:pt x="2899411" y="6871063"/>
                </a:lnTo>
                <a:lnTo>
                  <a:pt x="0" y="68710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</p:pic>
      <p:sp>
        <p:nvSpPr>
          <p:cNvPr id="5" name="Rectangle 16">
            <a:extLst>
              <a:ext uri="{FF2B5EF4-FFF2-40B4-BE49-F238E27FC236}">
                <a16:creationId xmlns:a16="http://schemas.microsoft.com/office/drawing/2014/main" id="{0E39532A-43BA-3E4A-184C-C89953F18AEF}"/>
              </a:ext>
            </a:extLst>
          </p:cNvPr>
          <p:cNvSpPr/>
          <p:nvPr/>
        </p:nvSpPr>
        <p:spPr>
          <a:xfrm>
            <a:off x="0" y="0"/>
            <a:ext cx="958850" cy="1866900"/>
          </a:xfrm>
          <a:custGeom>
            <a:avLst/>
            <a:gdLst>
              <a:gd name="connsiteX0" fmla="*/ 0 w 958646"/>
              <a:gd name="connsiteY0" fmla="*/ 0 h 1866899"/>
              <a:gd name="connsiteX1" fmla="*/ 958646 w 958646"/>
              <a:gd name="connsiteY1" fmla="*/ 0 h 1866899"/>
              <a:gd name="connsiteX2" fmla="*/ 958646 w 958646"/>
              <a:gd name="connsiteY2" fmla="*/ 1866899 h 1866899"/>
              <a:gd name="connsiteX3" fmla="*/ 0 w 958646"/>
              <a:gd name="connsiteY3" fmla="*/ 1866899 h 1866899"/>
              <a:gd name="connsiteX4" fmla="*/ 0 w 958646"/>
              <a:gd name="connsiteY4" fmla="*/ 0 h 1866899"/>
              <a:gd name="connsiteX0" fmla="*/ 0 w 958646"/>
              <a:gd name="connsiteY0" fmla="*/ 0 h 1866899"/>
              <a:gd name="connsiteX1" fmla="*/ 958646 w 958646"/>
              <a:gd name="connsiteY1" fmla="*/ 0 h 1866899"/>
              <a:gd name="connsiteX2" fmla="*/ 0 w 958646"/>
              <a:gd name="connsiteY2" fmla="*/ 1866899 h 1866899"/>
              <a:gd name="connsiteX3" fmla="*/ 0 w 958646"/>
              <a:gd name="connsiteY3" fmla="*/ 0 h 186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8646" h="1866899">
                <a:moveTo>
                  <a:pt x="0" y="0"/>
                </a:moveTo>
                <a:lnTo>
                  <a:pt x="958646" y="0"/>
                </a:lnTo>
                <a:lnTo>
                  <a:pt x="0" y="186689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2992598" y="201168"/>
            <a:ext cx="8896407" cy="91725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pyright Placeholder 4">
            <a:extLst>
              <a:ext uri="{FF2B5EF4-FFF2-40B4-BE49-F238E27FC236}">
                <a16:creationId xmlns:a16="http://schemas.microsoft.com/office/drawing/2014/main" id="{F2641DD0-30C8-39DD-5D68-B375FEBA13E8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235C9104-2DCC-E384-3880-986A53FE45D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8E8C4E45-9951-5A4D-8F70-C6CC7EF85D0E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6E6B84D-275F-132E-E05E-4C4780F775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77181" y="6312299"/>
            <a:ext cx="1508760" cy="5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6573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_1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AEEE70-C50B-DFAF-488D-4B8B59C822DD}"/>
              </a:ext>
            </a:extLst>
          </p:cNvPr>
          <p:cNvSpPr/>
          <p:nvPr/>
        </p:nvSpPr>
        <p:spPr>
          <a:xfrm>
            <a:off x="0" y="6291263"/>
            <a:ext cx="1836738" cy="579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D7019F78-AC97-5CFD-2CCD-E0D7965D0466}"/>
              </a:ext>
            </a:extLst>
          </p:cNvPr>
          <p:cNvSpPr/>
          <p:nvPr/>
        </p:nvSpPr>
        <p:spPr>
          <a:xfrm>
            <a:off x="0" y="0"/>
            <a:ext cx="958850" cy="1866900"/>
          </a:xfrm>
          <a:custGeom>
            <a:avLst/>
            <a:gdLst>
              <a:gd name="connsiteX0" fmla="*/ 0 w 958646"/>
              <a:gd name="connsiteY0" fmla="*/ 0 h 1866899"/>
              <a:gd name="connsiteX1" fmla="*/ 958646 w 958646"/>
              <a:gd name="connsiteY1" fmla="*/ 0 h 1866899"/>
              <a:gd name="connsiteX2" fmla="*/ 958646 w 958646"/>
              <a:gd name="connsiteY2" fmla="*/ 1866899 h 1866899"/>
              <a:gd name="connsiteX3" fmla="*/ 0 w 958646"/>
              <a:gd name="connsiteY3" fmla="*/ 1866899 h 1866899"/>
              <a:gd name="connsiteX4" fmla="*/ 0 w 958646"/>
              <a:gd name="connsiteY4" fmla="*/ 0 h 1866899"/>
              <a:gd name="connsiteX0" fmla="*/ 0 w 958646"/>
              <a:gd name="connsiteY0" fmla="*/ 0 h 1866899"/>
              <a:gd name="connsiteX1" fmla="*/ 958646 w 958646"/>
              <a:gd name="connsiteY1" fmla="*/ 0 h 1866899"/>
              <a:gd name="connsiteX2" fmla="*/ 0 w 958646"/>
              <a:gd name="connsiteY2" fmla="*/ 1866899 h 1866899"/>
              <a:gd name="connsiteX3" fmla="*/ 0 w 958646"/>
              <a:gd name="connsiteY3" fmla="*/ 0 h 186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8646" h="1866899">
                <a:moveTo>
                  <a:pt x="0" y="0"/>
                </a:moveTo>
                <a:lnTo>
                  <a:pt x="958646" y="0"/>
                </a:lnTo>
                <a:lnTo>
                  <a:pt x="0" y="186689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E3B2B6E0-64A2-ADEB-1F33-F6AF1CB5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69C04154-D603-8F48-B00A-5729923F675F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2899411" cy="6871063"/>
          </a:xfrm>
          <a:custGeom>
            <a:avLst/>
            <a:gdLst>
              <a:gd name="connsiteX0" fmla="*/ 0 w 2899411"/>
              <a:gd name="connsiteY0" fmla="*/ 0 h 6871063"/>
              <a:gd name="connsiteX1" fmla="*/ 1 w 2899411"/>
              <a:gd name="connsiteY1" fmla="*/ 0 h 6871063"/>
              <a:gd name="connsiteX2" fmla="*/ 1 w 2899411"/>
              <a:gd name="connsiteY2" fmla="*/ 1866899 h 6871063"/>
              <a:gd name="connsiteX3" fmla="*/ 958647 w 2899411"/>
              <a:gd name="connsiteY3" fmla="*/ 0 h 6871063"/>
              <a:gd name="connsiteX4" fmla="*/ 2899411 w 2899411"/>
              <a:gd name="connsiteY4" fmla="*/ 0 h 6871063"/>
              <a:gd name="connsiteX5" fmla="*/ 1306287 w 2899411"/>
              <a:gd name="connsiteY5" fmla="*/ 6871063 h 6871063"/>
              <a:gd name="connsiteX6" fmla="*/ 0 w 2899411"/>
              <a:gd name="connsiteY6" fmla="*/ 6857999 h 687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99411" h="6871063">
                <a:moveTo>
                  <a:pt x="0" y="0"/>
                </a:moveTo>
                <a:lnTo>
                  <a:pt x="1" y="0"/>
                </a:lnTo>
                <a:lnTo>
                  <a:pt x="1" y="1866899"/>
                </a:lnTo>
                <a:lnTo>
                  <a:pt x="958647" y="0"/>
                </a:lnTo>
                <a:lnTo>
                  <a:pt x="2899411" y="0"/>
                </a:lnTo>
                <a:lnTo>
                  <a:pt x="1306287" y="6871063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Ins="731520" bIns="1005840" rtlCol="0" anchor="ctr">
            <a:noAutofit/>
          </a:bodyPr>
          <a:lstStyle>
            <a:lvl1pPr>
              <a:defRPr b="0" i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2992598" y="201168"/>
            <a:ext cx="8896407" cy="91725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pyright Placeholder 4">
            <a:extLst>
              <a:ext uri="{FF2B5EF4-FFF2-40B4-BE49-F238E27FC236}">
                <a16:creationId xmlns:a16="http://schemas.microsoft.com/office/drawing/2014/main" id="{CC247BC1-26F1-3BDA-8585-4881F418BFD0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13D3D62-0376-B87D-EADF-8948CD7FEE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77181" y="6312299"/>
            <a:ext cx="1508760" cy="5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106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_2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6DF55947-72FF-7735-C848-BF693F377A77}"/>
              </a:ext>
            </a:extLst>
          </p:cNvPr>
          <p:cNvSpPr/>
          <p:nvPr userDrawn="1"/>
        </p:nvSpPr>
        <p:spPr>
          <a:xfrm>
            <a:off x="9910763" y="1101546"/>
            <a:ext cx="2268624" cy="4807130"/>
          </a:xfrm>
          <a:custGeom>
            <a:avLst/>
            <a:gdLst>
              <a:gd name="connsiteX0" fmla="*/ 0 w 2268624"/>
              <a:gd name="connsiteY0" fmla="*/ 0 h 4807130"/>
              <a:gd name="connsiteX1" fmla="*/ 1086752 w 2268624"/>
              <a:gd name="connsiteY1" fmla="*/ 0 h 4807130"/>
              <a:gd name="connsiteX2" fmla="*/ 2268624 w 2268624"/>
              <a:gd name="connsiteY2" fmla="*/ 1188013 h 4807130"/>
              <a:gd name="connsiteX3" fmla="*/ 0 w 2268624"/>
              <a:gd name="connsiteY3" fmla="*/ 4807130 h 480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8624" h="4807130">
                <a:moveTo>
                  <a:pt x="0" y="0"/>
                </a:moveTo>
                <a:lnTo>
                  <a:pt x="1086752" y="0"/>
                </a:lnTo>
                <a:lnTo>
                  <a:pt x="2268624" y="1188013"/>
                </a:lnTo>
                <a:lnTo>
                  <a:pt x="0" y="480713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4733742A-480D-9FDE-EA5B-D22F388FA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37662D00-56D5-E040-A2F7-2B4C78F748C1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557784" y="201636"/>
            <a:ext cx="6665976" cy="1499616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19"/>
          <p:cNvSpPr>
            <a:spLocks noGrp="1"/>
          </p:cNvSpPr>
          <p:nvPr>
            <p:ph sz="quarter" idx="13"/>
          </p:nvPr>
        </p:nvSpPr>
        <p:spPr>
          <a:xfrm>
            <a:off x="555625" y="1958567"/>
            <a:ext cx="5744095" cy="4104006"/>
          </a:xfrm>
        </p:spPr>
        <p:txBody>
          <a:bodyPr>
            <a:normAutofit/>
          </a:bodyPr>
          <a:lstStyle>
            <a:lvl1pPr marL="0" indent="-28346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2000" b="0" i="0"/>
            </a:lvl1pPr>
            <a:lvl2pPr marL="740664" indent="-283464">
              <a:spcBef>
                <a:spcPts val="600"/>
              </a:spcBef>
              <a:defRPr sz="1800" b="0" i="0"/>
            </a:lvl2pPr>
            <a:lvl3pPr marL="854075" indent="-223838">
              <a:spcBef>
                <a:spcPts val="600"/>
              </a:spcBef>
              <a:defRPr sz="1800" b="0" i="0"/>
            </a:lvl3pPr>
            <a:lvl4pPr marL="1027113" indent="-217488">
              <a:spcBef>
                <a:spcPts val="600"/>
              </a:spcBef>
              <a:defRPr sz="1800" b="0" i="0"/>
            </a:lvl4pPr>
            <a:lvl5pPr marL="1198563" indent="-219075">
              <a:spcBef>
                <a:spcPts val="600"/>
              </a:spcBef>
              <a:defRPr sz="1800"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Copyright Placeholder 4">
            <a:extLst>
              <a:ext uri="{FF2B5EF4-FFF2-40B4-BE49-F238E27FC236}">
                <a16:creationId xmlns:a16="http://schemas.microsoft.com/office/drawing/2014/main" id="{98B8B0A5-8F36-49F6-C981-23B215B9A943}"/>
              </a:ext>
            </a:extLst>
          </p:cNvPr>
          <p:cNvSpPr txBox="1">
            <a:spLocks/>
          </p:cNvSpPr>
          <p:nvPr userDrawn="1"/>
        </p:nvSpPr>
        <p:spPr>
          <a:xfrm>
            <a:off x="2106435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475DD11D-3FC3-E617-E622-EB1DD996CE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 bwMode="auto">
          <a:xfrm>
            <a:off x="6457951" y="-3176"/>
            <a:ext cx="5159121" cy="6861175"/>
          </a:xfrm>
          <a:custGeom>
            <a:avLst/>
            <a:gdLst>
              <a:gd name="connsiteX0" fmla="*/ 1583081 w 5705221"/>
              <a:gd name="connsiteY0" fmla="*/ 0 h 6858000"/>
              <a:gd name="connsiteX1" fmla="*/ 3124200 w 5705221"/>
              <a:gd name="connsiteY1" fmla="*/ 0 h 6858000"/>
              <a:gd name="connsiteX2" fmla="*/ 5705221 w 5705221"/>
              <a:gd name="connsiteY2" fmla="*/ 0 h 6858000"/>
              <a:gd name="connsiteX3" fmla="*/ 5705221 w 5705221"/>
              <a:gd name="connsiteY3" fmla="*/ 64266 h 6858000"/>
              <a:gd name="connsiteX4" fmla="*/ 4143375 w 5705221"/>
              <a:gd name="connsiteY4" fmla="*/ 4791075 h 6858000"/>
              <a:gd name="connsiteX5" fmla="*/ 4826334 w 5705221"/>
              <a:gd name="connsiteY5" fmla="*/ 6858000 h 6858000"/>
              <a:gd name="connsiteX6" fmla="*/ 4818688 w 5705221"/>
              <a:gd name="connsiteY6" fmla="*/ 6858000 h 6858000"/>
              <a:gd name="connsiteX7" fmla="*/ 3124200 w 5705221"/>
              <a:gd name="connsiteY7" fmla="*/ 6858000 h 6858000"/>
              <a:gd name="connsiteX8" fmla="*/ 682959 w 5705221"/>
              <a:gd name="connsiteY8" fmla="*/ 6858000 h 6858000"/>
              <a:gd name="connsiteX9" fmla="*/ 0 w 5705221"/>
              <a:gd name="connsiteY9" fmla="*/ 4791075 h 6858000"/>
              <a:gd name="connsiteX0" fmla="*/ 1583081 w 5705221"/>
              <a:gd name="connsiteY0" fmla="*/ 3175 h 6861175"/>
              <a:gd name="connsiteX1" fmla="*/ 3451225 w 5705221"/>
              <a:gd name="connsiteY1" fmla="*/ 0 h 6861175"/>
              <a:gd name="connsiteX2" fmla="*/ 5705221 w 5705221"/>
              <a:gd name="connsiteY2" fmla="*/ 3175 h 6861175"/>
              <a:gd name="connsiteX3" fmla="*/ 5705221 w 5705221"/>
              <a:gd name="connsiteY3" fmla="*/ 67441 h 6861175"/>
              <a:gd name="connsiteX4" fmla="*/ 4143375 w 5705221"/>
              <a:gd name="connsiteY4" fmla="*/ 4794250 h 6861175"/>
              <a:gd name="connsiteX5" fmla="*/ 4826334 w 5705221"/>
              <a:gd name="connsiteY5" fmla="*/ 6861175 h 6861175"/>
              <a:gd name="connsiteX6" fmla="*/ 4818688 w 5705221"/>
              <a:gd name="connsiteY6" fmla="*/ 6861175 h 6861175"/>
              <a:gd name="connsiteX7" fmla="*/ 3124200 w 5705221"/>
              <a:gd name="connsiteY7" fmla="*/ 6861175 h 6861175"/>
              <a:gd name="connsiteX8" fmla="*/ 682959 w 5705221"/>
              <a:gd name="connsiteY8" fmla="*/ 6861175 h 6861175"/>
              <a:gd name="connsiteX9" fmla="*/ 0 w 5705221"/>
              <a:gd name="connsiteY9" fmla="*/ 4794250 h 6861175"/>
              <a:gd name="connsiteX10" fmla="*/ 1583081 w 5705221"/>
              <a:gd name="connsiteY10" fmla="*/ 3175 h 6861175"/>
              <a:gd name="connsiteX0" fmla="*/ 1583081 w 5705221"/>
              <a:gd name="connsiteY0" fmla="*/ 3175 h 6861175"/>
              <a:gd name="connsiteX1" fmla="*/ 3451225 w 5705221"/>
              <a:gd name="connsiteY1" fmla="*/ 0 h 6861175"/>
              <a:gd name="connsiteX2" fmla="*/ 5705221 w 5705221"/>
              <a:gd name="connsiteY2" fmla="*/ 3175 h 6861175"/>
              <a:gd name="connsiteX3" fmla="*/ 5159121 w 5705221"/>
              <a:gd name="connsiteY3" fmla="*/ 1718441 h 6861175"/>
              <a:gd name="connsiteX4" fmla="*/ 4143375 w 5705221"/>
              <a:gd name="connsiteY4" fmla="*/ 4794250 h 6861175"/>
              <a:gd name="connsiteX5" fmla="*/ 4826334 w 5705221"/>
              <a:gd name="connsiteY5" fmla="*/ 6861175 h 6861175"/>
              <a:gd name="connsiteX6" fmla="*/ 4818688 w 5705221"/>
              <a:gd name="connsiteY6" fmla="*/ 6861175 h 6861175"/>
              <a:gd name="connsiteX7" fmla="*/ 3124200 w 5705221"/>
              <a:gd name="connsiteY7" fmla="*/ 6861175 h 6861175"/>
              <a:gd name="connsiteX8" fmla="*/ 682959 w 5705221"/>
              <a:gd name="connsiteY8" fmla="*/ 6861175 h 6861175"/>
              <a:gd name="connsiteX9" fmla="*/ 0 w 5705221"/>
              <a:gd name="connsiteY9" fmla="*/ 4794250 h 6861175"/>
              <a:gd name="connsiteX10" fmla="*/ 1583081 w 5705221"/>
              <a:gd name="connsiteY10" fmla="*/ 3175 h 6861175"/>
              <a:gd name="connsiteX0" fmla="*/ 1583081 w 5159121"/>
              <a:gd name="connsiteY0" fmla="*/ 3175 h 6861175"/>
              <a:gd name="connsiteX1" fmla="*/ 3451225 w 5159121"/>
              <a:gd name="connsiteY1" fmla="*/ 0 h 6861175"/>
              <a:gd name="connsiteX2" fmla="*/ 4263771 w 5159121"/>
              <a:gd name="connsiteY2" fmla="*/ 828675 h 6861175"/>
              <a:gd name="connsiteX3" fmla="*/ 5159121 w 5159121"/>
              <a:gd name="connsiteY3" fmla="*/ 1718441 h 6861175"/>
              <a:gd name="connsiteX4" fmla="*/ 4143375 w 5159121"/>
              <a:gd name="connsiteY4" fmla="*/ 4794250 h 6861175"/>
              <a:gd name="connsiteX5" fmla="*/ 4826334 w 5159121"/>
              <a:gd name="connsiteY5" fmla="*/ 6861175 h 6861175"/>
              <a:gd name="connsiteX6" fmla="*/ 4818688 w 5159121"/>
              <a:gd name="connsiteY6" fmla="*/ 6861175 h 6861175"/>
              <a:gd name="connsiteX7" fmla="*/ 3124200 w 5159121"/>
              <a:gd name="connsiteY7" fmla="*/ 6861175 h 6861175"/>
              <a:gd name="connsiteX8" fmla="*/ 682959 w 5159121"/>
              <a:gd name="connsiteY8" fmla="*/ 6861175 h 6861175"/>
              <a:gd name="connsiteX9" fmla="*/ 0 w 5159121"/>
              <a:gd name="connsiteY9" fmla="*/ 4794250 h 6861175"/>
              <a:gd name="connsiteX10" fmla="*/ 1583081 w 5159121"/>
              <a:gd name="connsiteY10" fmla="*/ 3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59121" h="6861175">
                <a:moveTo>
                  <a:pt x="1583081" y="3175"/>
                </a:moveTo>
                <a:lnTo>
                  <a:pt x="3451225" y="0"/>
                </a:lnTo>
                <a:lnTo>
                  <a:pt x="4263771" y="828675"/>
                </a:lnTo>
                <a:lnTo>
                  <a:pt x="5159121" y="1718441"/>
                </a:lnTo>
                <a:lnTo>
                  <a:pt x="4143375" y="4794250"/>
                </a:lnTo>
                <a:lnTo>
                  <a:pt x="4826334" y="6861175"/>
                </a:lnTo>
                <a:lnTo>
                  <a:pt x="4818688" y="6861175"/>
                </a:lnTo>
                <a:lnTo>
                  <a:pt x="3124200" y="6861175"/>
                </a:lnTo>
                <a:lnTo>
                  <a:pt x="682959" y="6861175"/>
                </a:lnTo>
                <a:lnTo>
                  <a:pt x="0" y="4794250"/>
                </a:lnTo>
                <a:lnTo>
                  <a:pt x="1583081" y="31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31520" tIns="1371600" rIns="146304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System Font Regular"/>
              <a:buNone/>
              <a:tabLst/>
              <a:defRPr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411028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ior_Image_2_Custom_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BA0E52D7-71F2-6F2D-4AAF-319B5821F150}"/>
              </a:ext>
            </a:extLst>
          </p:cNvPr>
          <p:cNvSpPr/>
          <p:nvPr/>
        </p:nvSpPr>
        <p:spPr>
          <a:xfrm>
            <a:off x="9910763" y="1098371"/>
            <a:ext cx="2281237" cy="4807130"/>
          </a:xfrm>
          <a:custGeom>
            <a:avLst/>
            <a:gdLst>
              <a:gd name="connsiteX0" fmla="*/ 0 w 2280477"/>
              <a:gd name="connsiteY0" fmla="*/ 0 h 5307724"/>
              <a:gd name="connsiteX1" fmla="*/ 2280477 w 2280477"/>
              <a:gd name="connsiteY1" fmla="*/ 0 h 5307724"/>
              <a:gd name="connsiteX2" fmla="*/ 2280477 w 2280477"/>
              <a:gd name="connsiteY2" fmla="*/ 766613 h 5307724"/>
              <a:gd name="connsiteX3" fmla="*/ 2276679 w 2280477"/>
              <a:gd name="connsiteY3" fmla="*/ 1296202 h 5307724"/>
              <a:gd name="connsiteX4" fmla="*/ 0 w 2280477"/>
              <a:gd name="connsiteY4" fmla="*/ 5307724 h 5307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0477" h="5307724">
                <a:moveTo>
                  <a:pt x="0" y="0"/>
                </a:moveTo>
                <a:lnTo>
                  <a:pt x="2280477" y="0"/>
                </a:lnTo>
                <a:lnTo>
                  <a:pt x="2280477" y="766613"/>
                </a:lnTo>
                <a:lnTo>
                  <a:pt x="2276679" y="1296202"/>
                </a:lnTo>
                <a:lnTo>
                  <a:pt x="0" y="53077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1B0E28BC-F5A4-40DB-30BE-352D1D2BE5DE}"/>
              </a:ext>
            </a:extLst>
          </p:cNvPr>
          <p:cNvSpPr/>
          <p:nvPr/>
        </p:nvSpPr>
        <p:spPr>
          <a:xfrm>
            <a:off x="11469688" y="0"/>
            <a:ext cx="722312" cy="1900238"/>
          </a:xfrm>
          <a:custGeom>
            <a:avLst/>
            <a:gdLst>
              <a:gd name="connsiteX0" fmla="*/ 0 w 721646"/>
              <a:gd name="connsiteY0" fmla="*/ 0 h 1900051"/>
              <a:gd name="connsiteX1" fmla="*/ 721646 w 721646"/>
              <a:gd name="connsiteY1" fmla="*/ 0 h 1900051"/>
              <a:gd name="connsiteX2" fmla="*/ 721646 w 721646"/>
              <a:gd name="connsiteY2" fmla="*/ 532236 h 1900051"/>
              <a:gd name="connsiteX3" fmla="*/ 29908 w 721646"/>
              <a:gd name="connsiteY3" fmla="*/ 1900051 h 1900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1646" h="1900051">
                <a:moveTo>
                  <a:pt x="0" y="0"/>
                </a:moveTo>
                <a:lnTo>
                  <a:pt x="721646" y="0"/>
                </a:lnTo>
                <a:lnTo>
                  <a:pt x="721646" y="532236"/>
                </a:lnTo>
                <a:lnTo>
                  <a:pt x="29908" y="190005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4733742A-480D-9FDE-EA5B-D22F388FA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37662D00-56D5-E040-A2F7-2B4C78F748C1}" type="slidenum">
              <a:rPr lang="id-ID" altLang="en-US" sz="800" b="1" i="0">
                <a:solidFill>
                  <a:schemeClr val="bg1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557784" y="201636"/>
            <a:ext cx="6665976" cy="1499616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19"/>
          <p:cNvSpPr>
            <a:spLocks noGrp="1"/>
          </p:cNvSpPr>
          <p:nvPr>
            <p:ph sz="quarter" idx="13"/>
          </p:nvPr>
        </p:nvSpPr>
        <p:spPr>
          <a:xfrm>
            <a:off x="555625" y="1958567"/>
            <a:ext cx="5744095" cy="4104006"/>
          </a:xfrm>
        </p:spPr>
        <p:txBody>
          <a:bodyPr>
            <a:normAutofit/>
          </a:bodyPr>
          <a:lstStyle>
            <a:lvl1pPr marL="0" indent="-28346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defRPr sz="2000" b="0" i="0">
                <a:solidFill>
                  <a:schemeClr val="bg1"/>
                </a:solidFill>
              </a:defRPr>
            </a:lvl1pPr>
            <a:lvl2pPr marL="740664" indent="-283464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800" b="0" i="0">
                <a:solidFill>
                  <a:schemeClr val="bg1"/>
                </a:solidFill>
              </a:defRPr>
            </a:lvl2pPr>
            <a:lvl3pPr marL="854075" indent="-223838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800" b="0" i="0">
                <a:solidFill>
                  <a:schemeClr val="bg1"/>
                </a:solidFill>
              </a:defRPr>
            </a:lvl3pPr>
            <a:lvl4pPr marL="1027113" indent="-217488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800" b="0" i="0">
                <a:solidFill>
                  <a:schemeClr val="bg1"/>
                </a:solidFill>
              </a:defRPr>
            </a:lvl4pPr>
            <a:lvl5pPr marL="1198563" indent="-219075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8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A72268A1-EE1A-455E-C5E5-62504B223642}"/>
              </a:ext>
            </a:extLst>
          </p:cNvPr>
          <p:cNvSpPr/>
          <p:nvPr userDrawn="1"/>
        </p:nvSpPr>
        <p:spPr>
          <a:xfrm rot="10800000">
            <a:off x="9904821" y="-1"/>
            <a:ext cx="2287179" cy="229906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 bwMode="auto">
          <a:xfrm>
            <a:off x="6457951" y="-3176"/>
            <a:ext cx="5159121" cy="6861175"/>
          </a:xfrm>
          <a:custGeom>
            <a:avLst/>
            <a:gdLst>
              <a:gd name="connsiteX0" fmla="*/ 1583081 w 5705221"/>
              <a:gd name="connsiteY0" fmla="*/ 0 h 6858000"/>
              <a:gd name="connsiteX1" fmla="*/ 3124200 w 5705221"/>
              <a:gd name="connsiteY1" fmla="*/ 0 h 6858000"/>
              <a:gd name="connsiteX2" fmla="*/ 5705221 w 5705221"/>
              <a:gd name="connsiteY2" fmla="*/ 0 h 6858000"/>
              <a:gd name="connsiteX3" fmla="*/ 5705221 w 5705221"/>
              <a:gd name="connsiteY3" fmla="*/ 64266 h 6858000"/>
              <a:gd name="connsiteX4" fmla="*/ 4143375 w 5705221"/>
              <a:gd name="connsiteY4" fmla="*/ 4791075 h 6858000"/>
              <a:gd name="connsiteX5" fmla="*/ 4826334 w 5705221"/>
              <a:gd name="connsiteY5" fmla="*/ 6858000 h 6858000"/>
              <a:gd name="connsiteX6" fmla="*/ 4818688 w 5705221"/>
              <a:gd name="connsiteY6" fmla="*/ 6858000 h 6858000"/>
              <a:gd name="connsiteX7" fmla="*/ 3124200 w 5705221"/>
              <a:gd name="connsiteY7" fmla="*/ 6858000 h 6858000"/>
              <a:gd name="connsiteX8" fmla="*/ 682959 w 5705221"/>
              <a:gd name="connsiteY8" fmla="*/ 6858000 h 6858000"/>
              <a:gd name="connsiteX9" fmla="*/ 0 w 5705221"/>
              <a:gd name="connsiteY9" fmla="*/ 4791075 h 6858000"/>
              <a:gd name="connsiteX0" fmla="*/ 1583081 w 5705221"/>
              <a:gd name="connsiteY0" fmla="*/ 3175 h 6861175"/>
              <a:gd name="connsiteX1" fmla="*/ 3451225 w 5705221"/>
              <a:gd name="connsiteY1" fmla="*/ 0 h 6861175"/>
              <a:gd name="connsiteX2" fmla="*/ 5705221 w 5705221"/>
              <a:gd name="connsiteY2" fmla="*/ 3175 h 6861175"/>
              <a:gd name="connsiteX3" fmla="*/ 5705221 w 5705221"/>
              <a:gd name="connsiteY3" fmla="*/ 67441 h 6861175"/>
              <a:gd name="connsiteX4" fmla="*/ 4143375 w 5705221"/>
              <a:gd name="connsiteY4" fmla="*/ 4794250 h 6861175"/>
              <a:gd name="connsiteX5" fmla="*/ 4826334 w 5705221"/>
              <a:gd name="connsiteY5" fmla="*/ 6861175 h 6861175"/>
              <a:gd name="connsiteX6" fmla="*/ 4818688 w 5705221"/>
              <a:gd name="connsiteY6" fmla="*/ 6861175 h 6861175"/>
              <a:gd name="connsiteX7" fmla="*/ 3124200 w 5705221"/>
              <a:gd name="connsiteY7" fmla="*/ 6861175 h 6861175"/>
              <a:gd name="connsiteX8" fmla="*/ 682959 w 5705221"/>
              <a:gd name="connsiteY8" fmla="*/ 6861175 h 6861175"/>
              <a:gd name="connsiteX9" fmla="*/ 0 w 5705221"/>
              <a:gd name="connsiteY9" fmla="*/ 4794250 h 6861175"/>
              <a:gd name="connsiteX10" fmla="*/ 1583081 w 5705221"/>
              <a:gd name="connsiteY10" fmla="*/ 3175 h 6861175"/>
              <a:gd name="connsiteX0" fmla="*/ 1583081 w 5705221"/>
              <a:gd name="connsiteY0" fmla="*/ 3175 h 6861175"/>
              <a:gd name="connsiteX1" fmla="*/ 3451225 w 5705221"/>
              <a:gd name="connsiteY1" fmla="*/ 0 h 6861175"/>
              <a:gd name="connsiteX2" fmla="*/ 5705221 w 5705221"/>
              <a:gd name="connsiteY2" fmla="*/ 3175 h 6861175"/>
              <a:gd name="connsiteX3" fmla="*/ 5159121 w 5705221"/>
              <a:gd name="connsiteY3" fmla="*/ 1718441 h 6861175"/>
              <a:gd name="connsiteX4" fmla="*/ 4143375 w 5705221"/>
              <a:gd name="connsiteY4" fmla="*/ 4794250 h 6861175"/>
              <a:gd name="connsiteX5" fmla="*/ 4826334 w 5705221"/>
              <a:gd name="connsiteY5" fmla="*/ 6861175 h 6861175"/>
              <a:gd name="connsiteX6" fmla="*/ 4818688 w 5705221"/>
              <a:gd name="connsiteY6" fmla="*/ 6861175 h 6861175"/>
              <a:gd name="connsiteX7" fmla="*/ 3124200 w 5705221"/>
              <a:gd name="connsiteY7" fmla="*/ 6861175 h 6861175"/>
              <a:gd name="connsiteX8" fmla="*/ 682959 w 5705221"/>
              <a:gd name="connsiteY8" fmla="*/ 6861175 h 6861175"/>
              <a:gd name="connsiteX9" fmla="*/ 0 w 5705221"/>
              <a:gd name="connsiteY9" fmla="*/ 4794250 h 6861175"/>
              <a:gd name="connsiteX10" fmla="*/ 1583081 w 5705221"/>
              <a:gd name="connsiteY10" fmla="*/ 3175 h 6861175"/>
              <a:gd name="connsiteX0" fmla="*/ 1583081 w 5159121"/>
              <a:gd name="connsiteY0" fmla="*/ 3175 h 6861175"/>
              <a:gd name="connsiteX1" fmla="*/ 3451225 w 5159121"/>
              <a:gd name="connsiteY1" fmla="*/ 0 h 6861175"/>
              <a:gd name="connsiteX2" fmla="*/ 4263771 w 5159121"/>
              <a:gd name="connsiteY2" fmla="*/ 828675 h 6861175"/>
              <a:gd name="connsiteX3" fmla="*/ 5159121 w 5159121"/>
              <a:gd name="connsiteY3" fmla="*/ 1718441 h 6861175"/>
              <a:gd name="connsiteX4" fmla="*/ 4143375 w 5159121"/>
              <a:gd name="connsiteY4" fmla="*/ 4794250 h 6861175"/>
              <a:gd name="connsiteX5" fmla="*/ 4826334 w 5159121"/>
              <a:gd name="connsiteY5" fmla="*/ 6861175 h 6861175"/>
              <a:gd name="connsiteX6" fmla="*/ 4818688 w 5159121"/>
              <a:gd name="connsiteY6" fmla="*/ 6861175 h 6861175"/>
              <a:gd name="connsiteX7" fmla="*/ 3124200 w 5159121"/>
              <a:gd name="connsiteY7" fmla="*/ 6861175 h 6861175"/>
              <a:gd name="connsiteX8" fmla="*/ 682959 w 5159121"/>
              <a:gd name="connsiteY8" fmla="*/ 6861175 h 6861175"/>
              <a:gd name="connsiteX9" fmla="*/ 0 w 5159121"/>
              <a:gd name="connsiteY9" fmla="*/ 4794250 h 6861175"/>
              <a:gd name="connsiteX10" fmla="*/ 1583081 w 5159121"/>
              <a:gd name="connsiteY10" fmla="*/ 3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59121" h="6861175">
                <a:moveTo>
                  <a:pt x="1583081" y="3175"/>
                </a:moveTo>
                <a:lnTo>
                  <a:pt x="3451225" y="0"/>
                </a:lnTo>
                <a:lnTo>
                  <a:pt x="4263771" y="828675"/>
                </a:lnTo>
                <a:lnTo>
                  <a:pt x="5159121" y="1718441"/>
                </a:lnTo>
                <a:lnTo>
                  <a:pt x="4143375" y="4794250"/>
                </a:lnTo>
                <a:lnTo>
                  <a:pt x="4826334" y="6861175"/>
                </a:lnTo>
                <a:lnTo>
                  <a:pt x="4818688" y="6861175"/>
                </a:lnTo>
                <a:lnTo>
                  <a:pt x="3124200" y="6861175"/>
                </a:lnTo>
                <a:lnTo>
                  <a:pt x="682959" y="6861175"/>
                </a:lnTo>
                <a:lnTo>
                  <a:pt x="0" y="4794250"/>
                </a:lnTo>
                <a:lnTo>
                  <a:pt x="1583081" y="31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31520" tIns="1371600" rIns="146304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System Font Regular"/>
              <a:buNone/>
              <a:tabLst/>
              <a:defRPr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71C63CBD-F126-8C28-A6AF-BF18DB9E12DA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10" name="Copyright Placeholder 4">
            <a:extLst>
              <a:ext uri="{FF2B5EF4-FFF2-40B4-BE49-F238E27FC236}">
                <a16:creationId xmlns:a16="http://schemas.microsoft.com/office/drawing/2014/main" id="{5A33B831-69C6-0DFD-6A5C-7405D2F250C5}"/>
              </a:ext>
            </a:extLst>
          </p:cNvPr>
          <p:cNvSpPr txBox="1">
            <a:spLocks/>
          </p:cNvSpPr>
          <p:nvPr userDrawn="1"/>
        </p:nvSpPr>
        <p:spPr>
          <a:xfrm>
            <a:off x="2106435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id-ID">
                <a:solidFill>
                  <a:schemeClr val="bg1"/>
                </a:solidFill>
                <a:latin typeface="+mn-lt"/>
              </a:rPr>
              <a:t>Copyright </a:t>
            </a:r>
            <a:r>
              <a:rPr lang="en-US">
                <a:solidFill>
                  <a:schemeClr val="bg1"/>
                </a:solidFill>
                <a:latin typeface="+mn-lt"/>
              </a:rPr>
              <a:t>Mavenir</a:t>
            </a:r>
            <a:r>
              <a:rPr lang="id-ID">
                <a:solidFill>
                  <a:schemeClr val="bg1"/>
                </a:solidFill>
                <a:latin typeface="+mn-lt"/>
              </a:rPr>
              <a:t> 2026. All Rights Reserved.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34E7327-99CF-D80E-9FC4-FB713A490E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300" y="629573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798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_3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E8D2847A-6A6E-FE9A-43AA-67822175E731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0"/>
            <a:ext cx="2957513" cy="5402263"/>
            <a:chOff x="-19664" y="0"/>
            <a:chExt cx="2957524" cy="5402317"/>
          </a:xfrm>
        </p:grpSpPr>
        <p:sp>
          <p:nvSpPr>
            <p:cNvPr id="4" name="Rectangle 15">
              <a:extLst>
                <a:ext uri="{FF2B5EF4-FFF2-40B4-BE49-F238E27FC236}">
                  <a16:creationId xmlns:a16="http://schemas.microsoft.com/office/drawing/2014/main" id="{B01B2FBF-2B36-A93B-1013-75D11B563855}"/>
                </a:ext>
              </a:extLst>
            </p:cNvPr>
            <p:cNvSpPr/>
            <p:nvPr/>
          </p:nvSpPr>
          <p:spPr>
            <a:xfrm>
              <a:off x="-19664" y="0"/>
              <a:ext cx="2957524" cy="5402317"/>
            </a:xfrm>
            <a:custGeom>
              <a:avLst/>
              <a:gdLst>
                <a:gd name="connsiteX0" fmla="*/ 0 w 2999564"/>
                <a:gd name="connsiteY0" fmla="*/ 0 h 5402317"/>
                <a:gd name="connsiteX1" fmla="*/ 2999564 w 2999564"/>
                <a:gd name="connsiteY1" fmla="*/ 0 h 5402317"/>
                <a:gd name="connsiteX2" fmla="*/ 2999564 w 2999564"/>
                <a:gd name="connsiteY2" fmla="*/ 5402317 h 5402317"/>
                <a:gd name="connsiteX3" fmla="*/ 0 w 2999564"/>
                <a:gd name="connsiteY3" fmla="*/ 5402317 h 5402317"/>
                <a:gd name="connsiteX4" fmla="*/ 0 w 2999564"/>
                <a:gd name="connsiteY4" fmla="*/ 0 h 5402317"/>
                <a:gd name="connsiteX0" fmla="*/ 0 w 2999564"/>
                <a:gd name="connsiteY0" fmla="*/ 0 h 5402317"/>
                <a:gd name="connsiteX1" fmla="*/ 2999564 w 2999564"/>
                <a:gd name="connsiteY1" fmla="*/ 0 h 5402317"/>
                <a:gd name="connsiteX2" fmla="*/ 0 w 2999564"/>
                <a:gd name="connsiteY2" fmla="*/ 5402317 h 5402317"/>
                <a:gd name="connsiteX3" fmla="*/ 0 w 2999564"/>
                <a:gd name="connsiteY3" fmla="*/ 0 h 540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9564" h="5402317">
                  <a:moveTo>
                    <a:pt x="0" y="0"/>
                  </a:moveTo>
                  <a:lnTo>
                    <a:pt x="2999564" y="0"/>
                  </a:lnTo>
                  <a:lnTo>
                    <a:pt x="0" y="54023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" name="Rectangle 1">
              <a:extLst>
                <a:ext uri="{FF2B5EF4-FFF2-40B4-BE49-F238E27FC236}">
                  <a16:creationId xmlns:a16="http://schemas.microsoft.com/office/drawing/2014/main" id="{CF2DB499-123D-275E-0AF9-EC91ED3AFCA3}"/>
                </a:ext>
              </a:extLst>
            </p:cNvPr>
            <p:cNvSpPr/>
            <p:nvPr/>
          </p:nvSpPr>
          <p:spPr>
            <a:xfrm>
              <a:off x="-614" y="0"/>
              <a:ext cx="958854" cy="1897082"/>
            </a:xfrm>
            <a:custGeom>
              <a:avLst/>
              <a:gdLst>
                <a:gd name="connsiteX0" fmla="*/ 0 w 958646"/>
                <a:gd name="connsiteY0" fmla="*/ 0 h 1897624"/>
                <a:gd name="connsiteX1" fmla="*/ 958646 w 958646"/>
                <a:gd name="connsiteY1" fmla="*/ 0 h 1897624"/>
                <a:gd name="connsiteX2" fmla="*/ 958646 w 958646"/>
                <a:gd name="connsiteY2" fmla="*/ 1897624 h 1897624"/>
                <a:gd name="connsiteX3" fmla="*/ 0 w 958646"/>
                <a:gd name="connsiteY3" fmla="*/ 1897624 h 1897624"/>
                <a:gd name="connsiteX4" fmla="*/ 0 w 958646"/>
                <a:gd name="connsiteY4" fmla="*/ 0 h 1897624"/>
                <a:gd name="connsiteX0" fmla="*/ 0 w 958646"/>
                <a:gd name="connsiteY0" fmla="*/ 0 h 1897624"/>
                <a:gd name="connsiteX1" fmla="*/ 958646 w 958646"/>
                <a:gd name="connsiteY1" fmla="*/ 0 h 1897624"/>
                <a:gd name="connsiteX2" fmla="*/ 0 w 958646"/>
                <a:gd name="connsiteY2" fmla="*/ 1897624 h 1897624"/>
                <a:gd name="connsiteX3" fmla="*/ 0 w 958646"/>
                <a:gd name="connsiteY3" fmla="*/ 0 h 189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8646" h="1897624">
                  <a:moveTo>
                    <a:pt x="0" y="0"/>
                  </a:moveTo>
                  <a:lnTo>
                    <a:pt x="958646" y="0"/>
                  </a:lnTo>
                  <a:lnTo>
                    <a:pt x="0" y="1897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9" name="Slide Number">
            <a:extLst>
              <a:ext uri="{FF2B5EF4-FFF2-40B4-BE49-F238E27FC236}">
                <a16:creationId xmlns:a16="http://schemas.microsoft.com/office/drawing/2014/main" id="{C8CF36E5-CCCE-0214-DE88-DEA8D248A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B15BE8A0-2546-4C42-B9EE-35772C3077EE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3657600" y="201636"/>
            <a:ext cx="7015942" cy="91725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10067" y="524932"/>
            <a:ext cx="3250671" cy="2599267"/>
          </a:xfrm>
          <a:prstGeom prst="parallelogram">
            <a:avLst>
              <a:gd name="adj" fmla="val 55097"/>
            </a:avLst>
          </a:prstGeom>
          <a:solidFill>
            <a:schemeClr val="bg2"/>
          </a:solidFill>
          <a:ln>
            <a:noFill/>
          </a:ln>
        </p:spPr>
        <p:txBody>
          <a:bodyPr tIns="1280160" rIns="27432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System Font Regular"/>
              <a:buNone/>
              <a:tabLst/>
              <a:defRPr sz="1100" b="0" i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3132" y="3048000"/>
            <a:ext cx="2226735" cy="1761068"/>
          </a:xfrm>
          <a:prstGeom prst="parallelogram">
            <a:avLst>
              <a:gd name="adj" fmla="val 55097"/>
            </a:avLst>
          </a:prstGeom>
          <a:solidFill>
            <a:schemeClr val="bg2"/>
          </a:solidFill>
          <a:ln>
            <a:noFill/>
          </a:ln>
        </p:spPr>
        <p:txBody>
          <a:bodyPr lIns="0" tIns="640080" rIns="18288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System Font Regular"/>
              <a:buNone/>
              <a:tabLst/>
              <a:defRPr sz="1100" b="0" i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6" name="Content Placeholder 19"/>
          <p:cNvSpPr>
            <a:spLocks noGrp="1"/>
          </p:cNvSpPr>
          <p:nvPr>
            <p:ph sz="quarter" idx="13"/>
          </p:nvPr>
        </p:nvSpPr>
        <p:spPr>
          <a:xfrm>
            <a:off x="3657600" y="1444959"/>
            <a:ext cx="8001000" cy="4610769"/>
          </a:xfrm>
        </p:spPr>
        <p:txBody>
          <a:bodyPr>
            <a:normAutofit/>
          </a:bodyPr>
          <a:lstStyle>
            <a:lvl1pPr marL="0" indent="-28346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2000" b="0" i="0"/>
            </a:lvl1pPr>
            <a:lvl2pPr marL="740664" indent="-283464">
              <a:spcBef>
                <a:spcPts val="600"/>
              </a:spcBef>
              <a:defRPr sz="1800" b="0" i="0"/>
            </a:lvl2pPr>
            <a:lvl3pPr marL="854075" indent="-223838">
              <a:spcBef>
                <a:spcPts val="600"/>
              </a:spcBef>
              <a:defRPr sz="1800" b="0" i="0"/>
            </a:lvl3pPr>
            <a:lvl4pPr marL="1027113" indent="-217488">
              <a:spcBef>
                <a:spcPts val="600"/>
              </a:spcBef>
              <a:defRPr sz="1800" b="0" i="0"/>
            </a:lvl4pPr>
            <a:lvl5pPr marL="1198563" indent="-219075">
              <a:spcBef>
                <a:spcPts val="600"/>
              </a:spcBef>
              <a:defRPr sz="1800"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Copyright Placeholder 4">
            <a:extLst>
              <a:ext uri="{FF2B5EF4-FFF2-40B4-BE49-F238E27FC236}">
                <a16:creationId xmlns:a16="http://schemas.microsoft.com/office/drawing/2014/main" id="{5DD98438-F71D-DB2E-3FBE-BBCED10DE7B5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139342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ior_Image_3_Custom_Dar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5D84B18-0E5D-4BB9-5196-5135F61C79EE}"/>
              </a:ext>
            </a:extLst>
          </p:cNvPr>
          <p:cNvSpPr/>
          <p:nvPr userDrawn="1"/>
        </p:nvSpPr>
        <p:spPr>
          <a:xfrm>
            <a:off x="0" y="0"/>
            <a:ext cx="1206499" cy="17591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C8CF36E5-CCCE-0214-DE88-DEA8D248A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B15BE8A0-2546-4C42-B9EE-35772C3077EE}" type="slidenum">
              <a:rPr lang="id-ID" altLang="en-US" sz="800" b="1" i="0">
                <a:solidFill>
                  <a:schemeClr val="bg1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3657600" y="201636"/>
            <a:ext cx="7015942" cy="91725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19"/>
          <p:cNvSpPr>
            <a:spLocks noGrp="1"/>
          </p:cNvSpPr>
          <p:nvPr>
            <p:ph sz="quarter" idx="13"/>
          </p:nvPr>
        </p:nvSpPr>
        <p:spPr>
          <a:xfrm>
            <a:off x="3657600" y="1444959"/>
            <a:ext cx="8001000" cy="4610769"/>
          </a:xfrm>
        </p:spPr>
        <p:txBody>
          <a:bodyPr>
            <a:normAutofit/>
          </a:bodyPr>
          <a:lstStyle>
            <a:lvl1pPr marL="0" indent="-28346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defRPr sz="2000" b="0" i="0">
                <a:solidFill>
                  <a:schemeClr val="bg1"/>
                </a:solidFill>
              </a:defRPr>
            </a:lvl1pPr>
            <a:lvl2pPr marL="740664" indent="-283464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800" b="0" i="0">
                <a:solidFill>
                  <a:schemeClr val="bg1"/>
                </a:solidFill>
              </a:defRPr>
            </a:lvl2pPr>
            <a:lvl3pPr marL="854075" indent="-223838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800" b="0" i="0">
                <a:solidFill>
                  <a:schemeClr val="bg1"/>
                </a:solidFill>
              </a:defRPr>
            </a:lvl3pPr>
            <a:lvl4pPr marL="1027113" indent="-217488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800" b="0" i="0">
                <a:solidFill>
                  <a:schemeClr val="bg1"/>
                </a:solidFill>
              </a:defRPr>
            </a:lvl4pPr>
            <a:lvl5pPr marL="1198563" indent="-219075">
              <a:spcBef>
                <a:spcPts val="600"/>
              </a:spcBef>
              <a:buClr>
                <a:schemeClr val="accent6">
                  <a:lumMod val="40000"/>
                  <a:lumOff val="60000"/>
                </a:schemeClr>
              </a:buClr>
              <a:defRPr sz="18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Data 9">
            <a:extLst>
              <a:ext uri="{FF2B5EF4-FFF2-40B4-BE49-F238E27FC236}">
                <a16:creationId xmlns:a16="http://schemas.microsoft.com/office/drawing/2014/main" id="{526043E8-9448-460D-CE3A-F1F8528A3791}"/>
              </a:ext>
            </a:extLst>
          </p:cNvPr>
          <p:cNvSpPr/>
          <p:nvPr userDrawn="1"/>
        </p:nvSpPr>
        <p:spPr>
          <a:xfrm rot="18166388" flipH="1">
            <a:off x="-2292214" y="1180865"/>
            <a:ext cx="6112747" cy="209958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1725"/>
              <a:gd name="connsiteY0" fmla="*/ 10000 h 10039"/>
              <a:gd name="connsiteX1" fmla="*/ 2000 w 11725"/>
              <a:gd name="connsiteY1" fmla="*/ 0 h 10039"/>
              <a:gd name="connsiteX2" fmla="*/ 10000 w 11725"/>
              <a:gd name="connsiteY2" fmla="*/ 0 h 10039"/>
              <a:gd name="connsiteX3" fmla="*/ 11725 w 11725"/>
              <a:gd name="connsiteY3" fmla="*/ 10039 h 10039"/>
              <a:gd name="connsiteX4" fmla="*/ 0 w 11725"/>
              <a:gd name="connsiteY4" fmla="*/ 10000 h 10039"/>
              <a:gd name="connsiteX0" fmla="*/ 0 w 11356"/>
              <a:gd name="connsiteY0" fmla="*/ 10000 h 12557"/>
              <a:gd name="connsiteX1" fmla="*/ 2000 w 11356"/>
              <a:gd name="connsiteY1" fmla="*/ 0 h 12557"/>
              <a:gd name="connsiteX2" fmla="*/ 10000 w 11356"/>
              <a:gd name="connsiteY2" fmla="*/ 0 h 12557"/>
              <a:gd name="connsiteX3" fmla="*/ 11356 w 11356"/>
              <a:gd name="connsiteY3" fmla="*/ 12557 h 12557"/>
              <a:gd name="connsiteX4" fmla="*/ 0 w 11356"/>
              <a:gd name="connsiteY4" fmla="*/ 10000 h 12557"/>
              <a:gd name="connsiteX0" fmla="*/ 0 w 11356"/>
              <a:gd name="connsiteY0" fmla="*/ 10000 h 12557"/>
              <a:gd name="connsiteX1" fmla="*/ 2000 w 11356"/>
              <a:gd name="connsiteY1" fmla="*/ 0 h 12557"/>
              <a:gd name="connsiteX2" fmla="*/ 5261 w 11356"/>
              <a:gd name="connsiteY2" fmla="*/ 27 h 12557"/>
              <a:gd name="connsiteX3" fmla="*/ 11356 w 11356"/>
              <a:gd name="connsiteY3" fmla="*/ 12557 h 12557"/>
              <a:gd name="connsiteX4" fmla="*/ 0 w 11356"/>
              <a:gd name="connsiteY4" fmla="*/ 10000 h 12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6" h="12557">
                <a:moveTo>
                  <a:pt x="0" y="10000"/>
                </a:moveTo>
                <a:lnTo>
                  <a:pt x="2000" y="0"/>
                </a:lnTo>
                <a:lnTo>
                  <a:pt x="5261" y="27"/>
                </a:lnTo>
                <a:lnTo>
                  <a:pt x="11356" y="12557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10067" y="524932"/>
            <a:ext cx="3250671" cy="2599267"/>
          </a:xfrm>
          <a:prstGeom prst="parallelogram">
            <a:avLst>
              <a:gd name="adj" fmla="val 55097"/>
            </a:avLst>
          </a:prstGeom>
          <a:solidFill>
            <a:schemeClr val="bg2"/>
          </a:solidFill>
          <a:ln>
            <a:noFill/>
          </a:ln>
        </p:spPr>
        <p:txBody>
          <a:bodyPr tIns="1280160" rIns="27432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System Font Regular"/>
              <a:buNone/>
              <a:tabLst/>
              <a:defRPr sz="1100" b="0" i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3132" y="3048000"/>
            <a:ext cx="2226735" cy="1761068"/>
          </a:xfrm>
          <a:prstGeom prst="parallelogram">
            <a:avLst>
              <a:gd name="adj" fmla="val 55097"/>
            </a:avLst>
          </a:prstGeom>
          <a:solidFill>
            <a:schemeClr val="bg2"/>
          </a:solidFill>
          <a:ln>
            <a:noFill/>
          </a:ln>
        </p:spPr>
        <p:txBody>
          <a:bodyPr lIns="0" tIns="640080" rIns="18288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System Font Regular"/>
              <a:buNone/>
              <a:tabLst/>
              <a:defRPr sz="1100" b="0" i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15144CE-96B1-B8E8-0EBC-1407099461EE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2" name="Copyright Placeholder 4">
            <a:extLst>
              <a:ext uri="{FF2B5EF4-FFF2-40B4-BE49-F238E27FC236}">
                <a16:creationId xmlns:a16="http://schemas.microsoft.com/office/drawing/2014/main" id="{62010108-EAA9-CC3A-3A2B-B55536AB3F98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solidFill>
                  <a:schemeClr val="bg1"/>
                </a:solidFill>
                <a:latin typeface="+mn-lt"/>
              </a:rPr>
              <a:t>Copyright </a:t>
            </a:r>
            <a:r>
              <a:rPr lang="en-US">
                <a:solidFill>
                  <a:schemeClr val="bg1"/>
                </a:solidFill>
                <a:latin typeface="+mn-lt"/>
              </a:rPr>
              <a:t>Mavenir</a:t>
            </a:r>
            <a:r>
              <a:rPr lang="id-ID">
                <a:solidFill>
                  <a:schemeClr val="bg1"/>
                </a:solidFill>
                <a:latin typeface="+mn-lt"/>
              </a:rPr>
              <a:t> 2026. All Rights Reserved.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3CE67EB-2E01-5B7C-A330-46CB8B6166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300" y="629573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731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_4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D92F3070-4960-33BE-E203-4A8097BB5DFA}"/>
              </a:ext>
            </a:extLst>
          </p:cNvPr>
          <p:cNvSpPr/>
          <p:nvPr/>
        </p:nvSpPr>
        <p:spPr>
          <a:xfrm>
            <a:off x="1246188" y="0"/>
            <a:ext cx="958850" cy="1866900"/>
          </a:xfrm>
          <a:custGeom>
            <a:avLst/>
            <a:gdLst>
              <a:gd name="connsiteX0" fmla="*/ 0 w 958646"/>
              <a:gd name="connsiteY0" fmla="*/ 0 h 1866899"/>
              <a:gd name="connsiteX1" fmla="*/ 958646 w 958646"/>
              <a:gd name="connsiteY1" fmla="*/ 0 h 1866899"/>
              <a:gd name="connsiteX2" fmla="*/ 958646 w 958646"/>
              <a:gd name="connsiteY2" fmla="*/ 1866899 h 1866899"/>
              <a:gd name="connsiteX3" fmla="*/ 0 w 958646"/>
              <a:gd name="connsiteY3" fmla="*/ 1866899 h 1866899"/>
              <a:gd name="connsiteX4" fmla="*/ 0 w 958646"/>
              <a:gd name="connsiteY4" fmla="*/ 0 h 1866899"/>
              <a:gd name="connsiteX0" fmla="*/ 0 w 958646"/>
              <a:gd name="connsiteY0" fmla="*/ 0 h 1866899"/>
              <a:gd name="connsiteX1" fmla="*/ 958646 w 958646"/>
              <a:gd name="connsiteY1" fmla="*/ 0 h 1866899"/>
              <a:gd name="connsiteX2" fmla="*/ 0 w 958646"/>
              <a:gd name="connsiteY2" fmla="*/ 1866899 h 1866899"/>
              <a:gd name="connsiteX3" fmla="*/ 0 w 958646"/>
              <a:gd name="connsiteY3" fmla="*/ 0 h 186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8646" h="1866899">
                <a:moveTo>
                  <a:pt x="0" y="0"/>
                </a:moveTo>
                <a:lnTo>
                  <a:pt x="958646" y="0"/>
                </a:lnTo>
                <a:lnTo>
                  <a:pt x="0" y="186689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5B358606-5574-915D-4F42-0D3EA6306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8B495490-8E5C-4B49-8972-6136193598D8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1" y="-8469"/>
            <a:ext cx="6735777" cy="6866467"/>
          </a:xfrm>
          <a:custGeom>
            <a:avLst/>
            <a:gdLst>
              <a:gd name="connsiteX0" fmla="*/ 0 w 6735777"/>
              <a:gd name="connsiteY0" fmla="*/ 0 h 6858000"/>
              <a:gd name="connsiteX1" fmla="*/ 6735777 w 6735777"/>
              <a:gd name="connsiteY1" fmla="*/ 0 h 6858000"/>
              <a:gd name="connsiteX2" fmla="*/ 6735777 w 6735777"/>
              <a:gd name="connsiteY2" fmla="*/ 6858000 h 6858000"/>
              <a:gd name="connsiteX3" fmla="*/ 0 w 6735777"/>
              <a:gd name="connsiteY3" fmla="*/ 6858000 h 6858000"/>
              <a:gd name="connsiteX4" fmla="*/ 0 w 6735777"/>
              <a:gd name="connsiteY4" fmla="*/ 0 h 6858000"/>
              <a:gd name="connsiteX0" fmla="*/ 0 w 6735777"/>
              <a:gd name="connsiteY0" fmla="*/ 8467 h 6866467"/>
              <a:gd name="connsiteX1" fmla="*/ 1494910 w 6735777"/>
              <a:gd name="connsiteY1" fmla="*/ 0 h 6866467"/>
              <a:gd name="connsiteX2" fmla="*/ 6735777 w 6735777"/>
              <a:gd name="connsiteY2" fmla="*/ 6866467 h 6866467"/>
              <a:gd name="connsiteX3" fmla="*/ 0 w 6735777"/>
              <a:gd name="connsiteY3" fmla="*/ 6866467 h 6866467"/>
              <a:gd name="connsiteX4" fmla="*/ 0 w 6735777"/>
              <a:gd name="connsiteY4" fmla="*/ 8467 h 6866467"/>
              <a:gd name="connsiteX0" fmla="*/ 0 w 6735777"/>
              <a:gd name="connsiteY0" fmla="*/ 8467 h 6866467"/>
              <a:gd name="connsiteX1" fmla="*/ 1579577 w 6735777"/>
              <a:gd name="connsiteY1" fmla="*/ 0 h 6866467"/>
              <a:gd name="connsiteX2" fmla="*/ 6735777 w 6735777"/>
              <a:gd name="connsiteY2" fmla="*/ 6866467 h 6866467"/>
              <a:gd name="connsiteX3" fmla="*/ 0 w 6735777"/>
              <a:gd name="connsiteY3" fmla="*/ 6866467 h 6866467"/>
              <a:gd name="connsiteX4" fmla="*/ 0 w 673577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5777" h="6866467">
                <a:moveTo>
                  <a:pt x="0" y="8467"/>
                </a:moveTo>
                <a:lnTo>
                  <a:pt x="1579577" y="0"/>
                </a:lnTo>
                <a:lnTo>
                  <a:pt x="6735777" y="6866467"/>
                </a:lnTo>
                <a:lnTo>
                  <a:pt x="0" y="6866467"/>
                </a:lnTo>
                <a:lnTo>
                  <a:pt x="0" y="8467"/>
                </a:lnTo>
                <a:close/>
              </a:path>
            </a:pathLst>
          </a:custGeom>
          <a:solidFill>
            <a:schemeClr val="bg2"/>
          </a:solidFill>
        </p:spPr>
        <p:txBody>
          <a:bodyPr tIns="1097280" rIns="25603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System Font Regular"/>
              <a:buNone/>
              <a:tabLst/>
              <a:defRPr b="0" i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0" name="Title Placeholder 2"/>
          <p:cNvSpPr>
            <a:spLocks noGrp="1"/>
          </p:cNvSpPr>
          <p:nvPr>
            <p:ph type="title"/>
          </p:nvPr>
        </p:nvSpPr>
        <p:spPr>
          <a:xfrm>
            <a:off x="6044182" y="713232"/>
            <a:ext cx="4629360" cy="116128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42024" y="2075866"/>
            <a:ext cx="5543422" cy="3968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9"/>
          <p:cNvSpPr>
            <a:spLocks noGrp="1"/>
          </p:cNvSpPr>
          <p:nvPr>
            <p:ph sz="quarter" idx="13"/>
          </p:nvPr>
        </p:nvSpPr>
        <p:spPr>
          <a:xfrm>
            <a:off x="6042024" y="2472741"/>
            <a:ext cx="5540144" cy="3143056"/>
          </a:xfrm>
        </p:spPr>
        <p:txBody>
          <a:bodyPr/>
          <a:lstStyle>
            <a:lvl1pPr marL="0" indent="-28346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400" b="0" i="0"/>
            </a:lvl1pPr>
            <a:lvl2pPr marL="740664" indent="-283464">
              <a:spcBef>
                <a:spcPts val="600"/>
              </a:spcBef>
              <a:defRPr sz="1200" b="0" i="0"/>
            </a:lvl2pPr>
            <a:lvl3pPr marL="854075" indent="-223838">
              <a:spcBef>
                <a:spcPts val="600"/>
              </a:spcBef>
              <a:defRPr sz="1200" b="0" i="0"/>
            </a:lvl3pPr>
            <a:lvl4pPr marL="1027113" indent="-217488">
              <a:spcBef>
                <a:spcPts val="600"/>
              </a:spcBef>
              <a:defRPr sz="1200" b="0" i="0"/>
            </a:lvl4pPr>
            <a:lvl5pPr marL="1198563" indent="-219075">
              <a:spcBef>
                <a:spcPts val="600"/>
              </a:spcBef>
              <a:defRPr sz="1200"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5CF45F3-BB96-D17E-9CE1-0FE866914C2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21575" y="6446838"/>
            <a:ext cx="44418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id-ID" sz="800" err="1">
                <a:latin typeface="+mn-lt"/>
              </a:rPr>
              <a:t>Copyright</a:t>
            </a:r>
            <a:r>
              <a:rPr lang="id-ID" sz="800">
                <a:latin typeface="+mn-lt"/>
              </a:rPr>
              <a:t> </a:t>
            </a:r>
            <a:r>
              <a:rPr lang="en-US" sz="800">
                <a:latin typeface="+mn-lt"/>
              </a:rPr>
              <a:t>Mavenir</a:t>
            </a:r>
            <a:r>
              <a:rPr lang="id-ID" sz="800">
                <a:latin typeface="+mn-lt"/>
              </a:rPr>
              <a:t> 2026. All Rights Reserved.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32205D2-3503-E4D8-F33A-5417EE9244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12916" y="6312299"/>
            <a:ext cx="1508760" cy="5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367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holding a phone&#10;&#10;Description automatically generated with low confidence">
            <a:extLst>
              <a:ext uri="{FF2B5EF4-FFF2-40B4-BE49-F238E27FC236}">
                <a16:creationId xmlns:a16="http://schemas.microsoft.com/office/drawing/2014/main" id="{FB8A2C5E-200D-B4DA-C532-61799FF971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</a:blip>
          <a:srcRect/>
          <a:stretch/>
        </p:blipFill>
        <p:spPr>
          <a:xfrm>
            <a:off x="5421186" y="0"/>
            <a:ext cx="6770814" cy="6858000"/>
          </a:xfrm>
          <a:custGeom>
            <a:avLst/>
            <a:gdLst>
              <a:gd name="connsiteX0" fmla="*/ 0 w 6770814"/>
              <a:gd name="connsiteY0" fmla="*/ 0 h 6858000"/>
              <a:gd name="connsiteX1" fmla="*/ 6770814 w 6770814"/>
              <a:gd name="connsiteY1" fmla="*/ 0 h 6858000"/>
              <a:gd name="connsiteX2" fmla="*/ 6770814 w 6770814"/>
              <a:gd name="connsiteY2" fmla="*/ 6858000 h 6858000"/>
              <a:gd name="connsiteX3" fmla="*/ 3378039 w 6770814"/>
              <a:gd name="connsiteY3" fmla="*/ 6858000 h 6858000"/>
              <a:gd name="connsiteX4" fmla="*/ 0 w 6770814"/>
              <a:gd name="connsiteY4" fmla="*/ 160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0814" h="6858000">
                <a:moveTo>
                  <a:pt x="0" y="0"/>
                </a:moveTo>
                <a:lnTo>
                  <a:pt x="6770814" y="0"/>
                </a:lnTo>
                <a:lnTo>
                  <a:pt x="6770814" y="6858000"/>
                </a:lnTo>
                <a:lnTo>
                  <a:pt x="3378039" y="6858000"/>
                </a:lnTo>
                <a:lnTo>
                  <a:pt x="0" y="16005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0D5A1F6E-03DD-7A3A-3531-4FBB346046D9}"/>
              </a:ext>
            </a:extLst>
          </p:cNvPr>
          <p:cNvSpPr/>
          <p:nvPr/>
        </p:nvSpPr>
        <p:spPr>
          <a:xfrm flipH="1">
            <a:off x="11233150" y="0"/>
            <a:ext cx="958850" cy="1897063"/>
          </a:xfrm>
          <a:custGeom>
            <a:avLst/>
            <a:gdLst>
              <a:gd name="connsiteX0" fmla="*/ 0 w 958646"/>
              <a:gd name="connsiteY0" fmla="*/ 0 h 1897624"/>
              <a:gd name="connsiteX1" fmla="*/ 958646 w 958646"/>
              <a:gd name="connsiteY1" fmla="*/ 0 h 1897624"/>
              <a:gd name="connsiteX2" fmla="*/ 958646 w 958646"/>
              <a:gd name="connsiteY2" fmla="*/ 1897624 h 1897624"/>
              <a:gd name="connsiteX3" fmla="*/ 0 w 958646"/>
              <a:gd name="connsiteY3" fmla="*/ 1897624 h 1897624"/>
              <a:gd name="connsiteX4" fmla="*/ 0 w 958646"/>
              <a:gd name="connsiteY4" fmla="*/ 0 h 1897624"/>
              <a:gd name="connsiteX0" fmla="*/ 0 w 958646"/>
              <a:gd name="connsiteY0" fmla="*/ 0 h 1897624"/>
              <a:gd name="connsiteX1" fmla="*/ 958646 w 958646"/>
              <a:gd name="connsiteY1" fmla="*/ 0 h 1897624"/>
              <a:gd name="connsiteX2" fmla="*/ 0 w 958646"/>
              <a:gd name="connsiteY2" fmla="*/ 1897624 h 1897624"/>
              <a:gd name="connsiteX3" fmla="*/ 0 w 958646"/>
              <a:gd name="connsiteY3" fmla="*/ 0 h 189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8646" h="1897624">
                <a:moveTo>
                  <a:pt x="0" y="0"/>
                </a:moveTo>
                <a:lnTo>
                  <a:pt x="958646" y="0"/>
                </a:lnTo>
                <a:lnTo>
                  <a:pt x="0" y="189762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1620441D-D365-8E55-4F33-B54612400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9F6D0DBC-849B-A64E-9C39-9732E818348E}" type="slidenum">
              <a:rPr lang="id-ID" altLang="en-US" sz="800" b="1" i="0">
                <a:solidFill>
                  <a:schemeClr val="bg1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557784" y="201634"/>
            <a:ext cx="4860354" cy="118872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5EB10F8A-9790-01B1-9D8E-DF9DAB05ED2F}"/>
              </a:ext>
            </a:extLst>
          </p:cNvPr>
          <p:cNvSpPr/>
          <p:nvPr userDrawn="1"/>
        </p:nvSpPr>
        <p:spPr>
          <a:xfrm rot="10800000">
            <a:off x="9904821" y="-1"/>
            <a:ext cx="2287179" cy="229906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91721A5-C52E-0A0F-72AE-134DEE1EC82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10" name="Copyright Placeholder 4">
            <a:extLst>
              <a:ext uri="{FF2B5EF4-FFF2-40B4-BE49-F238E27FC236}">
                <a16:creationId xmlns:a16="http://schemas.microsoft.com/office/drawing/2014/main" id="{1FFC80A9-9A15-33AC-CAC2-9EABCE91F4D4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219243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_5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DFFFBDAC-F3C1-F023-AF35-461E7100D4F5}"/>
              </a:ext>
            </a:extLst>
          </p:cNvPr>
          <p:cNvSpPr/>
          <p:nvPr userDrawn="1"/>
        </p:nvSpPr>
        <p:spPr>
          <a:xfrm rot="10800000">
            <a:off x="9904821" y="0"/>
            <a:ext cx="2287179" cy="229906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A3A1FABE-1B17-72D3-864E-66B526905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D25B037E-F172-3643-8A19-E8D90F6203D5}" type="slidenum">
              <a:rPr lang="id-ID" altLang="en-US" sz="800">
                <a:solidFill>
                  <a:schemeClr val="bg1"/>
                </a:solidFill>
              </a:rPr>
              <a:pPr algn="ctr" eaLnBrk="1" hangingPunct="1"/>
              <a:t>‹#›</a:t>
            </a:fld>
            <a:endParaRPr lang="id-ID" altLang="en-US" sz="800">
              <a:solidFill>
                <a:schemeClr val="bg1"/>
              </a:solidFill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557784" y="201634"/>
            <a:ext cx="4860354" cy="118872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3E53353-0970-CFF6-FBE5-5AC98E31D9B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 bwMode="auto">
          <a:xfrm>
            <a:off x="5418139" y="-3176"/>
            <a:ext cx="6777164" cy="6861175"/>
          </a:xfrm>
          <a:custGeom>
            <a:avLst/>
            <a:gdLst>
              <a:gd name="connsiteX0" fmla="*/ 0 w 6770814"/>
              <a:gd name="connsiteY0" fmla="*/ 0 h 6858000"/>
              <a:gd name="connsiteX1" fmla="*/ 5815216 w 6770814"/>
              <a:gd name="connsiteY1" fmla="*/ 0 h 6858000"/>
              <a:gd name="connsiteX2" fmla="*/ 6770814 w 6770814"/>
              <a:gd name="connsiteY2" fmla="*/ 1891591 h 6858000"/>
              <a:gd name="connsiteX3" fmla="*/ 6770814 w 6770814"/>
              <a:gd name="connsiteY3" fmla="*/ 6858000 h 6858000"/>
              <a:gd name="connsiteX4" fmla="*/ 3385407 w 6770814"/>
              <a:gd name="connsiteY4" fmla="*/ 6858000 h 6858000"/>
              <a:gd name="connsiteX5" fmla="*/ 0 w 6770814"/>
              <a:gd name="connsiteY5" fmla="*/ 23117 h 6858000"/>
              <a:gd name="connsiteX0" fmla="*/ 0 w 6773989"/>
              <a:gd name="connsiteY0" fmla="*/ 0 h 6858000"/>
              <a:gd name="connsiteX1" fmla="*/ 5815216 w 6773989"/>
              <a:gd name="connsiteY1" fmla="*/ 0 h 6858000"/>
              <a:gd name="connsiteX2" fmla="*/ 6773989 w 6773989"/>
              <a:gd name="connsiteY2" fmla="*/ 2307516 h 6858000"/>
              <a:gd name="connsiteX3" fmla="*/ 6770814 w 6773989"/>
              <a:gd name="connsiteY3" fmla="*/ 6858000 h 6858000"/>
              <a:gd name="connsiteX4" fmla="*/ 3385407 w 6773989"/>
              <a:gd name="connsiteY4" fmla="*/ 6858000 h 6858000"/>
              <a:gd name="connsiteX5" fmla="*/ 0 w 6773989"/>
              <a:gd name="connsiteY5" fmla="*/ 23117 h 6858000"/>
              <a:gd name="connsiteX6" fmla="*/ 0 w 6773989"/>
              <a:gd name="connsiteY6" fmla="*/ 0 h 6858000"/>
              <a:gd name="connsiteX0" fmla="*/ 0 w 6773989"/>
              <a:gd name="connsiteY0" fmla="*/ 3175 h 6861175"/>
              <a:gd name="connsiteX1" fmla="*/ 4491241 w 6773989"/>
              <a:gd name="connsiteY1" fmla="*/ 0 h 6861175"/>
              <a:gd name="connsiteX2" fmla="*/ 6773989 w 6773989"/>
              <a:gd name="connsiteY2" fmla="*/ 2310691 h 6861175"/>
              <a:gd name="connsiteX3" fmla="*/ 6770814 w 6773989"/>
              <a:gd name="connsiteY3" fmla="*/ 6861175 h 6861175"/>
              <a:gd name="connsiteX4" fmla="*/ 3385407 w 6773989"/>
              <a:gd name="connsiteY4" fmla="*/ 6861175 h 6861175"/>
              <a:gd name="connsiteX5" fmla="*/ 0 w 6773989"/>
              <a:gd name="connsiteY5" fmla="*/ 26292 h 6861175"/>
              <a:gd name="connsiteX6" fmla="*/ 0 w 6773989"/>
              <a:gd name="connsiteY6" fmla="*/ 3175 h 6861175"/>
              <a:gd name="connsiteX0" fmla="*/ 0 w 6777164"/>
              <a:gd name="connsiteY0" fmla="*/ 3175 h 6861175"/>
              <a:gd name="connsiteX1" fmla="*/ 4491241 w 6777164"/>
              <a:gd name="connsiteY1" fmla="*/ 0 h 6861175"/>
              <a:gd name="connsiteX2" fmla="*/ 6777164 w 6777164"/>
              <a:gd name="connsiteY2" fmla="*/ 2291641 h 6861175"/>
              <a:gd name="connsiteX3" fmla="*/ 6770814 w 6777164"/>
              <a:gd name="connsiteY3" fmla="*/ 6861175 h 6861175"/>
              <a:gd name="connsiteX4" fmla="*/ 3385407 w 6777164"/>
              <a:gd name="connsiteY4" fmla="*/ 6861175 h 6861175"/>
              <a:gd name="connsiteX5" fmla="*/ 0 w 6777164"/>
              <a:gd name="connsiteY5" fmla="*/ 26292 h 6861175"/>
              <a:gd name="connsiteX6" fmla="*/ 0 w 6777164"/>
              <a:gd name="connsiteY6" fmla="*/ 3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77164" h="6861175">
                <a:moveTo>
                  <a:pt x="0" y="3175"/>
                </a:moveTo>
                <a:lnTo>
                  <a:pt x="4491241" y="0"/>
                </a:lnTo>
                <a:lnTo>
                  <a:pt x="6777164" y="2291641"/>
                </a:lnTo>
                <a:cubicBezTo>
                  <a:pt x="6776106" y="3808469"/>
                  <a:pt x="6771872" y="5344347"/>
                  <a:pt x="6770814" y="6861175"/>
                </a:cubicBezTo>
                <a:lnTo>
                  <a:pt x="3385407" y="6861175"/>
                </a:lnTo>
                <a:lnTo>
                  <a:pt x="0" y="26292"/>
                </a:lnTo>
                <a:lnTo>
                  <a:pt x="0" y="317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51760" tIns="109728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System Font Regular"/>
              <a:buNone/>
              <a:tabLst/>
              <a:defRPr b="0" i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3" name="Copyright Placeholder 4">
            <a:extLst>
              <a:ext uri="{FF2B5EF4-FFF2-40B4-BE49-F238E27FC236}">
                <a16:creationId xmlns:a16="http://schemas.microsoft.com/office/drawing/2014/main" id="{B04EBFA7-0AA8-2C72-227F-0BCE6E0F250B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810921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rior_Image_5_Custom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A3A1FABE-1B17-72D3-864E-66B526905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D25B037E-F172-3643-8A19-E8D90F6203D5}" type="slidenum">
              <a:rPr lang="id-ID" altLang="en-US" sz="800">
                <a:solidFill>
                  <a:schemeClr val="bg1"/>
                </a:solidFill>
              </a:rPr>
              <a:pPr algn="ctr" eaLnBrk="1" hangingPunct="1"/>
              <a:t>‹#›</a:t>
            </a:fld>
            <a:endParaRPr lang="id-ID" altLang="en-US" sz="800">
              <a:solidFill>
                <a:schemeClr val="bg1"/>
              </a:solidFill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557784" y="201634"/>
            <a:ext cx="4860354" cy="118872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13721A3-CFEC-B0E6-8A50-C42325D8F42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52175" y="201613"/>
            <a:ext cx="923926" cy="923926"/>
          </a:xfrm>
          <a:prstGeom prst="rect">
            <a:avLst/>
          </a:prstGeom>
        </p:spPr>
      </p:pic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079A38EF-51D9-2B03-6F70-B7A7AC1CF5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 bwMode="auto">
          <a:xfrm>
            <a:off x="5418139" y="-3176"/>
            <a:ext cx="6777164" cy="6861175"/>
          </a:xfrm>
          <a:custGeom>
            <a:avLst/>
            <a:gdLst>
              <a:gd name="connsiteX0" fmla="*/ 0 w 6770814"/>
              <a:gd name="connsiteY0" fmla="*/ 0 h 6858000"/>
              <a:gd name="connsiteX1" fmla="*/ 5815216 w 6770814"/>
              <a:gd name="connsiteY1" fmla="*/ 0 h 6858000"/>
              <a:gd name="connsiteX2" fmla="*/ 6770814 w 6770814"/>
              <a:gd name="connsiteY2" fmla="*/ 1891591 h 6858000"/>
              <a:gd name="connsiteX3" fmla="*/ 6770814 w 6770814"/>
              <a:gd name="connsiteY3" fmla="*/ 6858000 h 6858000"/>
              <a:gd name="connsiteX4" fmla="*/ 3385407 w 6770814"/>
              <a:gd name="connsiteY4" fmla="*/ 6858000 h 6858000"/>
              <a:gd name="connsiteX5" fmla="*/ 0 w 6770814"/>
              <a:gd name="connsiteY5" fmla="*/ 23117 h 6858000"/>
              <a:gd name="connsiteX0" fmla="*/ 0 w 6773989"/>
              <a:gd name="connsiteY0" fmla="*/ 0 h 6858000"/>
              <a:gd name="connsiteX1" fmla="*/ 5815216 w 6773989"/>
              <a:gd name="connsiteY1" fmla="*/ 0 h 6858000"/>
              <a:gd name="connsiteX2" fmla="*/ 6773989 w 6773989"/>
              <a:gd name="connsiteY2" fmla="*/ 2307516 h 6858000"/>
              <a:gd name="connsiteX3" fmla="*/ 6770814 w 6773989"/>
              <a:gd name="connsiteY3" fmla="*/ 6858000 h 6858000"/>
              <a:gd name="connsiteX4" fmla="*/ 3385407 w 6773989"/>
              <a:gd name="connsiteY4" fmla="*/ 6858000 h 6858000"/>
              <a:gd name="connsiteX5" fmla="*/ 0 w 6773989"/>
              <a:gd name="connsiteY5" fmla="*/ 23117 h 6858000"/>
              <a:gd name="connsiteX6" fmla="*/ 0 w 6773989"/>
              <a:gd name="connsiteY6" fmla="*/ 0 h 6858000"/>
              <a:gd name="connsiteX0" fmla="*/ 0 w 6773989"/>
              <a:gd name="connsiteY0" fmla="*/ 3175 h 6861175"/>
              <a:gd name="connsiteX1" fmla="*/ 4491241 w 6773989"/>
              <a:gd name="connsiteY1" fmla="*/ 0 h 6861175"/>
              <a:gd name="connsiteX2" fmla="*/ 6773989 w 6773989"/>
              <a:gd name="connsiteY2" fmla="*/ 2310691 h 6861175"/>
              <a:gd name="connsiteX3" fmla="*/ 6770814 w 6773989"/>
              <a:gd name="connsiteY3" fmla="*/ 6861175 h 6861175"/>
              <a:gd name="connsiteX4" fmla="*/ 3385407 w 6773989"/>
              <a:gd name="connsiteY4" fmla="*/ 6861175 h 6861175"/>
              <a:gd name="connsiteX5" fmla="*/ 0 w 6773989"/>
              <a:gd name="connsiteY5" fmla="*/ 26292 h 6861175"/>
              <a:gd name="connsiteX6" fmla="*/ 0 w 6773989"/>
              <a:gd name="connsiteY6" fmla="*/ 3175 h 6861175"/>
              <a:gd name="connsiteX0" fmla="*/ 0 w 6777164"/>
              <a:gd name="connsiteY0" fmla="*/ 3175 h 6861175"/>
              <a:gd name="connsiteX1" fmla="*/ 4491241 w 6777164"/>
              <a:gd name="connsiteY1" fmla="*/ 0 h 6861175"/>
              <a:gd name="connsiteX2" fmla="*/ 6777164 w 6777164"/>
              <a:gd name="connsiteY2" fmla="*/ 2291641 h 6861175"/>
              <a:gd name="connsiteX3" fmla="*/ 6770814 w 6777164"/>
              <a:gd name="connsiteY3" fmla="*/ 6861175 h 6861175"/>
              <a:gd name="connsiteX4" fmla="*/ 3385407 w 6777164"/>
              <a:gd name="connsiteY4" fmla="*/ 6861175 h 6861175"/>
              <a:gd name="connsiteX5" fmla="*/ 0 w 6777164"/>
              <a:gd name="connsiteY5" fmla="*/ 26292 h 6861175"/>
              <a:gd name="connsiteX6" fmla="*/ 0 w 6777164"/>
              <a:gd name="connsiteY6" fmla="*/ 3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77164" h="6861175">
                <a:moveTo>
                  <a:pt x="0" y="3175"/>
                </a:moveTo>
                <a:lnTo>
                  <a:pt x="4491241" y="0"/>
                </a:lnTo>
                <a:lnTo>
                  <a:pt x="6777164" y="2291641"/>
                </a:lnTo>
                <a:cubicBezTo>
                  <a:pt x="6776106" y="3808469"/>
                  <a:pt x="6771872" y="5344347"/>
                  <a:pt x="6770814" y="6861175"/>
                </a:cubicBezTo>
                <a:lnTo>
                  <a:pt x="3385407" y="6861175"/>
                </a:lnTo>
                <a:lnTo>
                  <a:pt x="0" y="26292"/>
                </a:lnTo>
                <a:lnTo>
                  <a:pt x="0" y="317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51760" tIns="109728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Tx/>
              <a:buFont typeface="System Font Regular"/>
              <a:buNone/>
              <a:tabLst/>
              <a:defRPr b="0" i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3" name="Copyright Placeholder 4">
            <a:extLst>
              <a:ext uri="{FF2B5EF4-FFF2-40B4-BE49-F238E27FC236}">
                <a16:creationId xmlns:a16="http://schemas.microsoft.com/office/drawing/2014/main" id="{66F3173B-B51F-7715-1B73-40F0C9DC3BB0}"/>
              </a:ext>
            </a:extLst>
          </p:cNvPr>
          <p:cNvSpPr txBox="1">
            <a:spLocks/>
          </p:cNvSpPr>
          <p:nvPr userDrawn="1"/>
        </p:nvSpPr>
        <p:spPr>
          <a:xfrm>
            <a:off x="40416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solidFill>
                  <a:schemeClr val="bg1"/>
                </a:solidFill>
                <a:latin typeface="+mn-lt"/>
              </a:rPr>
              <a:t>Copyright </a:t>
            </a:r>
            <a:r>
              <a:rPr lang="en-US">
                <a:solidFill>
                  <a:schemeClr val="bg1"/>
                </a:solidFill>
                <a:latin typeface="+mn-lt"/>
              </a:rPr>
              <a:t>Mavenir</a:t>
            </a:r>
            <a:r>
              <a:rPr lang="id-ID">
                <a:solidFill>
                  <a:schemeClr val="bg1"/>
                </a:solidFill>
                <a:latin typeface="+mn-lt"/>
              </a:rPr>
              <a:t> 2026. All Rights Reserved.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189201B-986F-C200-C042-8C1FCED5D4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300" y="629573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654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_6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11;p46">
            <a:extLst>
              <a:ext uri="{FF2B5EF4-FFF2-40B4-BE49-F238E27FC236}">
                <a16:creationId xmlns:a16="http://schemas.microsoft.com/office/drawing/2014/main" id="{314FBF67-5B1A-4A81-F1CB-555DDDECF0C3}"/>
              </a:ext>
            </a:extLst>
          </p:cNvPr>
          <p:cNvSpPr/>
          <p:nvPr userDrawn="1"/>
        </p:nvSpPr>
        <p:spPr>
          <a:xfrm rot="5400000" flipH="1">
            <a:off x="4175125" y="4181476"/>
            <a:ext cx="1798637" cy="3560762"/>
          </a:xfrm>
          <a:custGeom>
            <a:avLst/>
            <a:gdLst/>
            <a:ahLst/>
            <a:cxnLst/>
            <a:rect l="l" t="t" r="r" b="b"/>
            <a:pathLst>
              <a:path w="1696902" h="3422696" extrusionOk="0">
                <a:moveTo>
                  <a:pt x="0" y="0"/>
                </a:moveTo>
                <a:lnTo>
                  <a:pt x="1696902" y="1696902"/>
                </a:lnTo>
                <a:lnTo>
                  <a:pt x="1696902" y="1725794"/>
                </a:lnTo>
                <a:lnTo>
                  <a:pt x="0" y="34226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lIns="91425" tIns="45700" rIns="91425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b="0" i="0">
              <a:solidFill>
                <a:srgbClr val="FFFFFF"/>
              </a:solidFill>
              <a:latin typeface="Arial" panose="020B0604020202020204" pitchFamily="34" charset="0"/>
              <a:ea typeface="Lato Light"/>
              <a:cs typeface="Arial" panose="020B0604020202020204" pitchFamily="34" charset="0"/>
              <a:sym typeface="Lato Light"/>
            </a:endParaRP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C449F449-0FDE-5758-6807-018500F35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840956F1-3E4B-F044-B767-07665C3CDD54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810983" cy="6858000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tIns="1005840" rtlCol="0" anchor="ctr">
            <a:noAutofit/>
          </a:bodyPr>
          <a:lstStyle>
            <a:lvl1pPr>
              <a:defRPr b="0" i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5" name="Title Placeholder 2"/>
          <p:cNvSpPr>
            <a:spLocks noGrp="1"/>
          </p:cNvSpPr>
          <p:nvPr>
            <p:ph type="title"/>
          </p:nvPr>
        </p:nvSpPr>
        <p:spPr>
          <a:xfrm>
            <a:off x="7123176" y="843280"/>
            <a:ext cx="3733246" cy="10830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123815" y="2075866"/>
            <a:ext cx="4838005" cy="3968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0" i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9"/>
          <p:cNvSpPr>
            <a:spLocks noGrp="1"/>
          </p:cNvSpPr>
          <p:nvPr>
            <p:ph sz="quarter" idx="13"/>
          </p:nvPr>
        </p:nvSpPr>
        <p:spPr>
          <a:xfrm>
            <a:off x="7123176" y="2472741"/>
            <a:ext cx="4835144" cy="3143056"/>
          </a:xfrm>
        </p:spPr>
        <p:txBody>
          <a:bodyPr/>
          <a:lstStyle>
            <a:lvl1pPr marL="0" indent="-283464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400" b="0" i="0"/>
            </a:lvl1pPr>
            <a:lvl2pPr marL="740664" indent="-283464">
              <a:spcBef>
                <a:spcPts val="600"/>
              </a:spcBef>
              <a:defRPr sz="1200" b="0" i="0"/>
            </a:lvl2pPr>
            <a:lvl3pPr marL="854075" indent="-223838">
              <a:spcBef>
                <a:spcPts val="600"/>
              </a:spcBef>
              <a:defRPr sz="1200" b="0" i="0"/>
            </a:lvl3pPr>
            <a:lvl4pPr marL="1027113" indent="-217488">
              <a:spcBef>
                <a:spcPts val="600"/>
              </a:spcBef>
              <a:defRPr sz="1200" b="0" i="0"/>
            </a:lvl4pPr>
            <a:lvl5pPr marL="1198563" indent="-219075">
              <a:spcBef>
                <a:spcPts val="600"/>
              </a:spcBef>
              <a:defRPr sz="1200"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Copyright Placeholder 4">
            <a:extLst>
              <a:ext uri="{FF2B5EF4-FFF2-40B4-BE49-F238E27FC236}">
                <a16:creationId xmlns:a16="http://schemas.microsoft.com/office/drawing/2014/main" id="{A074EA92-287F-0952-BE3B-7B5BF0EF2505}"/>
              </a:ext>
            </a:extLst>
          </p:cNvPr>
          <p:cNvSpPr txBox="1">
            <a:spLocks/>
          </p:cNvSpPr>
          <p:nvPr userDrawn="1"/>
        </p:nvSpPr>
        <p:spPr>
          <a:xfrm>
            <a:off x="7483348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6E4918D-2B41-387D-7BB3-6D2B477634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87734" y="6312299"/>
            <a:ext cx="1508760" cy="5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1536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_7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2;p23">
            <a:extLst>
              <a:ext uri="{FF2B5EF4-FFF2-40B4-BE49-F238E27FC236}">
                <a16:creationId xmlns:a16="http://schemas.microsoft.com/office/drawing/2014/main" id="{1373ED27-63B8-D5E5-9EDA-EA41D2A10EEE}"/>
              </a:ext>
            </a:extLst>
          </p:cNvPr>
          <p:cNvSpPr/>
          <p:nvPr/>
        </p:nvSpPr>
        <p:spPr>
          <a:xfrm>
            <a:off x="0" y="0"/>
            <a:ext cx="5943600" cy="6858000"/>
          </a:xfrm>
          <a:custGeom>
            <a:avLst/>
            <a:gdLst/>
            <a:ahLst/>
            <a:cxnLst/>
            <a:rect l="l" t="t" r="r" b="b"/>
            <a:pathLst>
              <a:path w="5943022" h="6858000" extrusionOk="0">
                <a:moveTo>
                  <a:pt x="0" y="0"/>
                </a:moveTo>
                <a:lnTo>
                  <a:pt x="3411726" y="0"/>
                </a:lnTo>
                <a:lnTo>
                  <a:pt x="594302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lIns="91425" tIns="45700" rIns="91425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b="0" i="0">
              <a:solidFill>
                <a:srgbClr val="FFFFFF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6202623-A56B-3D36-CA41-1275F01F48EF}"/>
              </a:ext>
            </a:extLst>
          </p:cNvPr>
          <p:cNvSpPr/>
          <p:nvPr/>
        </p:nvSpPr>
        <p:spPr>
          <a:xfrm>
            <a:off x="0" y="0"/>
            <a:ext cx="958850" cy="1897063"/>
          </a:xfrm>
          <a:custGeom>
            <a:avLst/>
            <a:gdLst>
              <a:gd name="connsiteX0" fmla="*/ 0 w 958646"/>
              <a:gd name="connsiteY0" fmla="*/ 0 h 1897624"/>
              <a:gd name="connsiteX1" fmla="*/ 958646 w 958646"/>
              <a:gd name="connsiteY1" fmla="*/ 0 h 1897624"/>
              <a:gd name="connsiteX2" fmla="*/ 958646 w 958646"/>
              <a:gd name="connsiteY2" fmla="*/ 1897624 h 1897624"/>
              <a:gd name="connsiteX3" fmla="*/ 0 w 958646"/>
              <a:gd name="connsiteY3" fmla="*/ 1897624 h 1897624"/>
              <a:gd name="connsiteX4" fmla="*/ 0 w 958646"/>
              <a:gd name="connsiteY4" fmla="*/ 0 h 1897624"/>
              <a:gd name="connsiteX0" fmla="*/ 0 w 958646"/>
              <a:gd name="connsiteY0" fmla="*/ 0 h 1897624"/>
              <a:gd name="connsiteX1" fmla="*/ 958646 w 958646"/>
              <a:gd name="connsiteY1" fmla="*/ 0 h 1897624"/>
              <a:gd name="connsiteX2" fmla="*/ 0 w 958646"/>
              <a:gd name="connsiteY2" fmla="*/ 1897624 h 1897624"/>
              <a:gd name="connsiteX3" fmla="*/ 0 w 958646"/>
              <a:gd name="connsiteY3" fmla="*/ 0 h 189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8646" h="1897624">
                <a:moveTo>
                  <a:pt x="0" y="0"/>
                </a:moveTo>
                <a:lnTo>
                  <a:pt x="958646" y="0"/>
                </a:lnTo>
                <a:lnTo>
                  <a:pt x="0" y="189762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E736DA6A-8B13-32B0-011A-4250C9786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4800" y="6443663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D2DAE46C-E0A5-A142-82ED-73D20A0C5D02}" type="slidenum">
              <a:rPr lang="id-ID" altLang="en-US" sz="800" b="1" i="0">
                <a:latin typeface="Arial" panose="020B0604020202020204" pitchFamily="34" charset="0"/>
              </a:rPr>
              <a:pPr algn="ctr" eaLnBrk="1" hangingPunct="1"/>
              <a:t>‹#›</a:t>
            </a:fld>
            <a:endParaRPr lang="id-ID" altLang="en-US" sz="800" b="1" i="0">
              <a:latin typeface="Arial" panose="020B0604020202020204" pitchFamily="34" charset="0"/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6096000" y="1910135"/>
            <a:ext cx="5793005" cy="91725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6789907" cy="6857999"/>
          </a:xfrm>
          <a:custGeom>
            <a:avLst/>
            <a:gdLst>
              <a:gd name="connsiteX0" fmla="*/ 0 w 6789907"/>
              <a:gd name="connsiteY0" fmla="*/ 0 h 6857999"/>
              <a:gd name="connsiteX1" fmla="*/ 1 w 6789907"/>
              <a:gd name="connsiteY1" fmla="*/ 0 h 6857999"/>
              <a:gd name="connsiteX2" fmla="*/ 1 w 6789907"/>
              <a:gd name="connsiteY2" fmla="*/ 1897623 h 6857999"/>
              <a:gd name="connsiteX3" fmla="*/ 958647 w 6789907"/>
              <a:gd name="connsiteY3" fmla="*/ 0 h 6857999"/>
              <a:gd name="connsiteX4" fmla="*/ 6789907 w 6789907"/>
              <a:gd name="connsiteY4" fmla="*/ 0 h 6857999"/>
              <a:gd name="connsiteX5" fmla="*/ 3449324 w 6789907"/>
              <a:gd name="connsiteY5" fmla="*/ 6857999 h 6857999"/>
              <a:gd name="connsiteX6" fmla="*/ 0 w 6789907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89907" h="6857999">
                <a:moveTo>
                  <a:pt x="0" y="0"/>
                </a:moveTo>
                <a:lnTo>
                  <a:pt x="1" y="0"/>
                </a:lnTo>
                <a:lnTo>
                  <a:pt x="1" y="1897623"/>
                </a:lnTo>
                <a:lnTo>
                  <a:pt x="958647" y="0"/>
                </a:lnTo>
                <a:lnTo>
                  <a:pt x="6789907" y="0"/>
                </a:lnTo>
                <a:lnTo>
                  <a:pt x="3449324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tIns="1280160" rIns="2194560" rtlCol="0" anchor="ctr">
            <a:noAutofit/>
          </a:bodyPr>
          <a:lstStyle>
            <a:lvl1pPr>
              <a:defRPr b="0" i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7" name="Copyright Placeholder 4">
            <a:extLst>
              <a:ext uri="{FF2B5EF4-FFF2-40B4-BE49-F238E27FC236}">
                <a16:creationId xmlns:a16="http://schemas.microsoft.com/office/drawing/2014/main" id="{6B7C5AD0-D2C6-D5DA-BCA9-58BB33AE43F1}"/>
              </a:ext>
            </a:extLst>
          </p:cNvPr>
          <p:cNvSpPr txBox="1">
            <a:spLocks/>
          </p:cNvSpPr>
          <p:nvPr userDrawn="1"/>
        </p:nvSpPr>
        <p:spPr>
          <a:xfrm>
            <a:off x="6935102" y="6483096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defPPr>
              <a:defRPr lang="en-US"/>
            </a:defPPr>
            <a:lvl1pPr algn="ctr" rtl="0" eaLnBrk="1" fontAlgn="auto" hangingPunct="1">
              <a:spcBef>
                <a:spcPts val="0"/>
              </a:spcBef>
              <a:spcAft>
                <a:spcPts val="0"/>
              </a:spcAft>
              <a:defRPr sz="800" b="0" i="0" kern="1200" dirty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>
                <a:latin typeface="+mn-lt"/>
              </a:rPr>
              <a:t>Copyright </a:t>
            </a:r>
            <a:r>
              <a:rPr lang="en-US">
                <a:latin typeface="+mn-lt"/>
              </a:rPr>
              <a:t>Mavenir</a:t>
            </a:r>
            <a:r>
              <a:rPr lang="id-ID">
                <a:latin typeface="+mn-lt"/>
              </a:rPr>
              <a:t> 2026. All Rights Reserved.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FE50A88-50A8-D432-9353-9BE3A83CF6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73384" y="6312299"/>
            <a:ext cx="1508760" cy="5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538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ark 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CD009AF3-2932-F0FE-69F8-E617839347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4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1999" cy="6871062"/>
          </a:xfrm>
          <a:prstGeom prst="parallelogram">
            <a:avLst>
              <a:gd name="adj" fmla="val 26191"/>
            </a:avLst>
          </a:prstGeom>
          <a:solidFill>
            <a:schemeClr val="accent4"/>
          </a:solidFill>
        </p:spPr>
      </p:pic>
      <p:sp>
        <p:nvSpPr>
          <p:cNvPr id="12" name="Title Placeholder 2"/>
          <p:cNvSpPr>
            <a:spLocks noGrp="1"/>
          </p:cNvSpPr>
          <p:nvPr>
            <p:ph type="title"/>
          </p:nvPr>
        </p:nvSpPr>
        <p:spPr>
          <a:xfrm>
            <a:off x="2756263" y="2220913"/>
            <a:ext cx="6679474" cy="2298700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838FD90-12E1-2912-28BB-AE3CD81EF44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547" y="201613"/>
            <a:ext cx="923926" cy="92392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552D052-FE49-E9BF-C9F8-06B212FA07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9360" y="629592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0801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ark 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CD009AF3-2932-F0FE-69F8-E617839347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9" cy="6871062"/>
          </a:xfrm>
          <a:prstGeom prst="parallelogram">
            <a:avLst>
              <a:gd name="adj" fmla="val 26191"/>
            </a:avLst>
          </a:prstGeom>
          <a:solidFill>
            <a:schemeClr val="accent4"/>
          </a:solidFill>
        </p:spPr>
      </p:pic>
      <p:sp>
        <p:nvSpPr>
          <p:cNvPr id="12" name="Title Placeholder 2"/>
          <p:cNvSpPr>
            <a:spLocks noGrp="1"/>
          </p:cNvSpPr>
          <p:nvPr>
            <p:ph type="title"/>
          </p:nvPr>
        </p:nvSpPr>
        <p:spPr>
          <a:xfrm>
            <a:off x="2756263" y="2220913"/>
            <a:ext cx="6679474" cy="2298700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838FD90-12E1-2912-28BB-AE3CD81EF44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547" y="201613"/>
            <a:ext cx="923926" cy="92392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E193140-EA41-F463-1B15-A900510738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9360" y="629592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1252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Dark 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CD009AF3-2932-F0FE-69F8-E617839347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9" cy="6871062"/>
          </a:xfrm>
          <a:prstGeom prst="parallelogram">
            <a:avLst>
              <a:gd name="adj" fmla="val 26191"/>
            </a:avLst>
          </a:prstGeom>
          <a:solidFill>
            <a:schemeClr val="accent4"/>
          </a:solidFill>
        </p:spPr>
      </p:pic>
      <p:sp>
        <p:nvSpPr>
          <p:cNvPr id="12" name="Title Placeholder 2"/>
          <p:cNvSpPr>
            <a:spLocks noGrp="1"/>
          </p:cNvSpPr>
          <p:nvPr>
            <p:ph type="title"/>
          </p:nvPr>
        </p:nvSpPr>
        <p:spPr>
          <a:xfrm>
            <a:off x="2756263" y="2220913"/>
            <a:ext cx="6679474" cy="2298700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838FD90-12E1-2912-28BB-AE3CD81EF44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547" y="201613"/>
            <a:ext cx="923926" cy="92392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92D477A-92C9-FFB8-8491-72736C05F6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9360" y="629592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566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ark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CD009AF3-2932-F0FE-69F8-E617839347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9" cy="6871062"/>
          </a:xfrm>
          <a:prstGeom prst="parallelogram">
            <a:avLst>
              <a:gd name="adj" fmla="val 26191"/>
            </a:avLst>
          </a:prstGeom>
          <a:solidFill>
            <a:schemeClr val="accent4"/>
          </a:solidFill>
        </p:spPr>
      </p:pic>
      <p:sp>
        <p:nvSpPr>
          <p:cNvPr id="12" name="Title Placeholder 2"/>
          <p:cNvSpPr>
            <a:spLocks noGrp="1"/>
          </p:cNvSpPr>
          <p:nvPr>
            <p:ph type="title"/>
          </p:nvPr>
        </p:nvSpPr>
        <p:spPr>
          <a:xfrm>
            <a:off x="2756263" y="2220913"/>
            <a:ext cx="6679474" cy="2298700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838FD90-12E1-2912-28BB-AE3CD81EF44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547" y="201613"/>
            <a:ext cx="923926" cy="92392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C9BAAB4-7033-7BCF-D68A-3A914CC3DA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9360" y="629592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399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ark C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CD009AF3-2932-F0FE-69F8-E6178393474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9" cy="6871062"/>
          </a:xfrm>
          <a:prstGeom prst="parallelogram">
            <a:avLst>
              <a:gd name="adj" fmla="val 26191"/>
            </a:avLst>
          </a:prstGeom>
          <a:solidFill>
            <a:schemeClr val="accent4"/>
          </a:solidFill>
        </p:spPr>
      </p:pic>
      <p:sp>
        <p:nvSpPr>
          <p:cNvPr id="12" name="Title Placeholder 2"/>
          <p:cNvSpPr>
            <a:spLocks noGrp="1"/>
          </p:cNvSpPr>
          <p:nvPr>
            <p:ph type="title"/>
          </p:nvPr>
        </p:nvSpPr>
        <p:spPr>
          <a:xfrm>
            <a:off x="2756263" y="2220913"/>
            <a:ext cx="6679474" cy="2298700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838FD90-12E1-2912-28BB-AE3CD81EF44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547" y="201613"/>
            <a:ext cx="923926" cy="92392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4595A6D-A6EA-446A-C85D-85666C0C01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9360" y="629592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289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ark F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CD009AF3-2932-F0FE-69F8-E6178393474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9" cy="6871062"/>
          </a:xfrm>
          <a:prstGeom prst="parallelogram">
            <a:avLst>
              <a:gd name="adj" fmla="val 26191"/>
            </a:avLst>
          </a:prstGeom>
          <a:solidFill>
            <a:schemeClr val="accent4"/>
          </a:solidFill>
        </p:spPr>
      </p:pic>
      <p:sp>
        <p:nvSpPr>
          <p:cNvPr id="12" name="Title Placeholder 2"/>
          <p:cNvSpPr>
            <a:spLocks noGrp="1"/>
          </p:cNvSpPr>
          <p:nvPr>
            <p:ph type="title"/>
          </p:nvPr>
        </p:nvSpPr>
        <p:spPr>
          <a:xfrm>
            <a:off x="2756263" y="2220913"/>
            <a:ext cx="6679474" cy="2298700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838FD90-12E1-2912-28BB-AE3CD81EF44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547" y="201613"/>
            <a:ext cx="923926" cy="92392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793A7351-B908-E300-EC7F-C065313C1C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9360" y="629592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744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ark G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CD009AF3-2932-F0FE-69F8-E617839347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9" cy="6871062"/>
          </a:xfrm>
          <a:prstGeom prst="parallelogram">
            <a:avLst>
              <a:gd name="adj" fmla="val 26191"/>
            </a:avLst>
          </a:prstGeom>
          <a:solidFill>
            <a:schemeClr val="accent4"/>
          </a:solidFill>
        </p:spPr>
      </p:pic>
      <p:sp>
        <p:nvSpPr>
          <p:cNvPr id="12" name="Title Placeholder 2"/>
          <p:cNvSpPr>
            <a:spLocks noGrp="1"/>
          </p:cNvSpPr>
          <p:nvPr>
            <p:ph type="title"/>
          </p:nvPr>
        </p:nvSpPr>
        <p:spPr>
          <a:xfrm>
            <a:off x="2756263" y="2220913"/>
            <a:ext cx="6679474" cy="2298700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838FD90-12E1-2912-28BB-AE3CD81EF44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547" y="201613"/>
            <a:ext cx="923926" cy="92392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C8EE27F-C470-7609-F776-03C14DAFB7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9360" y="629592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418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ark H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CD009AF3-2932-F0FE-69F8-E617839347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9" cy="6871062"/>
          </a:xfrm>
          <a:prstGeom prst="parallelogram">
            <a:avLst>
              <a:gd name="adj" fmla="val 26191"/>
            </a:avLst>
          </a:prstGeom>
          <a:solidFill>
            <a:schemeClr val="accent4"/>
          </a:solidFill>
        </p:spPr>
      </p:pic>
      <p:sp>
        <p:nvSpPr>
          <p:cNvPr id="12" name="Title Placeholder 2"/>
          <p:cNvSpPr>
            <a:spLocks noGrp="1"/>
          </p:cNvSpPr>
          <p:nvPr>
            <p:ph type="title"/>
          </p:nvPr>
        </p:nvSpPr>
        <p:spPr>
          <a:xfrm>
            <a:off x="2756263" y="2220913"/>
            <a:ext cx="6679474" cy="2298700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838FD90-12E1-2912-28BB-AE3CD81EF44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547" y="201613"/>
            <a:ext cx="923926" cy="92392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68D1F16-56DE-CFC5-DD9D-5D5CADFCEB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9360" y="629592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930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ark 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CD009AF3-2932-F0FE-69F8-E617839347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9" cy="6871062"/>
          </a:xfrm>
          <a:prstGeom prst="parallelogram">
            <a:avLst>
              <a:gd name="adj" fmla="val 26191"/>
            </a:avLst>
          </a:prstGeom>
          <a:solidFill>
            <a:schemeClr val="accent4"/>
          </a:solidFill>
        </p:spPr>
      </p:pic>
      <p:sp>
        <p:nvSpPr>
          <p:cNvPr id="12" name="Title Placeholder 2"/>
          <p:cNvSpPr>
            <a:spLocks noGrp="1"/>
          </p:cNvSpPr>
          <p:nvPr>
            <p:ph type="title"/>
          </p:nvPr>
        </p:nvSpPr>
        <p:spPr>
          <a:xfrm>
            <a:off x="2756263" y="2220913"/>
            <a:ext cx="6679474" cy="2298700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838FD90-12E1-2912-28BB-AE3CD81EF44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547" y="201613"/>
            <a:ext cx="923926" cy="92392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EA085CDB-79BE-ED4D-694E-B6F52C689D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9360" y="629592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308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ark J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CD009AF3-2932-F0FE-69F8-E617839347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9" cy="6871062"/>
          </a:xfrm>
          <a:prstGeom prst="parallelogram">
            <a:avLst>
              <a:gd name="adj" fmla="val 26191"/>
            </a:avLst>
          </a:prstGeom>
          <a:solidFill>
            <a:schemeClr val="accent4"/>
          </a:solidFill>
        </p:spPr>
      </p:pic>
      <p:sp>
        <p:nvSpPr>
          <p:cNvPr id="12" name="Title Placeholder 2"/>
          <p:cNvSpPr>
            <a:spLocks noGrp="1"/>
          </p:cNvSpPr>
          <p:nvPr>
            <p:ph type="title"/>
          </p:nvPr>
        </p:nvSpPr>
        <p:spPr>
          <a:xfrm>
            <a:off x="2756263" y="2220913"/>
            <a:ext cx="6679474" cy="2298700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838FD90-12E1-2912-28BB-AE3CD81EF44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547" y="201613"/>
            <a:ext cx="923926" cy="92392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3C0CE95-A074-E4CA-1BB9-94EDF11EE5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9360" y="629592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676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ark 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CD009AF3-2932-F0FE-69F8-E617839347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1"/>
          <a:stretch/>
        </p:blipFill>
        <p:spPr>
          <a:xfrm>
            <a:off x="-1" y="0"/>
            <a:ext cx="12191999" cy="6871062"/>
          </a:xfrm>
          <a:prstGeom prst="parallelogram">
            <a:avLst>
              <a:gd name="adj" fmla="val 26191"/>
            </a:avLst>
          </a:prstGeom>
          <a:solidFill>
            <a:schemeClr val="accent4"/>
          </a:solidFill>
        </p:spPr>
      </p:pic>
      <p:sp>
        <p:nvSpPr>
          <p:cNvPr id="12" name="Title Placeholder 2"/>
          <p:cNvSpPr>
            <a:spLocks noGrp="1"/>
          </p:cNvSpPr>
          <p:nvPr>
            <p:ph type="title"/>
          </p:nvPr>
        </p:nvSpPr>
        <p:spPr>
          <a:xfrm>
            <a:off x="2756263" y="2220913"/>
            <a:ext cx="6679474" cy="2298700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838FD90-12E1-2912-28BB-AE3CD81EF44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547" y="201613"/>
            <a:ext cx="923926" cy="92392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F611BEB-AAA9-94E9-A7E5-DE35F39FA7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9360" y="6295926"/>
            <a:ext cx="1534600" cy="53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54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1">
            <a:extLst>
              <a:ext uri="{FF2B5EF4-FFF2-40B4-BE49-F238E27FC236}">
                <a16:creationId xmlns:a16="http://schemas.microsoft.com/office/drawing/2014/main" id="{771A14D2-FCD9-6671-2C0F-29226CC0C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57213" y="1709738"/>
            <a:ext cx="11412537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7" name="Title Placeholder 2">
            <a:extLst>
              <a:ext uri="{FF2B5EF4-FFF2-40B4-BE49-F238E27FC236}">
                <a16:creationId xmlns:a16="http://schemas.microsoft.com/office/drawing/2014/main" id="{15E5927F-1D9F-375D-E34B-6F3DDF6449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57213" y="201613"/>
            <a:ext cx="10116329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2D69E-75C5-C05A-A8F7-16FF8748EC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1625" y="6446838"/>
            <a:ext cx="457200" cy="2555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1" i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F6ACE0E-23DD-B34D-BE32-A8D1300CD6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pyright Placeholder 4">
            <a:extLst>
              <a:ext uri="{FF2B5EF4-FFF2-40B4-BE49-F238E27FC236}">
                <a16:creationId xmlns:a16="http://schemas.microsoft.com/office/drawing/2014/main" id="{B206A711-6E7E-8DB4-10A0-00AFD3F4D9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3350"/>
            <a:ext cx="4114800" cy="255588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0" i="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Copyright </a:t>
            </a:r>
            <a:r>
              <a:rPr lang="en-US"/>
              <a:t>Mavenir</a:t>
            </a:r>
            <a:r>
              <a:rPr lang="id-ID"/>
              <a:t> 2026. All Rights Reserved.</a:t>
            </a:r>
          </a:p>
        </p:txBody>
      </p:sp>
      <p:sp>
        <p:nvSpPr>
          <p:cNvPr id="1030" name="Slide Number" hidden="1">
            <a:extLst>
              <a:ext uri="{FF2B5EF4-FFF2-40B4-BE49-F238E27FC236}">
                <a16:creationId xmlns:a16="http://schemas.microsoft.com/office/drawing/2014/main" id="{5204C4C4-8161-1B51-C42E-B1E1DD9BF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25" y="6446838"/>
            <a:ext cx="4572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739B7D06-AE53-724B-9646-6B4B1F437CCD}" type="slidenum">
              <a:rPr lang="en-US" altLang="en-US" sz="800"/>
              <a:pPr algn="ctr" eaLnBrk="1" hangingPunct="1"/>
              <a:t>‹#›</a:t>
            </a:fld>
            <a:endParaRPr lang="en-US" altLang="en-US" sz="80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7B52BCD-179D-E865-8D1D-736D3094793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11049001" y="203065"/>
            <a:ext cx="914400" cy="9144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437740C-6F1C-5473-B7A3-06FE08FFA0B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383699" y="6312659"/>
            <a:ext cx="1508760" cy="522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917" r:id="rId2"/>
    <p:sldLayoutId id="2147483927" r:id="rId3"/>
    <p:sldLayoutId id="2147483918" r:id="rId4"/>
    <p:sldLayoutId id="2147483916" r:id="rId5"/>
    <p:sldLayoutId id="2147483881" r:id="rId6"/>
    <p:sldLayoutId id="2147483890" r:id="rId7"/>
    <p:sldLayoutId id="2147483882" r:id="rId8"/>
    <p:sldLayoutId id="2147483834" r:id="rId9"/>
    <p:sldLayoutId id="2147483833" r:id="rId10"/>
    <p:sldLayoutId id="2147483922" r:id="rId11"/>
    <p:sldLayoutId id="2147483926" r:id="rId12"/>
    <p:sldLayoutId id="2147483923" r:id="rId13"/>
    <p:sldLayoutId id="2147483924" r:id="rId14"/>
    <p:sldLayoutId id="2147483921" r:id="rId15"/>
    <p:sldLayoutId id="2147483920" r:id="rId16"/>
    <p:sldLayoutId id="2147483925" r:id="rId17"/>
    <p:sldLayoutId id="2147483910" r:id="rId18"/>
    <p:sldLayoutId id="2147483911" r:id="rId19"/>
    <p:sldLayoutId id="2147483912" r:id="rId20"/>
    <p:sldLayoutId id="2147483913" r:id="rId21"/>
    <p:sldLayoutId id="2147483914" r:id="rId22"/>
    <p:sldLayoutId id="2147483915" r:id="rId23"/>
    <p:sldLayoutId id="2147483878" r:id="rId24"/>
    <p:sldLayoutId id="2147483902" r:id="rId25"/>
    <p:sldLayoutId id="2147483919" r:id="rId26"/>
    <p:sldLayoutId id="2147483883" r:id="rId27"/>
    <p:sldLayoutId id="2147483901" r:id="rId28"/>
    <p:sldLayoutId id="2147483894" r:id="rId29"/>
    <p:sldLayoutId id="2147483884" r:id="rId30"/>
    <p:sldLayoutId id="2147483892" r:id="rId31"/>
    <p:sldLayoutId id="2147483909" r:id="rId32"/>
    <p:sldLayoutId id="2147483840" r:id="rId33"/>
    <p:sldLayoutId id="2147483843" r:id="rId34"/>
    <p:sldLayoutId id="2147483906" r:id="rId35"/>
    <p:sldLayoutId id="2147483846" r:id="rId36"/>
    <p:sldLayoutId id="2147483848" r:id="rId37"/>
    <p:sldLayoutId id="2147483850" r:id="rId38"/>
    <p:sldLayoutId id="2147483851" r:id="rId39"/>
    <p:sldLayoutId id="2147483853" r:id="rId40"/>
    <p:sldLayoutId id="2147483903" r:id="rId41"/>
    <p:sldLayoutId id="2147483856" r:id="rId42"/>
    <p:sldLayoutId id="2147483904" r:id="rId43"/>
    <p:sldLayoutId id="2147483858" r:id="rId44"/>
    <p:sldLayoutId id="2147483859" r:id="rId45"/>
    <p:sldLayoutId id="2147483860" r:id="rId46"/>
    <p:sldLayoutId id="2147483905" r:id="rId47"/>
    <p:sldLayoutId id="2147483863" r:id="rId48"/>
    <p:sldLayoutId id="2147483865" r:id="rId49"/>
    <p:sldLayoutId id="2147483888" r:id="rId50"/>
    <p:sldLayoutId id="2147483889" r:id="rId51"/>
    <p:sldLayoutId id="2147483908" r:id="rId52"/>
    <p:sldLayoutId id="2147483886" r:id="rId53"/>
    <p:sldLayoutId id="2147483887" r:id="rId54"/>
    <p:sldLayoutId id="2147483896" r:id="rId55"/>
    <p:sldLayoutId id="2147483897" r:id="rId56"/>
    <p:sldLayoutId id="2147483898" r:id="rId57"/>
    <p:sldLayoutId id="2147483899" r:id="rId58"/>
    <p:sldLayoutId id="2147483900" r:id="rId59"/>
    <p:sldLayoutId id="2147483907" r:id="rId60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0" i="0" kern="1200">
          <a:solidFill>
            <a:schemeClr val="accent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anose="020B0703020202090204" pitchFamily="34" charset="0"/>
          <a:cs typeface="Poppins ExtraLight" pitchFamily="2" charset="77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anose="020B0703020202090204" pitchFamily="34" charset="0"/>
          <a:cs typeface="Poppins ExtraLight" pitchFamily="2" charset="77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anose="020B0703020202090204" pitchFamily="34" charset="0"/>
          <a:cs typeface="Poppins ExtraLight" pitchFamily="2" charset="77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anose="020B0703020202090204" pitchFamily="34" charset="0"/>
          <a:cs typeface="Poppins ExtraLight" pitchFamily="2" charset="77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anose="020B0703020202090204" pitchFamily="34" charset="0"/>
          <a:cs typeface="Poppins ExtraLight" pitchFamily="2" charset="77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anose="020B0703020202090204" pitchFamily="34" charset="0"/>
          <a:cs typeface="Poppins ExtraLight" pitchFamily="2" charset="77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anose="020B0703020202090204" pitchFamily="34" charset="0"/>
          <a:cs typeface="Poppins ExtraLight" pitchFamily="2" charset="77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anose="020B0703020202090204" pitchFamily="34" charset="0"/>
          <a:cs typeface="Poppins ExtraLight" pitchFamily="2" charset="77"/>
        </a:defRPr>
      </a:lvl9pPr>
    </p:titleStyle>
    <p:bodyStyle>
      <a:lvl1pPr marL="179388" indent="-179388" algn="l" rtl="0" eaLnBrk="1" fontAlgn="base" hangingPunct="1">
        <a:lnSpc>
          <a:spcPct val="100000"/>
        </a:lnSpc>
        <a:spcBef>
          <a:spcPts val="1200"/>
        </a:spcBef>
        <a:spcAft>
          <a:spcPct val="0"/>
        </a:spcAft>
        <a:buClr>
          <a:srgbClr val="003871"/>
        </a:buClr>
        <a:buFont typeface="System Font Regular"/>
        <a:buChar char="&gt;"/>
        <a:defRPr sz="1600" b="0" i="0" kern="1200">
          <a:solidFill>
            <a:schemeClr val="tx1"/>
          </a:solidFill>
          <a:latin typeface="+mn-lt"/>
          <a:ea typeface="Lato" panose="020F0502020204030203" pitchFamily="34" charset="0"/>
          <a:cs typeface="Arial" panose="020B0604020202020204" pitchFamily="34" charset="0"/>
        </a:defRPr>
      </a:lvl1pPr>
      <a:lvl2pPr marL="628650" indent="-17145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rgbClr val="003871"/>
        </a:buClr>
        <a:buFont typeface="System Font Regular"/>
        <a:buChar char="–"/>
        <a:defRPr sz="1400" b="0" i="0" kern="1200">
          <a:solidFill>
            <a:schemeClr val="tx1"/>
          </a:solidFill>
          <a:latin typeface="+mn-lt"/>
          <a:ea typeface="Lato" panose="020F0502020204030203" pitchFamily="34" charset="0"/>
          <a:cs typeface="Arial" panose="020B0604020202020204" pitchFamily="34" charset="0"/>
        </a:defRPr>
      </a:lvl2pPr>
      <a:lvl3pPr marL="809625" indent="-180975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rgbClr val="003871"/>
        </a:buClr>
        <a:buFont typeface="System Font Regular"/>
        <a:buChar char="–"/>
        <a:defRPr sz="1400" b="0" i="0" kern="1200">
          <a:solidFill>
            <a:schemeClr val="tx1"/>
          </a:solidFill>
          <a:latin typeface="+mn-lt"/>
          <a:ea typeface="Lato" panose="020F0502020204030203" pitchFamily="34" charset="0"/>
          <a:cs typeface="Arial" panose="020B0604020202020204" pitchFamily="34" charset="0"/>
        </a:defRPr>
      </a:lvl3pPr>
      <a:lvl4pPr marL="979488" indent="-169863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rgbClr val="003871"/>
        </a:buClr>
        <a:buFont typeface="System Font Regular"/>
        <a:buChar char="–"/>
        <a:defRPr sz="1400" b="0" i="0" kern="1200">
          <a:solidFill>
            <a:schemeClr val="tx1"/>
          </a:solidFill>
          <a:latin typeface="+mn-lt"/>
          <a:ea typeface="Lato" panose="020F0502020204030203" pitchFamily="34" charset="0"/>
          <a:cs typeface="Arial" panose="020B0604020202020204" pitchFamily="34" charset="0"/>
        </a:defRPr>
      </a:lvl4pPr>
      <a:lvl5pPr marL="1149350" indent="-169863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rgbClr val="003871"/>
        </a:buClr>
        <a:buFont typeface="System Font Regular"/>
        <a:buChar char="–"/>
        <a:defRPr sz="1400" b="0" i="0" kern="1200">
          <a:solidFill>
            <a:schemeClr val="tx1"/>
          </a:solidFill>
          <a:latin typeface="+mn-lt"/>
          <a:ea typeface="Lato" panose="020F0502020204030203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7.sv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0.sv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0.sv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5" Type="http://schemas.openxmlformats.org/officeDocument/2006/relationships/image" Target="../media/image39.sv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svg"/><Relationship Id="rId14" Type="http://schemas.openxmlformats.org/officeDocument/2006/relationships/image" Target="../media/image3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sv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svg"/><Relationship Id="rId4" Type="http://schemas.openxmlformats.org/officeDocument/2006/relationships/image" Target="../media/image4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svg"/><Relationship Id="rId9" Type="http://schemas.openxmlformats.org/officeDocument/2006/relationships/image" Target="../media/image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63.svg"/><Relationship Id="rId18" Type="http://schemas.openxmlformats.org/officeDocument/2006/relationships/image" Target="../media/image68.svg"/><Relationship Id="rId3" Type="http://schemas.openxmlformats.org/officeDocument/2006/relationships/image" Target="../media/image53.png"/><Relationship Id="rId21" Type="http://schemas.openxmlformats.org/officeDocument/2006/relationships/image" Target="../media/image71.svg"/><Relationship Id="rId7" Type="http://schemas.openxmlformats.org/officeDocument/2006/relationships/image" Target="../media/image57.png"/><Relationship Id="rId12" Type="http://schemas.openxmlformats.org/officeDocument/2006/relationships/image" Target="../media/image62.svg"/><Relationship Id="rId17" Type="http://schemas.openxmlformats.org/officeDocument/2006/relationships/image" Target="../media/image67.svg"/><Relationship Id="rId2" Type="http://schemas.openxmlformats.org/officeDocument/2006/relationships/image" Target="../media/image52.png"/><Relationship Id="rId16" Type="http://schemas.openxmlformats.org/officeDocument/2006/relationships/image" Target="../media/image66.svg"/><Relationship Id="rId20" Type="http://schemas.openxmlformats.org/officeDocument/2006/relationships/image" Target="../media/image70.sv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png"/><Relationship Id="rId11" Type="http://schemas.openxmlformats.org/officeDocument/2006/relationships/image" Target="../media/image61.svg"/><Relationship Id="rId5" Type="http://schemas.openxmlformats.org/officeDocument/2006/relationships/image" Target="../media/image55.png"/><Relationship Id="rId15" Type="http://schemas.openxmlformats.org/officeDocument/2006/relationships/image" Target="../media/image65.svg"/><Relationship Id="rId23" Type="http://schemas.openxmlformats.org/officeDocument/2006/relationships/image" Target="../media/image73.svg"/><Relationship Id="rId10" Type="http://schemas.openxmlformats.org/officeDocument/2006/relationships/image" Target="../media/image60.svg"/><Relationship Id="rId19" Type="http://schemas.openxmlformats.org/officeDocument/2006/relationships/image" Target="../media/image69.svg"/><Relationship Id="rId4" Type="http://schemas.openxmlformats.org/officeDocument/2006/relationships/image" Target="../media/image54.svg"/><Relationship Id="rId9" Type="http://schemas.openxmlformats.org/officeDocument/2006/relationships/image" Target="../media/image59.svg"/><Relationship Id="rId14" Type="http://schemas.openxmlformats.org/officeDocument/2006/relationships/image" Target="../media/image64.svg"/><Relationship Id="rId22" Type="http://schemas.openxmlformats.org/officeDocument/2006/relationships/image" Target="../media/image72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F3463F-44D5-7C37-EFDC-AA0AA1F96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3840"/>
              </a:lnSpc>
            </a:pPr>
            <a:r>
              <a:rPr lang="en-IN" sz="1600"/>
              <a:t>Built for more, bound by less:</a:t>
            </a:r>
            <a:br>
              <a:rPr lang="en-IN"/>
            </a:br>
            <a:r>
              <a:rPr lang="en-IN" sz="2800"/>
              <a:t>Redefining MVNO economics for faster break-even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C5AEF4-B7D3-61F6-3EEF-072422DAB7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IN"/>
              <a:t>MVNO Nation, Miami</a:t>
            </a:r>
          </a:p>
          <a:p>
            <a:r>
              <a:rPr lang="en-IN">
                <a:solidFill>
                  <a:schemeClr val="bg1">
                    <a:lumMod val="75000"/>
                  </a:schemeClr>
                </a:solidFill>
              </a:rPr>
              <a:t>April 2026</a:t>
            </a:r>
          </a:p>
        </p:txBody>
      </p:sp>
    </p:spTree>
    <p:extLst>
      <p:ext uri="{BB962C8B-B14F-4D97-AF65-F5344CB8AC3E}">
        <p14:creationId xmlns:p14="http://schemas.microsoft.com/office/powerpoint/2010/main" val="34696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4D004-7BE2-D72A-8C3A-200A75D69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3472B28-25AF-85A6-B166-271777EB2E8A}"/>
              </a:ext>
            </a:extLst>
          </p:cNvPr>
          <p:cNvSpPr txBox="1">
            <a:spLocks/>
          </p:cNvSpPr>
          <p:nvPr/>
        </p:nvSpPr>
        <p:spPr bwMode="auto">
          <a:xfrm>
            <a:off x="513555" y="488950"/>
            <a:ext cx="591642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Avenir Next LT Pro" panose="020B0504020202020204" pitchFamily="34" charset="77"/>
              </a:rPr>
              <a:t>Introduction to Mavenir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FA03705-ED2A-7D41-AA75-B6EA5CCBAD3F}"/>
              </a:ext>
            </a:extLst>
          </p:cNvPr>
          <p:cNvCxnSpPr>
            <a:cxnSpLocks/>
          </p:cNvCxnSpPr>
          <p:nvPr/>
        </p:nvCxnSpPr>
        <p:spPr>
          <a:xfrm>
            <a:off x="599806" y="902175"/>
            <a:ext cx="392954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027CF544-3FC0-CF97-0231-69A6B9B7AE27}"/>
              </a:ext>
            </a:extLst>
          </p:cNvPr>
          <p:cNvGrpSpPr/>
          <p:nvPr/>
        </p:nvGrpSpPr>
        <p:grpSpPr>
          <a:xfrm>
            <a:off x="159978" y="1651623"/>
            <a:ext cx="3313536" cy="4011954"/>
            <a:chOff x="159978" y="1508952"/>
            <a:chExt cx="3313536" cy="4011954"/>
          </a:xfrm>
        </p:grpSpPr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1FE59FA8-A5D1-3EF1-9EA0-70294B1BEA93}"/>
                </a:ext>
              </a:extLst>
            </p:cNvPr>
            <p:cNvSpPr/>
            <p:nvPr/>
          </p:nvSpPr>
          <p:spPr>
            <a:xfrm>
              <a:off x="224365" y="1508952"/>
              <a:ext cx="3249149" cy="4011954"/>
            </a:xfrm>
            <a:prstGeom prst="roundRect">
              <a:avLst>
                <a:gd name="adj" fmla="val 5182"/>
              </a:avLst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256CF79B-DB21-6AD7-BD54-49BD9DAE7EFF}"/>
                </a:ext>
              </a:extLst>
            </p:cNvPr>
            <p:cNvGrpSpPr/>
            <p:nvPr/>
          </p:nvGrpSpPr>
          <p:grpSpPr>
            <a:xfrm>
              <a:off x="159978" y="1806742"/>
              <a:ext cx="3294154" cy="3273648"/>
              <a:chOff x="159978" y="1703227"/>
              <a:chExt cx="3294154" cy="3273648"/>
            </a:xfrm>
          </p:grpSpPr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C433425C-FBCD-2F04-2909-A4AD2E55054E}"/>
                  </a:ext>
                </a:extLst>
              </p:cNvPr>
              <p:cNvSpPr txBox="1"/>
              <p:nvPr/>
            </p:nvSpPr>
            <p:spPr>
              <a:xfrm>
                <a:off x="482205" y="2448436"/>
                <a:ext cx="2901833" cy="1450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200">
                    <a:solidFill>
                      <a:schemeClr val="bg1"/>
                    </a:solidFill>
                    <a:latin typeface="+mn-lt"/>
                  </a:rPr>
                  <a:t>Mavenir is building the future of networks with cloud-native, AI-enabled software that delivers automation, monetization, and energy efficiencies across all aspects of the mobile network.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12203D4F-C7DE-F534-0FCA-FD51125A74AB}"/>
                  </a:ext>
                </a:extLst>
              </p:cNvPr>
              <p:cNvSpPr txBox="1"/>
              <p:nvPr/>
            </p:nvSpPr>
            <p:spPr>
              <a:xfrm>
                <a:off x="482205" y="1703227"/>
                <a:ext cx="2009380" cy="7076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400" b="1">
                    <a:solidFill>
                      <a:srgbClr val="00B0F0"/>
                    </a:solidFill>
                    <a:latin typeface="+mn-lt"/>
                  </a:rPr>
                  <a:t>Transforming the way the world connects.</a:t>
                </a:r>
              </a:p>
            </p:txBody>
          </p:sp>
          <p:grpSp>
            <p:nvGrpSpPr>
              <p:cNvPr id="249" name="Group 248">
                <a:extLst>
                  <a:ext uri="{FF2B5EF4-FFF2-40B4-BE49-F238E27FC236}">
                    <a16:creationId xmlns:a16="http://schemas.microsoft.com/office/drawing/2014/main" id="{CD5EEA28-2DA4-0E80-82B8-B870DDDA6E08}"/>
                  </a:ext>
                </a:extLst>
              </p:cNvPr>
              <p:cNvGrpSpPr/>
              <p:nvPr/>
            </p:nvGrpSpPr>
            <p:grpSpPr>
              <a:xfrm>
                <a:off x="159978" y="4241319"/>
                <a:ext cx="3294154" cy="735556"/>
                <a:chOff x="159978" y="4664011"/>
                <a:chExt cx="3294154" cy="735556"/>
              </a:xfrm>
            </p:grpSpPr>
            <p:grpSp>
              <p:nvGrpSpPr>
                <p:cNvPr id="227" name="Group 226">
                  <a:extLst>
                    <a:ext uri="{FF2B5EF4-FFF2-40B4-BE49-F238E27FC236}">
                      <a16:creationId xmlns:a16="http://schemas.microsoft.com/office/drawing/2014/main" id="{F036A2A8-FE88-C556-1C29-9F54FD9D7C59}"/>
                    </a:ext>
                  </a:extLst>
                </p:cNvPr>
                <p:cNvGrpSpPr/>
                <p:nvPr/>
              </p:nvGrpSpPr>
              <p:grpSpPr>
                <a:xfrm>
                  <a:off x="159978" y="4664011"/>
                  <a:ext cx="996817" cy="674001"/>
                  <a:chOff x="693323" y="4580132"/>
                  <a:chExt cx="996817" cy="674001"/>
                </a:xfrm>
              </p:grpSpPr>
              <p:sp>
                <p:nvSpPr>
                  <p:cNvPr id="184" name="TextBox 183">
                    <a:extLst>
                      <a:ext uri="{FF2B5EF4-FFF2-40B4-BE49-F238E27FC236}">
                        <a16:creationId xmlns:a16="http://schemas.microsoft.com/office/drawing/2014/main" id="{E1F88E68-6ED4-5620-0921-1247399C8858}"/>
                      </a:ext>
                    </a:extLst>
                  </p:cNvPr>
                  <p:cNvSpPr txBox="1"/>
                  <p:nvPr/>
                </p:nvSpPr>
                <p:spPr>
                  <a:xfrm>
                    <a:off x="697514" y="4580132"/>
                    <a:ext cx="992626" cy="5096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ctr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en-IN" sz="2000">
                        <a:solidFill>
                          <a:srgbClr val="00B0F0"/>
                        </a:solidFill>
                      </a:rPr>
                      <a:t>300</a:t>
                    </a:r>
                    <a:r>
                      <a:rPr lang="en-IN" sz="1400">
                        <a:solidFill>
                          <a:srgbClr val="00B0F0"/>
                        </a:solidFill>
                      </a:rPr>
                      <a:t>+</a:t>
                    </a:r>
                    <a:endParaRPr lang="en-IN" sz="1400">
                      <a:solidFill>
                        <a:srgbClr val="00B0F0"/>
                      </a:solidFill>
                      <a:cs typeface="Arial"/>
                    </a:endParaRPr>
                  </a:p>
                </p:txBody>
              </p:sp>
              <p:sp>
                <p:nvSpPr>
                  <p:cNvPr id="185" name="TextBox 184">
                    <a:extLst>
                      <a:ext uri="{FF2B5EF4-FFF2-40B4-BE49-F238E27FC236}">
                        <a16:creationId xmlns:a16="http://schemas.microsoft.com/office/drawing/2014/main" id="{E6304C15-7B38-7FCD-32D2-A81A533FACE6}"/>
                      </a:ext>
                    </a:extLst>
                  </p:cNvPr>
                  <p:cNvSpPr txBox="1"/>
                  <p:nvPr/>
                </p:nvSpPr>
                <p:spPr>
                  <a:xfrm>
                    <a:off x="693323" y="5038689"/>
                    <a:ext cx="992626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800">
                        <a:solidFill>
                          <a:schemeClr val="bg1">
                            <a:lumMod val="75000"/>
                          </a:schemeClr>
                        </a:solidFill>
                      </a:rPr>
                      <a:t>CSPs</a:t>
                    </a:r>
                  </a:p>
                </p:txBody>
              </p:sp>
            </p:grpSp>
            <p:grpSp>
              <p:nvGrpSpPr>
                <p:cNvPr id="228" name="Group 227">
                  <a:extLst>
                    <a:ext uri="{FF2B5EF4-FFF2-40B4-BE49-F238E27FC236}">
                      <a16:creationId xmlns:a16="http://schemas.microsoft.com/office/drawing/2014/main" id="{32900F96-2F5C-CE94-5457-3F8D5AAF59A8}"/>
                    </a:ext>
                  </a:extLst>
                </p:cNvPr>
                <p:cNvGrpSpPr/>
                <p:nvPr/>
              </p:nvGrpSpPr>
              <p:grpSpPr>
                <a:xfrm>
                  <a:off x="869596" y="4664011"/>
                  <a:ext cx="992626" cy="674001"/>
                  <a:chOff x="1391717" y="4580132"/>
                  <a:chExt cx="992626" cy="674001"/>
                </a:xfrm>
              </p:grpSpPr>
              <p:sp>
                <p:nvSpPr>
                  <p:cNvPr id="182" name="TextBox 181">
                    <a:extLst>
                      <a:ext uri="{FF2B5EF4-FFF2-40B4-BE49-F238E27FC236}">
                        <a16:creationId xmlns:a16="http://schemas.microsoft.com/office/drawing/2014/main" id="{1E1A55E0-FADD-0BBD-97BC-E330ECA0EB6D}"/>
                      </a:ext>
                    </a:extLst>
                  </p:cNvPr>
                  <p:cNvSpPr txBox="1"/>
                  <p:nvPr/>
                </p:nvSpPr>
                <p:spPr>
                  <a:xfrm>
                    <a:off x="1391717" y="4580132"/>
                    <a:ext cx="992626" cy="5096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ctr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en-IN" sz="2000">
                        <a:solidFill>
                          <a:srgbClr val="00B0F0"/>
                        </a:solidFill>
                      </a:rPr>
                      <a:t>120</a:t>
                    </a:r>
                    <a:r>
                      <a:rPr lang="en-IN" sz="1400">
                        <a:solidFill>
                          <a:srgbClr val="00B0F0"/>
                        </a:solidFill>
                      </a:rPr>
                      <a:t>+</a:t>
                    </a:r>
                    <a:endParaRPr lang="en-IN" sz="1400">
                      <a:solidFill>
                        <a:srgbClr val="00B0F0"/>
                      </a:solidFill>
                      <a:cs typeface="Arial"/>
                    </a:endParaRPr>
                  </a:p>
                </p:txBody>
              </p:sp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D23B02A7-ED46-93D9-CB22-C1F122246FB2}"/>
                      </a:ext>
                    </a:extLst>
                  </p:cNvPr>
                  <p:cNvSpPr txBox="1"/>
                  <p:nvPr/>
                </p:nvSpPr>
                <p:spPr>
                  <a:xfrm>
                    <a:off x="1479024" y="5038689"/>
                    <a:ext cx="795326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800">
                        <a:solidFill>
                          <a:schemeClr val="bg1">
                            <a:lumMod val="75000"/>
                          </a:schemeClr>
                        </a:solidFill>
                      </a:rPr>
                      <a:t>Countries</a:t>
                    </a:r>
                  </a:p>
                </p:txBody>
              </p:sp>
            </p:grpSp>
            <p:grpSp>
              <p:nvGrpSpPr>
                <p:cNvPr id="229" name="Group 228">
                  <a:extLst>
                    <a:ext uri="{FF2B5EF4-FFF2-40B4-BE49-F238E27FC236}">
                      <a16:creationId xmlns:a16="http://schemas.microsoft.com/office/drawing/2014/main" id="{DD0F42C2-E365-B891-3BCD-3FDCFCFA0415}"/>
                    </a:ext>
                  </a:extLst>
                </p:cNvPr>
                <p:cNvGrpSpPr/>
                <p:nvPr/>
              </p:nvGrpSpPr>
              <p:grpSpPr>
                <a:xfrm>
                  <a:off x="1575023" y="4664011"/>
                  <a:ext cx="1083154" cy="735556"/>
                  <a:chOff x="2249722" y="4580132"/>
                  <a:chExt cx="1083154" cy="735556"/>
                </a:xfrm>
              </p:grpSpPr>
              <p:sp>
                <p:nvSpPr>
                  <p:cNvPr id="180" name="TextBox 179">
                    <a:extLst>
                      <a:ext uri="{FF2B5EF4-FFF2-40B4-BE49-F238E27FC236}">
                        <a16:creationId xmlns:a16="http://schemas.microsoft.com/office/drawing/2014/main" id="{79F827E1-73A5-6A8A-BE9D-8997523FE792}"/>
                      </a:ext>
                    </a:extLst>
                  </p:cNvPr>
                  <p:cNvSpPr txBox="1"/>
                  <p:nvPr/>
                </p:nvSpPr>
                <p:spPr>
                  <a:xfrm>
                    <a:off x="2294987" y="4580132"/>
                    <a:ext cx="992625" cy="5096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ctr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en-IN" sz="2000">
                        <a:solidFill>
                          <a:srgbClr val="00B0F0"/>
                        </a:solidFill>
                      </a:rPr>
                      <a:t>50</a:t>
                    </a:r>
                    <a:r>
                      <a:rPr lang="en-IN" sz="1400">
                        <a:solidFill>
                          <a:srgbClr val="00B0F0"/>
                        </a:solidFill>
                      </a:rPr>
                      <a:t>%</a:t>
                    </a:r>
                    <a:endParaRPr lang="en-IN" sz="1400">
                      <a:solidFill>
                        <a:srgbClr val="00B0F0"/>
                      </a:solidFill>
                      <a:cs typeface="Arial"/>
                    </a:endParaRPr>
                  </a:p>
                </p:txBody>
              </p:sp>
              <p:sp>
                <p:nvSpPr>
                  <p:cNvPr id="181" name="TextBox 180">
                    <a:extLst>
                      <a:ext uri="{FF2B5EF4-FFF2-40B4-BE49-F238E27FC236}">
                        <a16:creationId xmlns:a16="http://schemas.microsoft.com/office/drawing/2014/main" id="{94A66046-4BE3-A720-AE38-D186EEA7A6EF}"/>
                      </a:ext>
                    </a:extLst>
                  </p:cNvPr>
                  <p:cNvSpPr txBox="1"/>
                  <p:nvPr/>
                </p:nvSpPr>
                <p:spPr>
                  <a:xfrm>
                    <a:off x="2249722" y="4977134"/>
                    <a:ext cx="1083154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800">
                        <a:solidFill>
                          <a:schemeClr val="bg1">
                            <a:lumMod val="75000"/>
                          </a:schemeClr>
                        </a:solidFill>
                      </a:rPr>
                      <a:t>World’s</a:t>
                    </a:r>
                  </a:p>
                  <a:p>
                    <a:pPr algn="ctr"/>
                    <a:r>
                      <a:rPr lang="en-IN" sz="800">
                        <a:solidFill>
                          <a:schemeClr val="bg1">
                            <a:lumMod val="75000"/>
                          </a:schemeClr>
                        </a:solidFill>
                      </a:rPr>
                      <a:t>subscribers</a:t>
                    </a:r>
                  </a:p>
                </p:txBody>
              </p:sp>
            </p:grpSp>
            <p:grpSp>
              <p:nvGrpSpPr>
                <p:cNvPr id="230" name="Group 229">
                  <a:extLst>
                    <a:ext uri="{FF2B5EF4-FFF2-40B4-BE49-F238E27FC236}">
                      <a16:creationId xmlns:a16="http://schemas.microsoft.com/office/drawing/2014/main" id="{6ED0AE99-9176-E7A6-3161-EC1652C7B127}"/>
                    </a:ext>
                  </a:extLst>
                </p:cNvPr>
                <p:cNvGrpSpPr/>
                <p:nvPr/>
              </p:nvGrpSpPr>
              <p:grpSpPr>
                <a:xfrm>
                  <a:off x="2370978" y="4664011"/>
                  <a:ext cx="1083154" cy="674001"/>
                  <a:chOff x="3138003" y="4580132"/>
                  <a:chExt cx="1083154" cy="674001"/>
                </a:xfrm>
              </p:grpSpPr>
              <p:sp>
                <p:nvSpPr>
                  <p:cNvPr id="225" name="TextBox 224">
                    <a:extLst>
                      <a:ext uri="{FF2B5EF4-FFF2-40B4-BE49-F238E27FC236}">
                        <a16:creationId xmlns:a16="http://schemas.microsoft.com/office/drawing/2014/main" id="{926B1B99-A64F-7443-0ED2-14ECAB5BE8DF}"/>
                      </a:ext>
                    </a:extLst>
                  </p:cNvPr>
                  <p:cNvSpPr txBox="1"/>
                  <p:nvPr/>
                </p:nvSpPr>
                <p:spPr>
                  <a:xfrm>
                    <a:off x="3183268" y="4580132"/>
                    <a:ext cx="992625" cy="5096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ctr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en-IN" sz="2000">
                        <a:solidFill>
                          <a:srgbClr val="00B0F0"/>
                        </a:solidFill>
                      </a:rPr>
                      <a:t>4000</a:t>
                    </a:r>
                    <a:r>
                      <a:rPr lang="en-IN" sz="1600">
                        <a:solidFill>
                          <a:srgbClr val="00B0F0"/>
                        </a:solidFill>
                      </a:rPr>
                      <a:t>+</a:t>
                    </a:r>
                    <a:endParaRPr lang="en-IN" sz="1400">
                      <a:solidFill>
                        <a:srgbClr val="00B0F0"/>
                      </a:solidFill>
                      <a:cs typeface="Arial"/>
                    </a:endParaRPr>
                  </a:p>
                </p:txBody>
              </p:sp>
              <p:sp>
                <p:nvSpPr>
                  <p:cNvPr id="226" name="TextBox 225">
                    <a:extLst>
                      <a:ext uri="{FF2B5EF4-FFF2-40B4-BE49-F238E27FC236}">
                        <a16:creationId xmlns:a16="http://schemas.microsoft.com/office/drawing/2014/main" id="{E5B0C6F2-1FFD-814C-988D-B117C8DAE930}"/>
                      </a:ext>
                    </a:extLst>
                  </p:cNvPr>
                  <p:cNvSpPr txBox="1"/>
                  <p:nvPr/>
                </p:nvSpPr>
                <p:spPr>
                  <a:xfrm>
                    <a:off x="3138003" y="5038689"/>
                    <a:ext cx="1083154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IN" sz="800">
                        <a:solidFill>
                          <a:schemeClr val="bg1">
                            <a:lumMod val="75000"/>
                          </a:schemeClr>
                        </a:solidFill>
                      </a:rPr>
                      <a:t>Employees</a:t>
                    </a:r>
                  </a:p>
                </p:txBody>
              </p:sp>
            </p:grpSp>
          </p:grp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BC2821CE-D553-EF6B-30B2-5F5501897E81}"/>
                  </a:ext>
                </a:extLst>
              </p:cNvPr>
              <p:cNvSpPr txBox="1"/>
              <p:nvPr/>
            </p:nvSpPr>
            <p:spPr>
              <a:xfrm>
                <a:off x="505751" y="3952045"/>
                <a:ext cx="1605505" cy="342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200">
                    <a:solidFill>
                      <a:schemeClr val="bg1"/>
                    </a:solidFill>
                    <a:latin typeface="+mn-lt"/>
                  </a:rPr>
                  <a:t>We serve -</a:t>
                </a:r>
              </a:p>
            </p:txBody>
          </p:sp>
        </p:grp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B4B65E7F-07E9-80D6-5E71-C034DEE17F48}"/>
              </a:ext>
            </a:extLst>
          </p:cNvPr>
          <p:cNvGrpSpPr/>
          <p:nvPr/>
        </p:nvGrpSpPr>
        <p:grpSpPr>
          <a:xfrm>
            <a:off x="3648966" y="1449238"/>
            <a:ext cx="8315864" cy="4416725"/>
            <a:chOff x="3295289" y="1371604"/>
            <a:chExt cx="8315864" cy="4416725"/>
          </a:xfrm>
        </p:grpSpPr>
        <p:sp>
          <p:nvSpPr>
            <p:cNvPr id="21" name="Rounded Rectangle 1">
              <a:extLst>
                <a:ext uri="{FF2B5EF4-FFF2-40B4-BE49-F238E27FC236}">
                  <a16:creationId xmlns:a16="http://schemas.microsoft.com/office/drawing/2014/main" id="{E37D70EF-004C-EDFA-5FD4-FB59D7668459}"/>
                </a:ext>
              </a:extLst>
            </p:cNvPr>
            <p:cNvSpPr/>
            <p:nvPr/>
          </p:nvSpPr>
          <p:spPr>
            <a:xfrm>
              <a:off x="3295289" y="1371604"/>
              <a:ext cx="8315864" cy="4416725"/>
            </a:xfrm>
            <a:prstGeom prst="roundRect">
              <a:avLst>
                <a:gd name="adj" fmla="val 3645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1270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2292829E-E56C-EB01-DF8C-FFC28E2AF5D4}"/>
                </a:ext>
              </a:extLst>
            </p:cNvPr>
            <p:cNvGrpSpPr/>
            <p:nvPr/>
          </p:nvGrpSpPr>
          <p:grpSpPr>
            <a:xfrm>
              <a:off x="3538978" y="4843463"/>
              <a:ext cx="7791866" cy="790199"/>
              <a:chOff x="3499552" y="5076369"/>
              <a:chExt cx="7791866" cy="790199"/>
            </a:xfrm>
          </p:grpSpPr>
          <p:grpSp>
            <p:nvGrpSpPr>
              <p:cNvPr id="243" name="Group 242">
                <a:extLst>
                  <a:ext uri="{FF2B5EF4-FFF2-40B4-BE49-F238E27FC236}">
                    <a16:creationId xmlns:a16="http://schemas.microsoft.com/office/drawing/2014/main" id="{F5D96FD7-598A-1291-2AC8-98FB1952B4CA}"/>
                  </a:ext>
                </a:extLst>
              </p:cNvPr>
              <p:cNvGrpSpPr/>
              <p:nvPr/>
            </p:nvGrpSpPr>
            <p:grpSpPr>
              <a:xfrm>
                <a:off x="3499552" y="5109528"/>
                <a:ext cx="1031052" cy="757040"/>
                <a:chOff x="3321992" y="5306378"/>
                <a:chExt cx="1031052" cy="757040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585D7CF-4581-FC59-837B-7ACF51458F0F}"/>
                    </a:ext>
                  </a:extLst>
                </p:cNvPr>
                <p:cNvSpPr txBox="1"/>
                <p:nvPr/>
              </p:nvSpPr>
              <p:spPr>
                <a:xfrm>
                  <a:off x="3321992" y="5663308"/>
                  <a:ext cx="103105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>
                      <a:solidFill>
                        <a:schemeClr val="bg1"/>
                      </a:solidFill>
                      <a:latin typeface="+mn-lt"/>
                    </a:rPr>
                    <a:t>IMS</a:t>
                  </a:r>
                </a:p>
                <a:p>
                  <a:pPr algn="ctr"/>
                  <a:r>
                    <a:rPr lang="en-US" sz="1000">
                      <a:solidFill>
                        <a:schemeClr val="bg1"/>
                      </a:solidFill>
                      <a:latin typeface="+mn-lt"/>
                    </a:rPr>
                    <a:t>(VoLTE/VoWiFi)</a:t>
                  </a:r>
                </a:p>
              </p:txBody>
            </p:sp>
            <p:pic>
              <p:nvPicPr>
                <p:cNvPr id="24" name="Graphic 23">
                  <a:extLst>
                    <a:ext uri="{FF2B5EF4-FFF2-40B4-BE49-F238E27FC236}">
                      <a16:creationId xmlns:a16="http://schemas.microsoft.com/office/drawing/2014/main" id="{90A9732D-F46D-CAC2-91F7-056A18F4FC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04882" y="5306378"/>
                  <a:ext cx="265270" cy="265270"/>
                </a:xfrm>
                <a:prstGeom prst="rect">
                  <a:avLst/>
                </a:prstGeom>
              </p:spPr>
            </p:pic>
          </p:grpSp>
          <p:grpSp>
            <p:nvGrpSpPr>
              <p:cNvPr id="242" name="Group 241">
                <a:extLst>
                  <a:ext uri="{FF2B5EF4-FFF2-40B4-BE49-F238E27FC236}">
                    <a16:creationId xmlns:a16="http://schemas.microsoft.com/office/drawing/2014/main" id="{6CF94707-3C4F-4CBE-037F-A4D7C24F9A25}"/>
                  </a:ext>
                </a:extLst>
              </p:cNvPr>
              <p:cNvGrpSpPr/>
              <p:nvPr/>
            </p:nvGrpSpPr>
            <p:grpSpPr>
              <a:xfrm>
                <a:off x="4715277" y="5109528"/>
                <a:ext cx="861134" cy="603151"/>
                <a:chOff x="4150509" y="5306378"/>
                <a:chExt cx="861134" cy="603151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0491DCB-9428-8044-B423-0BFAE0E3A8C0}"/>
                    </a:ext>
                  </a:extLst>
                </p:cNvPr>
                <p:cNvSpPr txBox="1"/>
                <p:nvPr/>
              </p:nvSpPr>
              <p:spPr>
                <a:xfrm>
                  <a:off x="4150509" y="5663308"/>
                  <a:ext cx="86113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>
                      <a:solidFill>
                        <a:schemeClr val="bg1"/>
                      </a:solidFill>
                      <a:latin typeface="+mn-lt"/>
                    </a:rPr>
                    <a:t>Packet Core</a:t>
                  </a:r>
                </a:p>
              </p:txBody>
            </p:sp>
            <p:pic>
              <p:nvPicPr>
                <p:cNvPr id="28" name="Graphic 27">
                  <a:extLst>
                    <a:ext uri="{FF2B5EF4-FFF2-40B4-BE49-F238E27FC236}">
                      <a16:creationId xmlns:a16="http://schemas.microsoft.com/office/drawing/2014/main" id="{F5553A9E-27A2-EAF1-29A0-45DB7BC70B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p:blipFill>
              <p:spPr>
                <a:xfrm>
                  <a:off x="4448441" y="5306378"/>
                  <a:ext cx="265270" cy="265270"/>
                </a:xfrm>
                <a:prstGeom prst="rect">
                  <a:avLst/>
                </a:prstGeom>
              </p:spPr>
            </p:pic>
          </p:grpSp>
          <p:grpSp>
            <p:nvGrpSpPr>
              <p:cNvPr id="241" name="Group 240">
                <a:extLst>
                  <a:ext uri="{FF2B5EF4-FFF2-40B4-BE49-F238E27FC236}">
                    <a16:creationId xmlns:a16="http://schemas.microsoft.com/office/drawing/2014/main" id="{24004C81-5F63-DBFC-F9F6-1043A9C012B2}"/>
                  </a:ext>
                </a:extLst>
              </p:cNvPr>
              <p:cNvGrpSpPr/>
              <p:nvPr/>
            </p:nvGrpSpPr>
            <p:grpSpPr>
              <a:xfrm>
                <a:off x="5869591" y="5076369"/>
                <a:ext cx="444353" cy="636310"/>
                <a:chOff x="5102458" y="5273219"/>
                <a:chExt cx="444353" cy="636310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299D2C35-644C-DB0D-55A8-59C5A3C4E0DC}"/>
                    </a:ext>
                  </a:extLst>
                </p:cNvPr>
                <p:cNvSpPr txBox="1"/>
                <p:nvPr/>
              </p:nvSpPr>
              <p:spPr>
                <a:xfrm>
                  <a:off x="5102458" y="5663308"/>
                  <a:ext cx="44435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>
                      <a:solidFill>
                        <a:schemeClr val="bg1"/>
                      </a:solidFill>
                      <a:latin typeface="+mn-lt"/>
                    </a:rPr>
                    <a:t>MDE</a:t>
                  </a:r>
                </a:p>
              </p:txBody>
            </p:sp>
            <p:pic>
              <p:nvPicPr>
                <p:cNvPr id="49" name="Graphic 48">
                  <a:extLst>
                    <a:ext uri="{FF2B5EF4-FFF2-40B4-BE49-F238E27FC236}">
                      <a16:creationId xmlns:a16="http://schemas.microsoft.com/office/drawing/2014/main" id="{2A35A92C-AF6B-C73B-FAB9-8B8FFCB4F9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5158840" y="5273219"/>
                  <a:ext cx="331587" cy="331587"/>
                </a:xfrm>
                <a:prstGeom prst="rect">
                  <a:avLst/>
                </a:prstGeom>
              </p:spPr>
            </p:pic>
          </p:grpSp>
          <p:grpSp>
            <p:nvGrpSpPr>
              <p:cNvPr id="240" name="Group 239">
                <a:extLst>
                  <a:ext uri="{FF2B5EF4-FFF2-40B4-BE49-F238E27FC236}">
                    <a16:creationId xmlns:a16="http://schemas.microsoft.com/office/drawing/2014/main" id="{B1843D29-B09A-1195-3C8A-FFD7167AA144}"/>
                  </a:ext>
                </a:extLst>
              </p:cNvPr>
              <p:cNvGrpSpPr/>
              <p:nvPr/>
            </p:nvGrpSpPr>
            <p:grpSpPr>
              <a:xfrm>
                <a:off x="6625823" y="5096465"/>
                <a:ext cx="737702" cy="616214"/>
                <a:chOff x="5699342" y="5293315"/>
                <a:chExt cx="737702" cy="616214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9C0A706E-C428-B077-9816-ECB0977B62EC}"/>
                    </a:ext>
                  </a:extLst>
                </p:cNvPr>
                <p:cNvSpPr txBox="1"/>
                <p:nvPr/>
              </p:nvSpPr>
              <p:spPr>
                <a:xfrm>
                  <a:off x="5699342" y="5663308"/>
                  <a:ext cx="73770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>
                      <a:solidFill>
                        <a:schemeClr val="bg1"/>
                      </a:solidFill>
                      <a:latin typeface="+mn-lt"/>
                    </a:rPr>
                    <a:t>Voicemail</a:t>
                  </a:r>
                </a:p>
              </p:txBody>
            </p:sp>
            <p:pic>
              <p:nvPicPr>
                <p:cNvPr id="52" name="Graphic 51">
                  <a:extLst>
                    <a:ext uri="{FF2B5EF4-FFF2-40B4-BE49-F238E27FC236}">
                      <a16:creationId xmlns:a16="http://schemas.microsoft.com/office/drawing/2014/main" id="{0988442B-20D6-19E6-0181-6AED3A0BAD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5902399" y="5293315"/>
                  <a:ext cx="331587" cy="331587"/>
                </a:xfrm>
                <a:prstGeom prst="rect">
                  <a:avLst/>
                </a:prstGeom>
              </p:spPr>
            </p:pic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61FE8D64-9A63-FC9E-C861-F437A67AC44B}"/>
                  </a:ext>
                </a:extLst>
              </p:cNvPr>
              <p:cNvGrpSpPr/>
              <p:nvPr/>
            </p:nvGrpSpPr>
            <p:grpSpPr>
              <a:xfrm>
                <a:off x="7548428" y="5076369"/>
                <a:ext cx="1093569" cy="636310"/>
                <a:chOff x="6264967" y="5273219"/>
                <a:chExt cx="1093569" cy="636310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A0951F1C-CD2E-B495-CB2A-D1C82CAC7009}"/>
                    </a:ext>
                  </a:extLst>
                </p:cNvPr>
                <p:cNvSpPr txBox="1"/>
                <p:nvPr/>
              </p:nvSpPr>
              <p:spPr>
                <a:xfrm>
                  <a:off x="6264967" y="5663308"/>
                  <a:ext cx="1093569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>
                      <a:solidFill>
                        <a:schemeClr val="bg1"/>
                      </a:solidFill>
                      <a:latin typeface="+mn-lt"/>
                    </a:rPr>
                    <a:t>Fraud &amp; Security</a:t>
                  </a:r>
                </a:p>
              </p:txBody>
            </p:sp>
            <p:pic>
              <p:nvPicPr>
                <p:cNvPr id="55" name="Graphic 54">
                  <a:extLst>
                    <a:ext uri="{FF2B5EF4-FFF2-40B4-BE49-F238E27FC236}">
                      <a16:creationId xmlns:a16="http://schemas.microsoft.com/office/drawing/2014/main" id="{C4F17F63-4ACC-9822-4CAB-F91C8A474E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rcRect/>
                <a:stretch/>
              </p:blipFill>
              <p:spPr>
                <a:xfrm>
                  <a:off x="6645958" y="5273219"/>
                  <a:ext cx="331587" cy="331587"/>
                </a:xfrm>
                <a:prstGeom prst="rect">
                  <a:avLst/>
                </a:prstGeom>
              </p:spPr>
            </p:pic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76A63ECC-5F74-95EB-A604-FE04D6C2EDF3}"/>
                  </a:ext>
                </a:extLst>
              </p:cNvPr>
              <p:cNvGrpSpPr/>
              <p:nvPr/>
            </p:nvGrpSpPr>
            <p:grpSpPr>
              <a:xfrm>
                <a:off x="8826600" y="5109528"/>
                <a:ext cx="744114" cy="757040"/>
                <a:chOff x="7183254" y="5306378"/>
                <a:chExt cx="744114" cy="757040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5194A91B-BAEC-49CB-DF05-BAC6C9D55F65}"/>
                    </a:ext>
                  </a:extLst>
                </p:cNvPr>
                <p:cNvSpPr txBox="1"/>
                <p:nvPr/>
              </p:nvSpPr>
              <p:spPr>
                <a:xfrm>
                  <a:off x="7183254" y="5663308"/>
                  <a:ext cx="74411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>
                      <a:solidFill>
                        <a:schemeClr val="bg1"/>
                      </a:solidFill>
                      <a:latin typeface="+mn-lt"/>
                    </a:rPr>
                    <a:t>Baseband</a:t>
                  </a:r>
                  <a:br>
                    <a:rPr lang="en-US" sz="1000">
                      <a:solidFill>
                        <a:schemeClr val="bg1"/>
                      </a:solidFill>
                      <a:latin typeface="+mn-lt"/>
                    </a:rPr>
                  </a:br>
                  <a:r>
                    <a:rPr lang="en-US" sz="1000">
                      <a:solidFill>
                        <a:schemeClr val="bg1"/>
                      </a:solidFill>
                      <a:latin typeface="+mn-lt"/>
                    </a:rPr>
                    <a:t>Software</a:t>
                  </a:r>
                </a:p>
              </p:txBody>
            </p:sp>
            <p:pic>
              <p:nvPicPr>
                <p:cNvPr id="58" name="Graphic 57">
                  <a:extLst>
                    <a:ext uri="{FF2B5EF4-FFF2-40B4-BE49-F238E27FC236}">
                      <a16:creationId xmlns:a16="http://schemas.microsoft.com/office/drawing/2014/main" id="{BC4AA6DA-DC29-F811-3DA9-780D29F84F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rcRect/>
                <a:stretch/>
              </p:blipFill>
              <p:spPr>
                <a:xfrm>
                  <a:off x="7422676" y="5306378"/>
                  <a:ext cx="265270" cy="265270"/>
                </a:xfrm>
                <a:prstGeom prst="rect">
                  <a:avLst/>
                </a:prstGeom>
              </p:spPr>
            </p:pic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6195582-86A7-8F6D-CC82-35C149A9B0B8}"/>
                  </a:ext>
                </a:extLst>
              </p:cNvPr>
              <p:cNvGrpSpPr/>
              <p:nvPr/>
            </p:nvGrpSpPr>
            <p:grpSpPr>
              <a:xfrm>
                <a:off x="9814649" y="5109528"/>
                <a:ext cx="750526" cy="603151"/>
                <a:chOff x="7923606" y="5306378"/>
                <a:chExt cx="750526" cy="603151"/>
              </a:xfrm>
            </p:grpSpPr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40E56140-77B3-3DDA-2214-636FF5AA66C6}"/>
                    </a:ext>
                  </a:extLst>
                </p:cNvPr>
                <p:cNvSpPr txBox="1"/>
                <p:nvPr/>
              </p:nvSpPr>
              <p:spPr>
                <a:xfrm>
                  <a:off x="7923606" y="5663308"/>
                  <a:ext cx="7505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>
                      <a:solidFill>
                        <a:schemeClr val="bg1"/>
                      </a:solidFill>
                      <a:latin typeface="+mn-lt"/>
                    </a:rPr>
                    <a:t>Small Cell</a:t>
                  </a:r>
                </a:p>
              </p:txBody>
            </p:sp>
            <p:pic>
              <p:nvPicPr>
                <p:cNvPr id="61" name="Graphic 60">
                  <a:extLst>
                    <a:ext uri="{FF2B5EF4-FFF2-40B4-BE49-F238E27FC236}">
                      <a16:creationId xmlns:a16="http://schemas.microsoft.com/office/drawing/2014/main" id="{48D503E8-1A05-9D1B-43AC-2FE5961F37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rcRect/>
                <a:stretch/>
              </p:blipFill>
              <p:spPr>
                <a:xfrm>
                  <a:off x="8166235" y="5306378"/>
                  <a:ext cx="265270" cy="265270"/>
                </a:xfrm>
                <a:prstGeom prst="rect">
                  <a:avLst/>
                </a:prstGeom>
              </p:spPr>
            </p:pic>
          </p:grpSp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7D2583C9-6958-A082-9343-B2B81531A479}"/>
                  </a:ext>
                </a:extLst>
              </p:cNvPr>
              <p:cNvGrpSpPr/>
              <p:nvPr/>
            </p:nvGrpSpPr>
            <p:grpSpPr>
              <a:xfrm>
                <a:off x="10866301" y="5109528"/>
                <a:ext cx="425117" cy="603151"/>
                <a:chOff x="8829871" y="5306378"/>
                <a:chExt cx="425117" cy="603151"/>
              </a:xfrm>
            </p:grpSpPr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31000D28-03B7-A633-D9D7-B2AFE834E595}"/>
                    </a:ext>
                  </a:extLst>
                </p:cNvPr>
                <p:cNvSpPr txBox="1"/>
                <p:nvPr/>
              </p:nvSpPr>
              <p:spPr>
                <a:xfrm>
                  <a:off x="8829871" y="5663308"/>
                  <a:ext cx="42511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>
                      <a:solidFill>
                        <a:schemeClr val="bg1"/>
                      </a:solidFill>
                      <a:latin typeface="+mn-lt"/>
                    </a:rPr>
                    <a:t>NTN</a:t>
                  </a:r>
                </a:p>
              </p:txBody>
            </p:sp>
            <p:pic>
              <p:nvPicPr>
                <p:cNvPr id="128" name="Graphic 127">
                  <a:extLst>
                    <a:ext uri="{FF2B5EF4-FFF2-40B4-BE49-F238E27FC236}">
                      <a16:creationId xmlns:a16="http://schemas.microsoft.com/office/drawing/2014/main" id="{2AB30A3A-C248-6957-CBB2-33E40CFD06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rcRect/>
                <a:stretch/>
              </p:blipFill>
              <p:spPr>
                <a:xfrm>
                  <a:off x="8909795" y="5306378"/>
                  <a:ext cx="265270" cy="26527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F7A5158A-8C2A-B72C-D065-5D63F5297E9D}"/>
                </a:ext>
              </a:extLst>
            </p:cNvPr>
            <p:cNvGrpSpPr/>
            <p:nvPr/>
          </p:nvGrpSpPr>
          <p:grpSpPr>
            <a:xfrm>
              <a:off x="3461126" y="2190563"/>
              <a:ext cx="7947570" cy="2504104"/>
              <a:chOff x="3496397" y="2190563"/>
              <a:chExt cx="7947570" cy="2504104"/>
            </a:xfrm>
          </p:grpSpPr>
          <p:sp>
            <p:nvSpPr>
              <p:cNvPr id="129" name="Rounded Rectangle 34">
                <a:extLst>
                  <a:ext uri="{FF2B5EF4-FFF2-40B4-BE49-F238E27FC236}">
                    <a16:creationId xmlns:a16="http://schemas.microsoft.com/office/drawing/2014/main" id="{9840A3B0-5D88-9E87-B295-6C55F02482E0}"/>
                  </a:ext>
                </a:extLst>
              </p:cNvPr>
              <p:cNvSpPr/>
              <p:nvPr/>
            </p:nvSpPr>
            <p:spPr>
              <a:xfrm>
                <a:off x="3496397" y="3362607"/>
                <a:ext cx="3364129" cy="1332060"/>
              </a:xfrm>
              <a:prstGeom prst="roundRect">
                <a:avLst>
                  <a:gd name="adj" fmla="val 5380"/>
                </a:avLst>
              </a:prstGeom>
              <a:solidFill>
                <a:schemeClr val="tx2">
                  <a:lumMod val="50000"/>
                  <a:alpha val="75000"/>
                </a:schemeClr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Rounded Rectangle 35">
                <a:extLst>
                  <a:ext uri="{FF2B5EF4-FFF2-40B4-BE49-F238E27FC236}">
                    <a16:creationId xmlns:a16="http://schemas.microsoft.com/office/drawing/2014/main" id="{026E4D06-CE1A-B2D2-6A59-EA0970AEA309}"/>
                  </a:ext>
                </a:extLst>
              </p:cNvPr>
              <p:cNvSpPr/>
              <p:nvPr/>
            </p:nvSpPr>
            <p:spPr>
              <a:xfrm>
                <a:off x="6941561" y="3362607"/>
                <a:ext cx="2812151" cy="1332060"/>
              </a:xfrm>
              <a:prstGeom prst="roundRect">
                <a:avLst>
                  <a:gd name="adj" fmla="val 5380"/>
                </a:avLst>
              </a:prstGeom>
              <a:solidFill>
                <a:schemeClr val="tx2">
                  <a:lumMod val="50000"/>
                  <a:alpha val="75000"/>
                </a:schemeClr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ounded Rectangle 36">
                <a:extLst>
                  <a:ext uri="{FF2B5EF4-FFF2-40B4-BE49-F238E27FC236}">
                    <a16:creationId xmlns:a16="http://schemas.microsoft.com/office/drawing/2014/main" id="{AC5036AC-7DA6-5A5B-CCAC-375A7DC1FED8}"/>
                  </a:ext>
                </a:extLst>
              </p:cNvPr>
              <p:cNvSpPr/>
              <p:nvPr/>
            </p:nvSpPr>
            <p:spPr>
              <a:xfrm>
                <a:off x="9834747" y="3362607"/>
                <a:ext cx="1609220" cy="1332060"/>
              </a:xfrm>
              <a:prstGeom prst="roundRect">
                <a:avLst>
                  <a:gd name="adj" fmla="val 5380"/>
                </a:avLst>
              </a:prstGeom>
              <a:solidFill>
                <a:schemeClr val="tx2">
                  <a:lumMod val="50000"/>
                  <a:alpha val="75000"/>
                </a:schemeClr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3C806F8D-0BD0-85C1-2EA4-DDB73ED85193}"/>
                  </a:ext>
                </a:extLst>
              </p:cNvPr>
              <p:cNvGrpSpPr/>
              <p:nvPr/>
            </p:nvGrpSpPr>
            <p:grpSpPr>
              <a:xfrm>
                <a:off x="3604701" y="3820825"/>
                <a:ext cx="3200945" cy="741293"/>
                <a:chOff x="3604701" y="4017675"/>
                <a:chExt cx="3200945" cy="741293"/>
              </a:xfrm>
            </p:grpSpPr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F8D101D1-6B42-6A83-219A-919B4DD2B942}"/>
                    </a:ext>
                  </a:extLst>
                </p:cNvPr>
                <p:cNvSpPr txBox="1"/>
                <p:nvPr/>
              </p:nvSpPr>
              <p:spPr>
                <a:xfrm>
                  <a:off x="3604701" y="4389636"/>
                  <a:ext cx="73128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Voice</a:t>
                  </a:r>
                  <a:br>
                    <a:rPr lang="en-US" sz="900">
                      <a:solidFill>
                        <a:schemeClr val="bg1"/>
                      </a:solidFill>
                      <a:latin typeface="+mn-lt"/>
                    </a:rPr>
                  </a:br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AI Platform</a:t>
                  </a:r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0277B5E6-9493-CC2E-644A-A34F4CE2EB88}"/>
                    </a:ext>
                  </a:extLst>
                </p:cNvPr>
                <p:cNvSpPr txBox="1"/>
                <p:nvPr/>
              </p:nvSpPr>
              <p:spPr>
                <a:xfrm>
                  <a:off x="4456525" y="4389636"/>
                  <a:ext cx="5918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AI Agent</a:t>
                  </a:r>
                  <a:br>
                    <a:rPr lang="en-US" sz="900">
                      <a:solidFill>
                        <a:schemeClr val="bg1"/>
                      </a:solidFill>
                      <a:latin typeface="+mn-lt"/>
                    </a:rPr>
                  </a:br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Studio</a:t>
                  </a:r>
                </a:p>
              </p:txBody>
            </p: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8D92B7A9-7FC3-9488-AE2D-F1DBCCD6C804}"/>
                    </a:ext>
                  </a:extLst>
                </p:cNvPr>
                <p:cNvSpPr txBox="1"/>
                <p:nvPr/>
              </p:nvSpPr>
              <p:spPr>
                <a:xfrm>
                  <a:off x="5168889" y="4389636"/>
                  <a:ext cx="7809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Security</a:t>
                  </a:r>
                  <a:br>
                    <a:rPr lang="en-US" sz="900">
                      <a:solidFill>
                        <a:schemeClr val="bg1"/>
                      </a:solidFill>
                      <a:latin typeface="+mn-lt"/>
                    </a:rPr>
                  </a:br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AI Solutions</a:t>
                  </a:r>
                </a:p>
              </p:txBody>
            </p: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E09AF56A-D70B-CA39-2428-7C1D50591CF7}"/>
                    </a:ext>
                  </a:extLst>
                </p:cNvPr>
                <p:cNvSpPr txBox="1"/>
                <p:nvPr/>
              </p:nvSpPr>
              <p:spPr>
                <a:xfrm>
                  <a:off x="5994206" y="4389636"/>
                  <a:ext cx="81144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Customer &amp;</a:t>
                  </a:r>
                  <a:br>
                    <a:rPr lang="en-US" sz="900">
                      <a:solidFill>
                        <a:schemeClr val="bg1"/>
                      </a:solidFill>
                      <a:latin typeface="+mn-lt"/>
                    </a:rPr>
                  </a:br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Network 360</a:t>
                  </a:r>
                </a:p>
              </p:txBody>
            </p:sp>
            <p:pic>
              <p:nvPicPr>
                <p:cNvPr id="136" name="Graphic 135">
                  <a:extLst>
                    <a:ext uri="{FF2B5EF4-FFF2-40B4-BE49-F238E27FC236}">
                      <a16:creationId xmlns:a16="http://schemas.microsoft.com/office/drawing/2014/main" id="{FC43CA09-7190-C30A-F032-51CB13E124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46927" y="4017675"/>
                  <a:ext cx="288000" cy="288000"/>
                </a:xfrm>
                <a:prstGeom prst="rect">
                  <a:avLst/>
                </a:prstGeom>
              </p:spPr>
            </p:pic>
            <p:grpSp>
              <p:nvGrpSpPr>
                <p:cNvPr id="164" name="Graphic 136">
                  <a:extLst>
                    <a:ext uri="{FF2B5EF4-FFF2-40B4-BE49-F238E27FC236}">
                      <a16:creationId xmlns:a16="http://schemas.microsoft.com/office/drawing/2014/main" id="{A854FDE3-4100-CD47-812D-AB1F2B3480C9}"/>
                    </a:ext>
                  </a:extLst>
                </p:cNvPr>
                <p:cNvGrpSpPr/>
                <p:nvPr/>
              </p:nvGrpSpPr>
              <p:grpSpPr>
                <a:xfrm>
                  <a:off x="4664435" y="4017675"/>
                  <a:ext cx="227268" cy="288000"/>
                  <a:chOff x="4825084" y="3910793"/>
                  <a:chExt cx="354159" cy="339122"/>
                </a:xfrm>
                <a:solidFill>
                  <a:schemeClr val="accent6">
                    <a:lumMod val="40000"/>
                    <a:lumOff val="60000"/>
                  </a:schemeClr>
                </a:solidFill>
              </p:grpSpPr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8C77EFE7-BBAF-8B1A-3927-2A36D8353C3C}"/>
                      </a:ext>
                    </a:extLst>
                  </p:cNvPr>
                  <p:cNvSpPr/>
                  <p:nvPr/>
                </p:nvSpPr>
                <p:spPr>
                  <a:xfrm>
                    <a:off x="4902226" y="4008338"/>
                    <a:ext cx="207707" cy="136430"/>
                  </a:xfrm>
                  <a:custGeom>
                    <a:avLst/>
                    <a:gdLst>
                      <a:gd name="csX0" fmla="*/ 12709 w 207707"/>
                      <a:gd name="csY0" fmla="*/ 17762 h 136430"/>
                      <a:gd name="csX1" fmla="*/ 0 w 207707"/>
                      <a:gd name="csY1" fmla="*/ 68155 h 136430"/>
                      <a:gd name="csX2" fmla="*/ 12709 w 207707"/>
                      <a:gd name="csY2" fmla="*/ 118770 h 136430"/>
                      <a:gd name="csX3" fmla="*/ 103854 w 207707"/>
                      <a:gd name="csY3" fmla="*/ 136430 h 136430"/>
                      <a:gd name="csX4" fmla="*/ 194998 w 207707"/>
                      <a:gd name="csY4" fmla="*/ 118770 h 136430"/>
                      <a:gd name="csX5" fmla="*/ 207707 w 207707"/>
                      <a:gd name="csY5" fmla="*/ 68377 h 136430"/>
                      <a:gd name="csX6" fmla="*/ 194998 w 207707"/>
                      <a:gd name="csY6" fmla="*/ 17762 h 136430"/>
                      <a:gd name="csX7" fmla="*/ 12746 w 207707"/>
                      <a:gd name="csY7" fmla="*/ 17762 h 136430"/>
                      <a:gd name="csX8" fmla="*/ 188052 w 207707"/>
                      <a:gd name="csY8" fmla="*/ 110827 h 136430"/>
                      <a:gd name="csX9" fmla="*/ 19359 w 207707"/>
                      <a:gd name="csY9" fmla="*/ 110827 h 136430"/>
                      <a:gd name="csX10" fmla="*/ 10308 w 207707"/>
                      <a:gd name="csY10" fmla="*/ 68155 h 136430"/>
                      <a:gd name="csX11" fmla="*/ 19359 w 207707"/>
                      <a:gd name="csY11" fmla="*/ 25705 h 136430"/>
                      <a:gd name="csX12" fmla="*/ 103817 w 207707"/>
                      <a:gd name="csY12" fmla="*/ 10188 h 136430"/>
                      <a:gd name="csX13" fmla="*/ 188274 w 207707"/>
                      <a:gd name="csY13" fmla="*/ 25705 h 136430"/>
                      <a:gd name="csX14" fmla="*/ 197326 w 207707"/>
                      <a:gd name="csY14" fmla="*/ 68377 h 136430"/>
                      <a:gd name="csX15" fmla="*/ 188052 w 207707"/>
                      <a:gd name="csY15" fmla="*/ 110827 h 136430"/>
                      <a:gd name="csX16" fmla="*/ 188052 w 207707"/>
                      <a:gd name="csY16" fmla="*/ 110827 h 13643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</a:cxnLst>
                    <a:rect l="l" t="t" r="r" b="b"/>
                    <a:pathLst>
                      <a:path w="207707" h="136430">
                        <a:moveTo>
                          <a:pt x="12709" y="17762"/>
                        </a:moveTo>
                        <a:cubicBezTo>
                          <a:pt x="850" y="27663"/>
                          <a:pt x="0" y="58919"/>
                          <a:pt x="0" y="68155"/>
                        </a:cubicBezTo>
                        <a:cubicBezTo>
                          <a:pt x="0" y="77391"/>
                          <a:pt x="850" y="108869"/>
                          <a:pt x="12709" y="118770"/>
                        </a:cubicBezTo>
                        <a:cubicBezTo>
                          <a:pt x="26712" y="130630"/>
                          <a:pt x="65283" y="136430"/>
                          <a:pt x="103854" y="136430"/>
                        </a:cubicBezTo>
                        <a:cubicBezTo>
                          <a:pt x="142425" y="136430"/>
                          <a:pt x="180996" y="130630"/>
                          <a:pt x="194998" y="118770"/>
                        </a:cubicBezTo>
                        <a:cubicBezTo>
                          <a:pt x="206858" y="108869"/>
                          <a:pt x="207707" y="77613"/>
                          <a:pt x="207707" y="68377"/>
                        </a:cubicBezTo>
                        <a:cubicBezTo>
                          <a:pt x="207707" y="59140"/>
                          <a:pt x="206858" y="27663"/>
                          <a:pt x="194998" y="17762"/>
                        </a:cubicBezTo>
                        <a:cubicBezTo>
                          <a:pt x="166772" y="-5921"/>
                          <a:pt x="40751" y="-5921"/>
                          <a:pt x="12746" y="17762"/>
                        </a:cubicBezTo>
                        <a:close/>
                        <a:moveTo>
                          <a:pt x="188052" y="110827"/>
                        </a:moveTo>
                        <a:cubicBezTo>
                          <a:pt x="163705" y="131517"/>
                          <a:pt x="43706" y="131517"/>
                          <a:pt x="19359" y="110827"/>
                        </a:cubicBezTo>
                        <a:cubicBezTo>
                          <a:pt x="14852" y="107170"/>
                          <a:pt x="10308" y="91209"/>
                          <a:pt x="10308" y="68155"/>
                        </a:cubicBezTo>
                        <a:cubicBezTo>
                          <a:pt x="10308" y="45101"/>
                          <a:pt x="14815" y="29584"/>
                          <a:pt x="19359" y="25705"/>
                        </a:cubicBezTo>
                        <a:cubicBezTo>
                          <a:pt x="31625" y="15360"/>
                          <a:pt x="67610" y="10188"/>
                          <a:pt x="103817" y="10188"/>
                        </a:cubicBezTo>
                        <a:cubicBezTo>
                          <a:pt x="140023" y="10188"/>
                          <a:pt x="175971" y="15360"/>
                          <a:pt x="188274" y="25705"/>
                        </a:cubicBezTo>
                        <a:cubicBezTo>
                          <a:pt x="192781" y="29362"/>
                          <a:pt x="197326" y="45323"/>
                          <a:pt x="197326" y="68377"/>
                        </a:cubicBezTo>
                        <a:cubicBezTo>
                          <a:pt x="197104" y="91209"/>
                          <a:pt x="192597" y="106948"/>
                          <a:pt x="188052" y="110827"/>
                        </a:cubicBezTo>
                        <a:lnTo>
                          <a:pt x="188052" y="110827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3656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AAD7B5AA-B0CA-F73A-BA2A-3A64F2F77239}"/>
                      </a:ext>
                    </a:extLst>
                  </p:cNvPr>
                  <p:cNvSpPr/>
                  <p:nvPr/>
                </p:nvSpPr>
                <p:spPr>
                  <a:xfrm>
                    <a:off x="4936474" y="4052811"/>
                    <a:ext cx="47367" cy="47364"/>
                  </a:xfrm>
                  <a:custGeom>
                    <a:avLst/>
                    <a:gdLst>
                      <a:gd name="csX0" fmla="*/ 23682 w 47367"/>
                      <a:gd name="csY0" fmla="*/ 0 h 47364"/>
                      <a:gd name="csX1" fmla="*/ 0 w 47367"/>
                      <a:gd name="csY1" fmla="*/ 23682 h 47364"/>
                      <a:gd name="csX2" fmla="*/ 23682 w 47367"/>
                      <a:gd name="csY2" fmla="*/ 47364 h 47364"/>
                      <a:gd name="csX3" fmla="*/ 47364 w 47367"/>
                      <a:gd name="csY3" fmla="*/ 23682 h 47364"/>
                      <a:gd name="csX4" fmla="*/ 23682 w 47367"/>
                      <a:gd name="csY4" fmla="*/ 0 h 47364"/>
                      <a:gd name="csX5" fmla="*/ 23682 w 47367"/>
                      <a:gd name="csY5" fmla="*/ 0 h 47364"/>
                      <a:gd name="csX6" fmla="*/ 23682 w 47367"/>
                      <a:gd name="csY6" fmla="*/ 37056 h 47364"/>
                      <a:gd name="csX7" fmla="*/ 10308 w 47367"/>
                      <a:gd name="csY7" fmla="*/ 23682 h 47364"/>
                      <a:gd name="csX8" fmla="*/ 23682 w 47367"/>
                      <a:gd name="csY8" fmla="*/ 10308 h 47364"/>
                      <a:gd name="csX9" fmla="*/ 37056 w 47367"/>
                      <a:gd name="csY9" fmla="*/ 23682 h 47364"/>
                      <a:gd name="csX10" fmla="*/ 23682 w 47367"/>
                      <a:gd name="csY10" fmla="*/ 37056 h 4736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</a:cxnLst>
                    <a:rect l="l" t="t" r="r" b="b"/>
                    <a:pathLst>
                      <a:path w="47367" h="47364">
                        <a:moveTo>
                          <a:pt x="23682" y="0"/>
                        </a:moveTo>
                        <a:cubicBezTo>
                          <a:pt x="10529" y="0"/>
                          <a:pt x="0" y="10566"/>
                          <a:pt x="0" y="23682"/>
                        </a:cubicBezTo>
                        <a:cubicBezTo>
                          <a:pt x="0" y="36798"/>
                          <a:pt x="10566" y="47364"/>
                          <a:pt x="23682" y="47364"/>
                        </a:cubicBezTo>
                        <a:cubicBezTo>
                          <a:pt x="36798" y="47364"/>
                          <a:pt x="47364" y="36798"/>
                          <a:pt x="47364" y="23682"/>
                        </a:cubicBezTo>
                        <a:cubicBezTo>
                          <a:pt x="47586" y="10529"/>
                          <a:pt x="36798" y="0"/>
                          <a:pt x="23682" y="0"/>
                        </a:cubicBezTo>
                        <a:lnTo>
                          <a:pt x="23682" y="0"/>
                        </a:lnTo>
                        <a:close/>
                        <a:moveTo>
                          <a:pt x="23682" y="37056"/>
                        </a:moveTo>
                        <a:cubicBezTo>
                          <a:pt x="16367" y="37056"/>
                          <a:pt x="10308" y="31034"/>
                          <a:pt x="10308" y="23682"/>
                        </a:cubicBezTo>
                        <a:cubicBezTo>
                          <a:pt x="10308" y="16330"/>
                          <a:pt x="16330" y="10308"/>
                          <a:pt x="23682" y="10308"/>
                        </a:cubicBezTo>
                        <a:cubicBezTo>
                          <a:pt x="31034" y="10308"/>
                          <a:pt x="37056" y="16330"/>
                          <a:pt x="37056" y="23682"/>
                        </a:cubicBezTo>
                        <a:cubicBezTo>
                          <a:pt x="37056" y="31034"/>
                          <a:pt x="31034" y="37056"/>
                          <a:pt x="23682" y="37056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3656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48CF69E8-D279-3BF9-F02D-FF72555B1E39}"/>
                      </a:ext>
                    </a:extLst>
                  </p:cNvPr>
                  <p:cNvSpPr/>
                  <p:nvPr/>
                </p:nvSpPr>
                <p:spPr>
                  <a:xfrm>
                    <a:off x="5028025" y="4052811"/>
                    <a:ext cx="47364" cy="47364"/>
                  </a:xfrm>
                  <a:custGeom>
                    <a:avLst/>
                    <a:gdLst>
                      <a:gd name="csX0" fmla="*/ 23682 w 47364"/>
                      <a:gd name="csY0" fmla="*/ 0 h 47364"/>
                      <a:gd name="csX1" fmla="*/ 0 w 47364"/>
                      <a:gd name="csY1" fmla="*/ 23682 h 47364"/>
                      <a:gd name="csX2" fmla="*/ 23682 w 47364"/>
                      <a:gd name="csY2" fmla="*/ 47364 h 47364"/>
                      <a:gd name="csX3" fmla="*/ 47364 w 47364"/>
                      <a:gd name="csY3" fmla="*/ 23682 h 47364"/>
                      <a:gd name="csX4" fmla="*/ 23682 w 47364"/>
                      <a:gd name="csY4" fmla="*/ 0 h 47364"/>
                      <a:gd name="csX5" fmla="*/ 23682 w 47364"/>
                      <a:gd name="csY5" fmla="*/ 0 h 47364"/>
                      <a:gd name="csX6" fmla="*/ 23682 w 47364"/>
                      <a:gd name="csY6" fmla="*/ 37056 h 47364"/>
                      <a:gd name="csX7" fmla="*/ 10308 w 47364"/>
                      <a:gd name="csY7" fmla="*/ 23682 h 47364"/>
                      <a:gd name="csX8" fmla="*/ 23682 w 47364"/>
                      <a:gd name="csY8" fmla="*/ 10308 h 47364"/>
                      <a:gd name="csX9" fmla="*/ 37056 w 47364"/>
                      <a:gd name="csY9" fmla="*/ 23682 h 47364"/>
                      <a:gd name="csX10" fmla="*/ 23682 w 47364"/>
                      <a:gd name="csY10" fmla="*/ 37056 h 4736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</a:cxnLst>
                    <a:rect l="l" t="t" r="r" b="b"/>
                    <a:pathLst>
                      <a:path w="47364" h="47364">
                        <a:moveTo>
                          <a:pt x="23682" y="0"/>
                        </a:moveTo>
                        <a:cubicBezTo>
                          <a:pt x="10529" y="0"/>
                          <a:pt x="0" y="10566"/>
                          <a:pt x="0" y="23682"/>
                        </a:cubicBezTo>
                        <a:cubicBezTo>
                          <a:pt x="0" y="36798"/>
                          <a:pt x="10566" y="47364"/>
                          <a:pt x="23682" y="47364"/>
                        </a:cubicBezTo>
                        <a:cubicBezTo>
                          <a:pt x="36798" y="47364"/>
                          <a:pt x="47364" y="36798"/>
                          <a:pt x="47364" y="23682"/>
                        </a:cubicBezTo>
                        <a:cubicBezTo>
                          <a:pt x="47364" y="10566"/>
                          <a:pt x="36576" y="0"/>
                          <a:pt x="23682" y="0"/>
                        </a:cubicBezTo>
                        <a:lnTo>
                          <a:pt x="23682" y="0"/>
                        </a:lnTo>
                        <a:close/>
                        <a:moveTo>
                          <a:pt x="23682" y="37056"/>
                        </a:moveTo>
                        <a:cubicBezTo>
                          <a:pt x="16367" y="37056"/>
                          <a:pt x="10308" y="31034"/>
                          <a:pt x="10308" y="23682"/>
                        </a:cubicBezTo>
                        <a:cubicBezTo>
                          <a:pt x="10308" y="16330"/>
                          <a:pt x="16330" y="10308"/>
                          <a:pt x="23682" y="10308"/>
                        </a:cubicBezTo>
                        <a:cubicBezTo>
                          <a:pt x="31034" y="10308"/>
                          <a:pt x="37056" y="16330"/>
                          <a:pt x="37056" y="23682"/>
                        </a:cubicBezTo>
                        <a:cubicBezTo>
                          <a:pt x="37056" y="31034"/>
                          <a:pt x="31034" y="37056"/>
                          <a:pt x="23682" y="37056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3656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02E09E10-E74B-856A-530B-F853B0EE9919}"/>
                      </a:ext>
                    </a:extLst>
                  </p:cNvPr>
                  <p:cNvSpPr/>
                  <p:nvPr/>
                </p:nvSpPr>
                <p:spPr>
                  <a:xfrm>
                    <a:off x="4825084" y="3910793"/>
                    <a:ext cx="354159" cy="339122"/>
                  </a:xfrm>
                  <a:custGeom>
                    <a:avLst/>
                    <a:gdLst>
                      <a:gd name="csX0" fmla="*/ 345329 w 354159"/>
                      <a:gd name="csY0" fmla="*/ 199949 h 339122"/>
                      <a:gd name="csX1" fmla="*/ 354159 w 354159"/>
                      <a:gd name="csY1" fmla="*/ 182917 h 339122"/>
                      <a:gd name="csX2" fmla="*/ 354159 w 354159"/>
                      <a:gd name="csY2" fmla="*/ 151883 h 339122"/>
                      <a:gd name="csX3" fmla="*/ 333470 w 354159"/>
                      <a:gd name="csY3" fmla="*/ 131193 h 339122"/>
                      <a:gd name="csX4" fmla="*/ 318802 w 354159"/>
                      <a:gd name="csY4" fmla="*/ 131193 h 339122"/>
                      <a:gd name="csX5" fmla="*/ 297263 w 354159"/>
                      <a:gd name="csY5" fmla="*/ 88337 h 339122"/>
                      <a:gd name="csX6" fmla="*/ 63953 w 354159"/>
                      <a:gd name="csY6" fmla="*/ 88337 h 339122"/>
                      <a:gd name="csX7" fmla="*/ 42413 w 354159"/>
                      <a:gd name="csY7" fmla="*/ 131193 h 339122"/>
                      <a:gd name="csX8" fmla="*/ 31441 w 354159"/>
                      <a:gd name="csY8" fmla="*/ 131193 h 339122"/>
                      <a:gd name="csX9" fmla="*/ 30591 w 354159"/>
                      <a:gd name="csY9" fmla="*/ 50209 h 339122"/>
                      <a:gd name="csX10" fmla="*/ 50837 w 354159"/>
                      <a:gd name="csY10" fmla="*/ 25418 h 339122"/>
                      <a:gd name="csX11" fmla="*/ 25418 w 354159"/>
                      <a:gd name="csY11" fmla="*/ 0 h 339122"/>
                      <a:gd name="csX12" fmla="*/ 0 w 354159"/>
                      <a:gd name="csY12" fmla="*/ 25418 h 339122"/>
                      <a:gd name="csX13" fmla="*/ 20246 w 354159"/>
                      <a:gd name="csY13" fmla="*/ 50394 h 339122"/>
                      <a:gd name="csX14" fmla="*/ 21096 w 354159"/>
                      <a:gd name="csY14" fmla="*/ 132486 h 339122"/>
                      <a:gd name="csX15" fmla="*/ 7315 w 354159"/>
                      <a:gd name="csY15" fmla="*/ 151883 h 339122"/>
                      <a:gd name="csX16" fmla="*/ 7315 w 354159"/>
                      <a:gd name="csY16" fmla="*/ 182917 h 339122"/>
                      <a:gd name="csX17" fmla="*/ 28005 w 354159"/>
                      <a:gd name="csY17" fmla="*/ 203606 h 339122"/>
                      <a:gd name="csX18" fmla="*/ 43078 w 354159"/>
                      <a:gd name="csY18" fmla="*/ 203606 h 339122"/>
                      <a:gd name="csX19" fmla="*/ 64174 w 354159"/>
                      <a:gd name="csY19" fmla="*/ 244542 h 339122"/>
                      <a:gd name="csX20" fmla="*/ 180737 w 354159"/>
                      <a:gd name="csY20" fmla="*/ 271475 h 339122"/>
                      <a:gd name="csX21" fmla="*/ 297300 w 354159"/>
                      <a:gd name="csY21" fmla="*/ 244542 h 339122"/>
                      <a:gd name="csX22" fmla="*/ 318396 w 354159"/>
                      <a:gd name="csY22" fmla="*/ 203606 h 339122"/>
                      <a:gd name="csX23" fmla="*/ 334541 w 354159"/>
                      <a:gd name="csY23" fmla="*/ 203606 h 339122"/>
                      <a:gd name="csX24" fmla="*/ 334541 w 354159"/>
                      <a:gd name="csY24" fmla="*/ 264345 h 339122"/>
                      <a:gd name="csX25" fmla="*/ 289283 w 354159"/>
                      <a:gd name="csY25" fmla="*/ 309603 h 339122"/>
                      <a:gd name="csX26" fmla="*/ 236710 w 354159"/>
                      <a:gd name="csY26" fmla="*/ 309603 h 339122"/>
                      <a:gd name="csX27" fmla="*/ 198360 w 354159"/>
                      <a:gd name="csY27" fmla="*/ 290428 h 339122"/>
                      <a:gd name="csX28" fmla="*/ 174013 w 354159"/>
                      <a:gd name="csY28" fmla="*/ 314775 h 339122"/>
                      <a:gd name="csX29" fmla="*/ 198360 w 354159"/>
                      <a:gd name="csY29" fmla="*/ 339122 h 339122"/>
                      <a:gd name="csX30" fmla="*/ 236710 w 354159"/>
                      <a:gd name="csY30" fmla="*/ 319948 h 339122"/>
                      <a:gd name="csX31" fmla="*/ 289283 w 354159"/>
                      <a:gd name="csY31" fmla="*/ 319948 h 339122"/>
                      <a:gd name="csX32" fmla="*/ 345071 w 354159"/>
                      <a:gd name="csY32" fmla="*/ 264160 h 339122"/>
                      <a:gd name="csX33" fmla="*/ 345292 w 354159"/>
                      <a:gd name="csY33" fmla="*/ 199949 h 339122"/>
                      <a:gd name="csX34" fmla="*/ 10788 w 354159"/>
                      <a:gd name="csY34" fmla="*/ 25455 h 339122"/>
                      <a:gd name="csX35" fmla="*/ 25640 w 354159"/>
                      <a:gd name="csY35" fmla="*/ 10382 h 339122"/>
                      <a:gd name="csX36" fmla="*/ 40714 w 354159"/>
                      <a:gd name="csY36" fmla="*/ 25455 h 339122"/>
                      <a:gd name="csX37" fmla="*/ 25640 w 354159"/>
                      <a:gd name="csY37" fmla="*/ 40308 h 339122"/>
                      <a:gd name="csX38" fmla="*/ 10788 w 354159"/>
                      <a:gd name="csY38" fmla="*/ 25455 h 339122"/>
                      <a:gd name="csX39" fmla="*/ 28005 w 354159"/>
                      <a:gd name="csY39" fmla="*/ 193262 h 339122"/>
                      <a:gd name="csX40" fmla="*/ 17882 w 354159"/>
                      <a:gd name="csY40" fmla="*/ 183139 h 339122"/>
                      <a:gd name="csX41" fmla="*/ 17882 w 354159"/>
                      <a:gd name="csY41" fmla="*/ 151883 h 339122"/>
                      <a:gd name="csX42" fmla="*/ 28005 w 354159"/>
                      <a:gd name="csY42" fmla="*/ 141760 h 339122"/>
                      <a:gd name="csX43" fmla="*/ 40714 w 354159"/>
                      <a:gd name="csY43" fmla="*/ 141760 h 339122"/>
                      <a:gd name="csX44" fmla="*/ 38977 w 354159"/>
                      <a:gd name="csY44" fmla="*/ 166550 h 339122"/>
                      <a:gd name="csX45" fmla="*/ 40899 w 354159"/>
                      <a:gd name="csY45" fmla="*/ 193262 h 339122"/>
                      <a:gd name="csX46" fmla="*/ 27968 w 354159"/>
                      <a:gd name="csY46" fmla="*/ 193262 h 339122"/>
                      <a:gd name="csX47" fmla="*/ 290835 w 354159"/>
                      <a:gd name="csY47" fmla="*/ 236562 h 339122"/>
                      <a:gd name="csX48" fmla="*/ 71083 w 354159"/>
                      <a:gd name="csY48" fmla="*/ 236562 h 339122"/>
                      <a:gd name="csX49" fmla="*/ 49544 w 354159"/>
                      <a:gd name="csY49" fmla="*/ 166550 h 339122"/>
                      <a:gd name="csX50" fmla="*/ 71083 w 354159"/>
                      <a:gd name="csY50" fmla="*/ 96538 h 339122"/>
                      <a:gd name="csX51" fmla="*/ 180959 w 354159"/>
                      <a:gd name="csY51" fmla="*/ 72635 h 339122"/>
                      <a:gd name="csX52" fmla="*/ 290835 w 354159"/>
                      <a:gd name="csY52" fmla="*/ 96538 h 339122"/>
                      <a:gd name="csX53" fmla="*/ 312374 w 354159"/>
                      <a:gd name="csY53" fmla="*/ 166550 h 339122"/>
                      <a:gd name="csX54" fmla="*/ 290835 w 354159"/>
                      <a:gd name="csY54" fmla="*/ 236562 h 339122"/>
                      <a:gd name="csX55" fmla="*/ 290835 w 354159"/>
                      <a:gd name="csY55" fmla="*/ 236562 h 339122"/>
                      <a:gd name="csX56" fmla="*/ 198840 w 354159"/>
                      <a:gd name="csY56" fmla="*/ 328556 h 339122"/>
                      <a:gd name="csX57" fmla="*/ 184838 w 354159"/>
                      <a:gd name="csY57" fmla="*/ 314554 h 339122"/>
                      <a:gd name="csX58" fmla="*/ 198840 w 354159"/>
                      <a:gd name="csY58" fmla="*/ 300551 h 339122"/>
                      <a:gd name="csX59" fmla="*/ 227695 w 354159"/>
                      <a:gd name="csY59" fmla="*/ 314554 h 339122"/>
                      <a:gd name="csX60" fmla="*/ 198840 w 354159"/>
                      <a:gd name="csY60" fmla="*/ 328556 h 339122"/>
                      <a:gd name="csX61" fmla="*/ 343814 w 354159"/>
                      <a:gd name="csY61" fmla="*/ 182954 h 339122"/>
                      <a:gd name="csX62" fmla="*/ 333691 w 354159"/>
                      <a:gd name="csY62" fmla="*/ 193077 h 339122"/>
                      <a:gd name="csX63" fmla="*/ 320760 w 354159"/>
                      <a:gd name="csY63" fmla="*/ 193077 h 339122"/>
                      <a:gd name="csX64" fmla="*/ 322682 w 354159"/>
                      <a:gd name="csY64" fmla="*/ 166365 h 339122"/>
                      <a:gd name="csX65" fmla="*/ 320945 w 354159"/>
                      <a:gd name="csY65" fmla="*/ 141575 h 339122"/>
                      <a:gd name="csX66" fmla="*/ 333654 w 354159"/>
                      <a:gd name="csY66" fmla="*/ 141575 h 339122"/>
                      <a:gd name="csX67" fmla="*/ 343777 w 354159"/>
                      <a:gd name="csY67" fmla="*/ 151698 h 339122"/>
                      <a:gd name="csX68" fmla="*/ 343777 w 354159"/>
                      <a:gd name="csY68" fmla="*/ 182954 h 339122"/>
                      <a:gd name="csX69" fmla="*/ 343777 w 354159"/>
                      <a:gd name="csY69" fmla="*/ 182954 h 33912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  <a:cxn ang="0">
                        <a:pos x="csX44" y="csY44"/>
                      </a:cxn>
                      <a:cxn ang="0">
                        <a:pos x="csX45" y="csY45"/>
                      </a:cxn>
                      <a:cxn ang="0">
                        <a:pos x="csX46" y="csY46"/>
                      </a:cxn>
                      <a:cxn ang="0">
                        <a:pos x="csX47" y="csY47"/>
                      </a:cxn>
                      <a:cxn ang="0">
                        <a:pos x="csX48" y="csY48"/>
                      </a:cxn>
                      <a:cxn ang="0">
                        <a:pos x="csX49" y="csY49"/>
                      </a:cxn>
                      <a:cxn ang="0">
                        <a:pos x="csX50" y="csY50"/>
                      </a:cxn>
                      <a:cxn ang="0">
                        <a:pos x="csX51" y="csY51"/>
                      </a:cxn>
                      <a:cxn ang="0">
                        <a:pos x="csX52" y="csY52"/>
                      </a:cxn>
                      <a:cxn ang="0">
                        <a:pos x="csX53" y="csY53"/>
                      </a:cxn>
                      <a:cxn ang="0">
                        <a:pos x="csX54" y="csY54"/>
                      </a:cxn>
                      <a:cxn ang="0">
                        <a:pos x="csX55" y="csY55"/>
                      </a:cxn>
                      <a:cxn ang="0">
                        <a:pos x="csX56" y="csY56"/>
                      </a:cxn>
                      <a:cxn ang="0">
                        <a:pos x="csX57" y="csY57"/>
                      </a:cxn>
                      <a:cxn ang="0">
                        <a:pos x="csX58" y="csY58"/>
                      </a:cxn>
                      <a:cxn ang="0">
                        <a:pos x="csX59" y="csY59"/>
                      </a:cxn>
                      <a:cxn ang="0">
                        <a:pos x="csX60" y="csY60"/>
                      </a:cxn>
                      <a:cxn ang="0">
                        <a:pos x="csX61" y="csY61"/>
                      </a:cxn>
                      <a:cxn ang="0">
                        <a:pos x="csX62" y="csY62"/>
                      </a:cxn>
                      <a:cxn ang="0">
                        <a:pos x="csX63" y="csY63"/>
                      </a:cxn>
                      <a:cxn ang="0">
                        <a:pos x="csX64" y="csY64"/>
                      </a:cxn>
                      <a:cxn ang="0">
                        <a:pos x="csX65" y="csY65"/>
                      </a:cxn>
                      <a:cxn ang="0">
                        <a:pos x="csX66" y="csY66"/>
                      </a:cxn>
                      <a:cxn ang="0">
                        <a:pos x="csX67" y="csY67"/>
                      </a:cxn>
                      <a:cxn ang="0">
                        <a:pos x="csX68" y="csY68"/>
                      </a:cxn>
                      <a:cxn ang="0">
                        <a:pos x="csX69" y="csY69"/>
                      </a:cxn>
                    </a:cxnLst>
                    <a:rect l="l" t="t" r="r" b="b"/>
                    <a:pathLst>
                      <a:path w="354159" h="339122">
                        <a:moveTo>
                          <a:pt x="345329" y="199949"/>
                        </a:moveTo>
                        <a:cubicBezTo>
                          <a:pt x="350723" y="196291"/>
                          <a:pt x="354159" y="190047"/>
                          <a:pt x="354159" y="182917"/>
                        </a:cubicBezTo>
                        <a:lnTo>
                          <a:pt x="354159" y="151883"/>
                        </a:lnTo>
                        <a:cubicBezTo>
                          <a:pt x="354159" y="140467"/>
                          <a:pt x="344886" y="131193"/>
                          <a:pt x="333470" y="131193"/>
                        </a:cubicBezTo>
                        <a:lnTo>
                          <a:pt x="318802" y="131193"/>
                        </a:lnTo>
                        <a:cubicBezTo>
                          <a:pt x="315145" y="113755"/>
                          <a:pt x="308236" y="97573"/>
                          <a:pt x="297263" y="88337"/>
                        </a:cubicBezTo>
                        <a:cubicBezTo>
                          <a:pt x="254813" y="52573"/>
                          <a:pt x="106625" y="52573"/>
                          <a:pt x="63953" y="88337"/>
                        </a:cubicBezTo>
                        <a:cubicBezTo>
                          <a:pt x="52980" y="97610"/>
                          <a:pt x="46071" y="113755"/>
                          <a:pt x="42413" y="131193"/>
                        </a:cubicBezTo>
                        <a:lnTo>
                          <a:pt x="31441" y="131193"/>
                        </a:lnTo>
                        <a:lnTo>
                          <a:pt x="30591" y="50209"/>
                        </a:lnTo>
                        <a:cubicBezTo>
                          <a:pt x="42007" y="47844"/>
                          <a:pt x="50837" y="37500"/>
                          <a:pt x="50837" y="25418"/>
                        </a:cubicBezTo>
                        <a:cubicBezTo>
                          <a:pt x="50837" y="11416"/>
                          <a:pt x="39421" y="0"/>
                          <a:pt x="25418" y="0"/>
                        </a:cubicBezTo>
                        <a:cubicBezTo>
                          <a:pt x="11416" y="0"/>
                          <a:pt x="0" y="11416"/>
                          <a:pt x="0" y="25418"/>
                        </a:cubicBezTo>
                        <a:cubicBezTo>
                          <a:pt x="0" y="37684"/>
                          <a:pt x="8608" y="47807"/>
                          <a:pt x="20246" y="50394"/>
                        </a:cubicBezTo>
                        <a:lnTo>
                          <a:pt x="21096" y="132486"/>
                        </a:lnTo>
                        <a:cubicBezTo>
                          <a:pt x="13116" y="135294"/>
                          <a:pt x="7315" y="143053"/>
                          <a:pt x="7315" y="151883"/>
                        </a:cubicBezTo>
                        <a:lnTo>
                          <a:pt x="7315" y="182917"/>
                        </a:lnTo>
                        <a:cubicBezTo>
                          <a:pt x="7315" y="194333"/>
                          <a:pt x="16589" y="203606"/>
                          <a:pt x="28005" y="203606"/>
                        </a:cubicBezTo>
                        <a:lnTo>
                          <a:pt x="43078" y="203606"/>
                        </a:lnTo>
                        <a:cubicBezTo>
                          <a:pt x="46958" y="220195"/>
                          <a:pt x="53645" y="235490"/>
                          <a:pt x="64174" y="244542"/>
                        </a:cubicBezTo>
                        <a:cubicBezTo>
                          <a:pt x="85492" y="262424"/>
                          <a:pt x="133114" y="271475"/>
                          <a:pt x="180737" y="271475"/>
                        </a:cubicBezTo>
                        <a:cubicBezTo>
                          <a:pt x="228360" y="271475"/>
                          <a:pt x="276167" y="262424"/>
                          <a:pt x="297300" y="244542"/>
                        </a:cubicBezTo>
                        <a:cubicBezTo>
                          <a:pt x="307866" y="235490"/>
                          <a:pt x="314738" y="220195"/>
                          <a:pt x="318396" y="203606"/>
                        </a:cubicBezTo>
                        <a:lnTo>
                          <a:pt x="334541" y="203606"/>
                        </a:lnTo>
                        <a:lnTo>
                          <a:pt x="334541" y="264345"/>
                        </a:lnTo>
                        <a:cubicBezTo>
                          <a:pt x="334541" y="289320"/>
                          <a:pt x="314295" y="309603"/>
                          <a:pt x="289283" y="309603"/>
                        </a:cubicBezTo>
                        <a:lnTo>
                          <a:pt x="236710" y="309603"/>
                        </a:lnTo>
                        <a:cubicBezTo>
                          <a:pt x="231537" y="297522"/>
                          <a:pt x="208927" y="290428"/>
                          <a:pt x="198360" y="290428"/>
                        </a:cubicBezTo>
                        <a:cubicBezTo>
                          <a:pt x="184986" y="290428"/>
                          <a:pt x="174013" y="301401"/>
                          <a:pt x="174013" y="314775"/>
                        </a:cubicBezTo>
                        <a:cubicBezTo>
                          <a:pt x="174013" y="328150"/>
                          <a:pt x="184986" y="339122"/>
                          <a:pt x="198360" y="339122"/>
                        </a:cubicBezTo>
                        <a:cubicBezTo>
                          <a:pt x="208927" y="339122"/>
                          <a:pt x="231316" y="332029"/>
                          <a:pt x="236710" y="319948"/>
                        </a:cubicBezTo>
                        <a:lnTo>
                          <a:pt x="289283" y="319948"/>
                        </a:lnTo>
                        <a:cubicBezTo>
                          <a:pt x="320095" y="319948"/>
                          <a:pt x="345071" y="294973"/>
                          <a:pt x="345071" y="264160"/>
                        </a:cubicBezTo>
                        <a:lnTo>
                          <a:pt x="345292" y="199949"/>
                        </a:lnTo>
                        <a:close/>
                        <a:moveTo>
                          <a:pt x="10788" y="25455"/>
                        </a:moveTo>
                        <a:cubicBezTo>
                          <a:pt x="10788" y="17254"/>
                          <a:pt x="17475" y="10382"/>
                          <a:pt x="25640" y="10382"/>
                        </a:cubicBezTo>
                        <a:cubicBezTo>
                          <a:pt x="33805" y="10382"/>
                          <a:pt x="40714" y="17069"/>
                          <a:pt x="40714" y="25455"/>
                        </a:cubicBezTo>
                        <a:cubicBezTo>
                          <a:pt x="40714" y="33842"/>
                          <a:pt x="34027" y="40308"/>
                          <a:pt x="25640" y="40308"/>
                        </a:cubicBezTo>
                        <a:cubicBezTo>
                          <a:pt x="17438" y="40529"/>
                          <a:pt x="10788" y="33620"/>
                          <a:pt x="10788" y="25455"/>
                        </a:cubicBezTo>
                        <a:close/>
                        <a:moveTo>
                          <a:pt x="28005" y="193262"/>
                        </a:moveTo>
                        <a:cubicBezTo>
                          <a:pt x="22389" y="193262"/>
                          <a:pt x="17882" y="188754"/>
                          <a:pt x="17882" y="183139"/>
                        </a:cubicBezTo>
                        <a:lnTo>
                          <a:pt x="17882" y="151883"/>
                        </a:lnTo>
                        <a:cubicBezTo>
                          <a:pt x="17882" y="146267"/>
                          <a:pt x="22389" y="141760"/>
                          <a:pt x="28005" y="141760"/>
                        </a:cubicBezTo>
                        <a:lnTo>
                          <a:pt x="40714" y="141760"/>
                        </a:lnTo>
                        <a:cubicBezTo>
                          <a:pt x="39421" y="150146"/>
                          <a:pt x="38977" y="158570"/>
                          <a:pt x="38977" y="166550"/>
                        </a:cubicBezTo>
                        <a:cubicBezTo>
                          <a:pt x="38977" y="174937"/>
                          <a:pt x="39606" y="184210"/>
                          <a:pt x="40899" y="193262"/>
                        </a:cubicBezTo>
                        <a:lnTo>
                          <a:pt x="27968" y="193262"/>
                        </a:lnTo>
                        <a:close/>
                        <a:moveTo>
                          <a:pt x="290835" y="236562"/>
                        </a:moveTo>
                        <a:cubicBezTo>
                          <a:pt x="252929" y="268667"/>
                          <a:pt x="109026" y="268667"/>
                          <a:pt x="71083" y="236562"/>
                        </a:cubicBezTo>
                        <a:cubicBezTo>
                          <a:pt x="58152" y="225589"/>
                          <a:pt x="49544" y="197991"/>
                          <a:pt x="49544" y="166550"/>
                        </a:cubicBezTo>
                        <a:cubicBezTo>
                          <a:pt x="49544" y="135110"/>
                          <a:pt x="57930" y="107511"/>
                          <a:pt x="71083" y="96538"/>
                        </a:cubicBezTo>
                        <a:cubicBezTo>
                          <a:pt x="90036" y="80615"/>
                          <a:pt x="135479" y="72635"/>
                          <a:pt x="180959" y="72635"/>
                        </a:cubicBezTo>
                        <a:cubicBezTo>
                          <a:pt x="226439" y="72635"/>
                          <a:pt x="271882" y="80615"/>
                          <a:pt x="290835" y="96538"/>
                        </a:cubicBezTo>
                        <a:cubicBezTo>
                          <a:pt x="303987" y="107511"/>
                          <a:pt x="312374" y="135110"/>
                          <a:pt x="312374" y="166550"/>
                        </a:cubicBezTo>
                        <a:cubicBezTo>
                          <a:pt x="312374" y="197991"/>
                          <a:pt x="303766" y="225589"/>
                          <a:pt x="290835" y="236562"/>
                        </a:cubicBezTo>
                        <a:lnTo>
                          <a:pt x="290835" y="236562"/>
                        </a:lnTo>
                        <a:close/>
                        <a:moveTo>
                          <a:pt x="198840" y="328556"/>
                        </a:moveTo>
                        <a:cubicBezTo>
                          <a:pt x="191082" y="328556"/>
                          <a:pt x="184838" y="322312"/>
                          <a:pt x="184838" y="314554"/>
                        </a:cubicBezTo>
                        <a:cubicBezTo>
                          <a:pt x="184838" y="306795"/>
                          <a:pt x="191082" y="300551"/>
                          <a:pt x="198840" y="300551"/>
                        </a:cubicBezTo>
                        <a:cubicBezTo>
                          <a:pt x="208742" y="300551"/>
                          <a:pt x="227695" y="308938"/>
                          <a:pt x="227695" y="314554"/>
                        </a:cubicBezTo>
                        <a:cubicBezTo>
                          <a:pt x="227695" y="320169"/>
                          <a:pt x="208742" y="328556"/>
                          <a:pt x="198840" y="328556"/>
                        </a:cubicBezTo>
                        <a:close/>
                        <a:moveTo>
                          <a:pt x="343814" y="182954"/>
                        </a:moveTo>
                        <a:cubicBezTo>
                          <a:pt x="343814" y="188570"/>
                          <a:pt x="339307" y="193077"/>
                          <a:pt x="333691" y="193077"/>
                        </a:cubicBezTo>
                        <a:lnTo>
                          <a:pt x="320760" y="193077"/>
                        </a:lnTo>
                        <a:cubicBezTo>
                          <a:pt x="322275" y="184025"/>
                          <a:pt x="322682" y="174752"/>
                          <a:pt x="322682" y="166365"/>
                        </a:cubicBezTo>
                        <a:cubicBezTo>
                          <a:pt x="322682" y="158607"/>
                          <a:pt x="322054" y="149999"/>
                          <a:pt x="320945" y="141575"/>
                        </a:cubicBezTo>
                        <a:lnTo>
                          <a:pt x="333654" y="141575"/>
                        </a:lnTo>
                        <a:cubicBezTo>
                          <a:pt x="339270" y="141575"/>
                          <a:pt x="343777" y="146082"/>
                          <a:pt x="343777" y="151698"/>
                        </a:cubicBezTo>
                        <a:lnTo>
                          <a:pt x="343777" y="182954"/>
                        </a:lnTo>
                        <a:lnTo>
                          <a:pt x="343777" y="182954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3656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  <p:pic>
              <p:nvPicPr>
                <p:cNvPr id="138" name="Graphic 137">
                  <a:extLst>
                    <a:ext uri="{FF2B5EF4-FFF2-40B4-BE49-F238E27FC236}">
                      <a16:creationId xmlns:a16="http://schemas.microsoft.com/office/drawing/2014/main" id="{4B5FD2D2-9835-EDD5-038C-553DCB4013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rcRect/>
                <a:stretch/>
              </p:blipFill>
              <p:spPr>
                <a:xfrm>
                  <a:off x="5421211" y="4017675"/>
                  <a:ext cx="288000" cy="288000"/>
                </a:xfrm>
                <a:prstGeom prst="rect">
                  <a:avLst/>
                </a:prstGeom>
              </p:spPr>
            </p:pic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4D634840-07A6-AF7E-0A0F-FA20C6CDAC2D}"/>
                    </a:ext>
                  </a:extLst>
                </p:cNvPr>
                <p:cNvGrpSpPr/>
                <p:nvPr/>
              </p:nvGrpSpPr>
              <p:grpSpPr>
                <a:xfrm>
                  <a:off x="6238719" y="4017675"/>
                  <a:ext cx="288000" cy="288000"/>
                  <a:chOff x="6238719" y="3852183"/>
                  <a:chExt cx="157715" cy="136461"/>
                </a:xfrm>
              </p:grpSpPr>
              <p:sp>
                <p:nvSpPr>
                  <p:cNvPr id="191" name="Freeform: Shape 190">
                    <a:extLst>
                      <a:ext uri="{FF2B5EF4-FFF2-40B4-BE49-F238E27FC236}">
                        <a16:creationId xmlns:a16="http://schemas.microsoft.com/office/drawing/2014/main" id="{34D57664-FAD4-191A-DC54-C6FAAE1468D5}"/>
                      </a:ext>
                    </a:extLst>
                  </p:cNvPr>
                  <p:cNvSpPr/>
                  <p:nvPr/>
                </p:nvSpPr>
                <p:spPr>
                  <a:xfrm>
                    <a:off x="6238719" y="3852183"/>
                    <a:ext cx="151169" cy="45553"/>
                  </a:xfrm>
                  <a:custGeom>
                    <a:avLst/>
                    <a:gdLst>
                      <a:gd name="csX0" fmla="*/ 2470 w 151169"/>
                      <a:gd name="csY0" fmla="*/ 45213 h 45553"/>
                      <a:gd name="csX1" fmla="*/ 6026 w 151169"/>
                      <a:gd name="csY1" fmla="*/ 42931 h 45553"/>
                      <a:gd name="csX2" fmla="*/ 6026 w 151169"/>
                      <a:gd name="csY2" fmla="*/ 42931 h 45553"/>
                      <a:gd name="csX3" fmla="*/ 9049 w 151169"/>
                      <a:gd name="csY3" fmla="*/ 41345 h 45553"/>
                      <a:gd name="csX4" fmla="*/ 9894 w 151169"/>
                      <a:gd name="csY4" fmla="*/ 40960 h 45553"/>
                      <a:gd name="csX5" fmla="*/ 9671 w 151169"/>
                      <a:gd name="csY5" fmla="*/ 40056 h 45553"/>
                      <a:gd name="csX6" fmla="*/ 12887 w 151169"/>
                      <a:gd name="csY6" fmla="*/ 15903 h 45553"/>
                      <a:gd name="csX7" fmla="*/ 33024 w 151169"/>
                      <a:gd name="csY7" fmla="*/ 8257 h 45553"/>
                      <a:gd name="csX8" fmla="*/ 47323 w 151169"/>
                      <a:gd name="csY8" fmla="*/ 10080 h 45553"/>
                      <a:gd name="csX9" fmla="*/ 67134 w 151169"/>
                      <a:gd name="csY9" fmla="*/ 17089 h 45553"/>
                      <a:gd name="csX10" fmla="*/ 45767 w 151169"/>
                      <a:gd name="csY10" fmla="*/ 32381 h 45553"/>
                      <a:gd name="csX11" fmla="*/ 37825 w 151169"/>
                      <a:gd name="csY11" fmla="*/ 39449 h 45553"/>
                      <a:gd name="csX12" fmla="*/ 36714 w 151169"/>
                      <a:gd name="csY12" fmla="*/ 40501 h 45553"/>
                      <a:gd name="csX13" fmla="*/ 38047 w 151169"/>
                      <a:gd name="csY13" fmla="*/ 41242 h 45553"/>
                      <a:gd name="csX14" fmla="*/ 42685 w 151169"/>
                      <a:gd name="csY14" fmla="*/ 44768 h 45553"/>
                      <a:gd name="csX15" fmla="*/ 43441 w 151169"/>
                      <a:gd name="csY15" fmla="*/ 45554 h 45553"/>
                      <a:gd name="csX16" fmla="*/ 44241 w 151169"/>
                      <a:gd name="csY16" fmla="*/ 44813 h 45553"/>
                      <a:gd name="csX17" fmla="*/ 51087 w 151169"/>
                      <a:gd name="csY17" fmla="*/ 38767 h 45553"/>
                      <a:gd name="csX18" fmla="*/ 76055 w 151169"/>
                      <a:gd name="csY18" fmla="*/ 21668 h 45553"/>
                      <a:gd name="csX19" fmla="*/ 100089 w 151169"/>
                      <a:gd name="csY19" fmla="*/ 38278 h 45553"/>
                      <a:gd name="csX20" fmla="*/ 101393 w 151169"/>
                      <a:gd name="csY20" fmla="*/ 39390 h 45553"/>
                      <a:gd name="csX21" fmla="*/ 101971 w 151169"/>
                      <a:gd name="csY21" fmla="*/ 39227 h 45553"/>
                      <a:gd name="csX22" fmla="*/ 109069 w 151169"/>
                      <a:gd name="csY22" fmla="*/ 38204 h 45553"/>
                      <a:gd name="csX23" fmla="*/ 109365 w 151169"/>
                      <a:gd name="csY23" fmla="*/ 38204 h 45553"/>
                      <a:gd name="csX24" fmla="*/ 112699 w 151169"/>
                      <a:gd name="csY24" fmla="*/ 38278 h 45553"/>
                      <a:gd name="csX25" fmla="*/ 110476 w 151169"/>
                      <a:gd name="csY25" fmla="*/ 36278 h 45553"/>
                      <a:gd name="csX26" fmla="*/ 105423 w 151169"/>
                      <a:gd name="csY26" fmla="*/ 31892 h 45553"/>
                      <a:gd name="csX27" fmla="*/ 84930 w 151169"/>
                      <a:gd name="csY27" fmla="*/ 17222 h 45553"/>
                      <a:gd name="csX28" fmla="*/ 118315 w 151169"/>
                      <a:gd name="csY28" fmla="*/ 8717 h 45553"/>
                      <a:gd name="csX29" fmla="*/ 138289 w 151169"/>
                      <a:gd name="csY29" fmla="*/ 16229 h 45553"/>
                      <a:gd name="csX30" fmla="*/ 142586 w 151169"/>
                      <a:gd name="csY30" fmla="*/ 33951 h 45553"/>
                      <a:gd name="csX31" fmla="*/ 142453 w 151169"/>
                      <a:gd name="csY31" fmla="*/ 35196 h 45553"/>
                      <a:gd name="csX32" fmla="*/ 143698 w 151169"/>
                      <a:gd name="csY32" fmla="*/ 35196 h 45553"/>
                      <a:gd name="csX33" fmla="*/ 143950 w 151169"/>
                      <a:gd name="csY33" fmla="*/ 35166 h 45553"/>
                      <a:gd name="csX34" fmla="*/ 144112 w 151169"/>
                      <a:gd name="csY34" fmla="*/ 35166 h 45553"/>
                      <a:gd name="csX35" fmla="*/ 149580 w 151169"/>
                      <a:gd name="csY35" fmla="*/ 35848 h 45553"/>
                      <a:gd name="csX36" fmla="*/ 150840 w 151169"/>
                      <a:gd name="csY36" fmla="*/ 36174 h 45553"/>
                      <a:gd name="csX37" fmla="*/ 150958 w 151169"/>
                      <a:gd name="csY37" fmla="*/ 34885 h 45553"/>
                      <a:gd name="csX38" fmla="*/ 144646 w 151169"/>
                      <a:gd name="csY38" fmla="*/ 10925 h 45553"/>
                      <a:gd name="csX39" fmla="*/ 75906 w 151169"/>
                      <a:gd name="csY39" fmla="*/ 12184 h 45553"/>
                      <a:gd name="csX40" fmla="*/ 49190 w 151169"/>
                      <a:gd name="csY40" fmla="*/ 2019 h 45553"/>
                      <a:gd name="csX41" fmla="*/ 6456 w 151169"/>
                      <a:gd name="csY41" fmla="*/ 10628 h 45553"/>
                      <a:gd name="csX42" fmla="*/ 2025 w 151169"/>
                      <a:gd name="csY42" fmla="*/ 43790 h 45553"/>
                      <a:gd name="csX43" fmla="*/ 2425 w 151169"/>
                      <a:gd name="csY43" fmla="*/ 45243 h 4555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</a:cxnLst>
                    <a:rect l="l" t="t" r="r" b="b"/>
                    <a:pathLst>
                      <a:path w="151169" h="45553">
                        <a:moveTo>
                          <a:pt x="2470" y="45213"/>
                        </a:moveTo>
                        <a:lnTo>
                          <a:pt x="6026" y="42931"/>
                        </a:lnTo>
                        <a:lnTo>
                          <a:pt x="6026" y="42931"/>
                        </a:lnTo>
                        <a:cubicBezTo>
                          <a:pt x="6841" y="42412"/>
                          <a:pt x="7819" y="41894"/>
                          <a:pt x="9049" y="41345"/>
                        </a:cubicBezTo>
                        <a:lnTo>
                          <a:pt x="9894" y="40960"/>
                        </a:lnTo>
                        <a:lnTo>
                          <a:pt x="9671" y="40056"/>
                        </a:lnTo>
                        <a:cubicBezTo>
                          <a:pt x="7137" y="29832"/>
                          <a:pt x="8249" y="21475"/>
                          <a:pt x="12887" y="15903"/>
                        </a:cubicBezTo>
                        <a:cubicBezTo>
                          <a:pt x="17050" y="10895"/>
                          <a:pt x="24015" y="8257"/>
                          <a:pt x="33024" y="8257"/>
                        </a:cubicBezTo>
                        <a:cubicBezTo>
                          <a:pt x="37380" y="8257"/>
                          <a:pt x="42196" y="8865"/>
                          <a:pt x="47323" y="10080"/>
                        </a:cubicBezTo>
                        <a:cubicBezTo>
                          <a:pt x="53650" y="11562"/>
                          <a:pt x="60318" y="13918"/>
                          <a:pt x="67134" y="17089"/>
                        </a:cubicBezTo>
                        <a:cubicBezTo>
                          <a:pt x="59814" y="21505"/>
                          <a:pt x="52643" y="26646"/>
                          <a:pt x="45767" y="32381"/>
                        </a:cubicBezTo>
                        <a:cubicBezTo>
                          <a:pt x="43144" y="34574"/>
                          <a:pt x="40477" y="36945"/>
                          <a:pt x="37825" y="39449"/>
                        </a:cubicBezTo>
                        <a:lnTo>
                          <a:pt x="36714" y="40501"/>
                        </a:lnTo>
                        <a:lnTo>
                          <a:pt x="38047" y="41242"/>
                        </a:lnTo>
                        <a:cubicBezTo>
                          <a:pt x="39796" y="42205"/>
                          <a:pt x="41352" y="43390"/>
                          <a:pt x="42685" y="44768"/>
                        </a:cubicBezTo>
                        <a:lnTo>
                          <a:pt x="43441" y="45554"/>
                        </a:lnTo>
                        <a:lnTo>
                          <a:pt x="44241" y="44813"/>
                        </a:lnTo>
                        <a:cubicBezTo>
                          <a:pt x="46523" y="42694"/>
                          <a:pt x="48820" y="40649"/>
                          <a:pt x="51087" y="38767"/>
                        </a:cubicBezTo>
                        <a:cubicBezTo>
                          <a:pt x="58970" y="32173"/>
                          <a:pt x="67371" y="26424"/>
                          <a:pt x="76055" y="21668"/>
                        </a:cubicBezTo>
                        <a:cubicBezTo>
                          <a:pt x="84308" y="26276"/>
                          <a:pt x="92384" y="31862"/>
                          <a:pt x="100089" y="38278"/>
                        </a:cubicBezTo>
                        <a:lnTo>
                          <a:pt x="101393" y="39390"/>
                        </a:lnTo>
                        <a:lnTo>
                          <a:pt x="101971" y="39227"/>
                        </a:lnTo>
                        <a:cubicBezTo>
                          <a:pt x="104282" y="38545"/>
                          <a:pt x="106668" y="38204"/>
                          <a:pt x="109069" y="38204"/>
                        </a:cubicBezTo>
                        <a:cubicBezTo>
                          <a:pt x="109172" y="38204"/>
                          <a:pt x="109261" y="38204"/>
                          <a:pt x="109365" y="38204"/>
                        </a:cubicBezTo>
                        <a:lnTo>
                          <a:pt x="112699" y="38278"/>
                        </a:lnTo>
                        <a:lnTo>
                          <a:pt x="110476" y="36278"/>
                        </a:lnTo>
                        <a:cubicBezTo>
                          <a:pt x="108624" y="34618"/>
                          <a:pt x="106964" y="33181"/>
                          <a:pt x="105423" y="31892"/>
                        </a:cubicBezTo>
                        <a:cubicBezTo>
                          <a:pt x="98874" y="26439"/>
                          <a:pt x="91984" y="21505"/>
                          <a:pt x="84930" y="17222"/>
                        </a:cubicBezTo>
                        <a:cubicBezTo>
                          <a:pt x="97155" y="11651"/>
                          <a:pt x="108654" y="8717"/>
                          <a:pt x="118315" y="8717"/>
                        </a:cubicBezTo>
                        <a:cubicBezTo>
                          <a:pt x="127280" y="8717"/>
                          <a:pt x="134185" y="11310"/>
                          <a:pt x="138289" y="16229"/>
                        </a:cubicBezTo>
                        <a:cubicBezTo>
                          <a:pt x="141905" y="20556"/>
                          <a:pt x="143357" y="26513"/>
                          <a:pt x="142586" y="33951"/>
                        </a:cubicBezTo>
                        <a:lnTo>
                          <a:pt x="142453" y="35196"/>
                        </a:lnTo>
                        <a:lnTo>
                          <a:pt x="143698" y="35196"/>
                        </a:lnTo>
                        <a:cubicBezTo>
                          <a:pt x="143787" y="35181"/>
                          <a:pt x="143875" y="35181"/>
                          <a:pt x="143950" y="35166"/>
                        </a:cubicBezTo>
                        <a:lnTo>
                          <a:pt x="144112" y="35166"/>
                        </a:lnTo>
                        <a:cubicBezTo>
                          <a:pt x="145950" y="35166"/>
                          <a:pt x="147787" y="35389"/>
                          <a:pt x="149580" y="35848"/>
                        </a:cubicBezTo>
                        <a:lnTo>
                          <a:pt x="150840" y="36174"/>
                        </a:lnTo>
                        <a:lnTo>
                          <a:pt x="150958" y="34885"/>
                        </a:lnTo>
                        <a:cubicBezTo>
                          <a:pt x="151892" y="25268"/>
                          <a:pt x="149714" y="16985"/>
                          <a:pt x="144646" y="10925"/>
                        </a:cubicBezTo>
                        <a:cubicBezTo>
                          <a:pt x="132495" y="-3612"/>
                          <a:pt x="105557" y="-3108"/>
                          <a:pt x="75906" y="12184"/>
                        </a:cubicBezTo>
                        <a:cubicBezTo>
                          <a:pt x="66749" y="7443"/>
                          <a:pt x="57770" y="4020"/>
                          <a:pt x="49190" y="2019"/>
                        </a:cubicBezTo>
                        <a:cubicBezTo>
                          <a:pt x="30001" y="-2471"/>
                          <a:pt x="14828" y="582"/>
                          <a:pt x="6456" y="10628"/>
                        </a:cubicBezTo>
                        <a:cubicBezTo>
                          <a:pt x="-227" y="18660"/>
                          <a:pt x="-1753" y="30128"/>
                          <a:pt x="2025" y="43790"/>
                        </a:cubicBezTo>
                        <a:lnTo>
                          <a:pt x="2425" y="45243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1443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92" name="Freeform: Shape 191">
                    <a:extLst>
                      <a:ext uri="{FF2B5EF4-FFF2-40B4-BE49-F238E27FC236}">
                        <a16:creationId xmlns:a16="http://schemas.microsoft.com/office/drawing/2014/main" id="{81422D5D-5BA9-4790-6C11-3707513C8D3B}"/>
                      </a:ext>
                    </a:extLst>
                  </p:cNvPr>
                  <p:cNvSpPr/>
                  <p:nvPr/>
                </p:nvSpPr>
                <p:spPr>
                  <a:xfrm>
                    <a:off x="6239307" y="3923550"/>
                    <a:ext cx="150221" cy="65094"/>
                  </a:xfrm>
                  <a:custGeom>
                    <a:avLst/>
                    <a:gdLst>
                      <a:gd name="csX0" fmla="*/ 143762 w 150221"/>
                      <a:gd name="csY0" fmla="*/ 53922 h 65094"/>
                      <a:gd name="csX1" fmla="*/ 144458 w 150221"/>
                      <a:gd name="csY1" fmla="*/ 10328 h 65094"/>
                      <a:gd name="csX2" fmla="*/ 140635 w 150221"/>
                      <a:gd name="csY2" fmla="*/ 2593 h 65094"/>
                      <a:gd name="csX3" fmla="*/ 140369 w 150221"/>
                      <a:gd name="csY3" fmla="*/ 2119 h 65094"/>
                      <a:gd name="csX4" fmla="*/ 139835 w 150221"/>
                      <a:gd name="csY4" fmla="*/ 2030 h 65094"/>
                      <a:gd name="csX5" fmla="*/ 134990 w 150221"/>
                      <a:gd name="csY5" fmla="*/ 637 h 65094"/>
                      <a:gd name="csX6" fmla="*/ 133523 w 150221"/>
                      <a:gd name="csY6" fmla="*/ 0 h 65094"/>
                      <a:gd name="csX7" fmla="*/ 133434 w 150221"/>
                      <a:gd name="csY7" fmla="*/ 1600 h 65094"/>
                      <a:gd name="csX8" fmla="*/ 133063 w 150221"/>
                      <a:gd name="csY8" fmla="*/ 5616 h 65094"/>
                      <a:gd name="csX9" fmla="*/ 133019 w 150221"/>
                      <a:gd name="csY9" fmla="*/ 5972 h 65094"/>
                      <a:gd name="csX10" fmla="*/ 133197 w 150221"/>
                      <a:gd name="csY10" fmla="*/ 6283 h 65094"/>
                      <a:gd name="csX11" fmla="*/ 136857 w 150221"/>
                      <a:gd name="csY11" fmla="*/ 13647 h 65094"/>
                      <a:gd name="csX12" fmla="*/ 137375 w 150221"/>
                      <a:gd name="csY12" fmla="*/ 48587 h 65094"/>
                      <a:gd name="csX13" fmla="*/ 102924 w 150221"/>
                      <a:gd name="csY13" fmla="*/ 54426 h 65094"/>
                      <a:gd name="csX14" fmla="*/ 84402 w 150221"/>
                      <a:gd name="csY14" fmla="*/ 48009 h 65094"/>
                      <a:gd name="csX15" fmla="*/ 105369 w 150221"/>
                      <a:gd name="csY15" fmla="*/ 32999 h 65094"/>
                      <a:gd name="csX16" fmla="*/ 107740 w 150221"/>
                      <a:gd name="csY16" fmla="*/ 30999 h 65094"/>
                      <a:gd name="csX17" fmla="*/ 105177 w 150221"/>
                      <a:gd name="csY17" fmla="*/ 30702 h 65094"/>
                      <a:gd name="csX18" fmla="*/ 98360 w 150221"/>
                      <a:gd name="csY18" fmla="*/ 28791 h 65094"/>
                      <a:gd name="csX19" fmla="*/ 97738 w 150221"/>
                      <a:gd name="csY19" fmla="*/ 28509 h 65094"/>
                      <a:gd name="csX20" fmla="*/ 97205 w 150221"/>
                      <a:gd name="csY20" fmla="*/ 28939 h 65094"/>
                      <a:gd name="csX21" fmla="*/ 75511 w 150221"/>
                      <a:gd name="csY21" fmla="*/ 43594 h 65094"/>
                      <a:gd name="csX22" fmla="*/ 50158 w 150221"/>
                      <a:gd name="csY22" fmla="*/ 26242 h 65094"/>
                      <a:gd name="csX23" fmla="*/ 45520 w 150221"/>
                      <a:gd name="csY23" fmla="*/ 22227 h 65094"/>
                      <a:gd name="csX24" fmla="*/ 44691 w 150221"/>
                      <a:gd name="csY24" fmla="*/ 21486 h 65094"/>
                      <a:gd name="csX25" fmla="*/ 43950 w 150221"/>
                      <a:gd name="csY25" fmla="*/ 22330 h 65094"/>
                      <a:gd name="csX26" fmla="*/ 39534 w 150221"/>
                      <a:gd name="csY26" fmla="*/ 26153 h 65094"/>
                      <a:gd name="csX27" fmla="*/ 38334 w 150221"/>
                      <a:gd name="csY27" fmla="*/ 26939 h 65094"/>
                      <a:gd name="csX28" fmla="*/ 39401 w 150221"/>
                      <a:gd name="csY28" fmla="*/ 27902 h 65094"/>
                      <a:gd name="csX29" fmla="*/ 44839 w 150221"/>
                      <a:gd name="csY29" fmla="*/ 32629 h 65094"/>
                      <a:gd name="csX30" fmla="*/ 66665 w 150221"/>
                      <a:gd name="csY30" fmla="*/ 48098 h 65094"/>
                      <a:gd name="csX31" fmla="*/ 47328 w 150221"/>
                      <a:gd name="csY31" fmla="*/ 54929 h 65094"/>
                      <a:gd name="csX32" fmla="*/ 12862 w 150221"/>
                      <a:gd name="csY32" fmla="*/ 49165 h 65094"/>
                      <a:gd name="csX33" fmla="*/ 8698 w 150221"/>
                      <a:gd name="csY33" fmla="*/ 29621 h 65094"/>
                      <a:gd name="csX34" fmla="*/ 8832 w 150221"/>
                      <a:gd name="csY34" fmla="*/ 28746 h 65094"/>
                      <a:gd name="csX35" fmla="*/ 8002 w 150221"/>
                      <a:gd name="csY35" fmla="*/ 28435 h 65094"/>
                      <a:gd name="csX36" fmla="*/ 4046 w 150221"/>
                      <a:gd name="csY36" fmla="*/ 26539 h 65094"/>
                      <a:gd name="csX37" fmla="*/ 1126 w 150221"/>
                      <a:gd name="csY37" fmla="*/ 24775 h 65094"/>
                      <a:gd name="csX38" fmla="*/ 830 w 150221"/>
                      <a:gd name="csY38" fmla="*/ 26361 h 65094"/>
                      <a:gd name="csX39" fmla="*/ 6490 w 150221"/>
                      <a:gd name="csY39" fmla="*/ 54514 h 65094"/>
                      <a:gd name="csX40" fmla="*/ 32970 w 150221"/>
                      <a:gd name="csY40" fmla="*/ 65094 h 65094"/>
                      <a:gd name="csX41" fmla="*/ 49240 w 150221"/>
                      <a:gd name="csY41" fmla="*/ 63035 h 65094"/>
                      <a:gd name="csX42" fmla="*/ 75556 w 150221"/>
                      <a:gd name="csY42" fmla="*/ 53003 h 65094"/>
                      <a:gd name="csX43" fmla="*/ 101042 w 150221"/>
                      <a:gd name="csY43" fmla="*/ 62546 h 65094"/>
                      <a:gd name="csX44" fmla="*/ 117209 w 150221"/>
                      <a:gd name="csY44" fmla="*/ 64576 h 65094"/>
                      <a:gd name="csX45" fmla="*/ 143777 w 150221"/>
                      <a:gd name="csY45" fmla="*/ 53937 h 6509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  <a:cxn ang="0">
                        <a:pos x="csX44" y="csY44"/>
                      </a:cxn>
                      <a:cxn ang="0">
                        <a:pos x="csX45" y="csY45"/>
                      </a:cxn>
                    </a:cxnLst>
                    <a:rect l="l" t="t" r="r" b="b"/>
                    <a:pathLst>
                      <a:path w="150221" h="65094">
                        <a:moveTo>
                          <a:pt x="143762" y="53922"/>
                        </a:moveTo>
                        <a:cubicBezTo>
                          <a:pt x="152134" y="43860"/>
                          <a:pt x="152371" y="28391"/>
                          <a:pt x="144458" y="10328"/>
                        </a:cubicBezTo>
                        <a:cubicBezTo>
                          <a:pt x="143391" y="7883"/>
                          <a:pt x="142102" y="5275"/>
                          <a:pt x="140635" y="2593"/>
                        </a:cubicBezTo>
                        <a:lnTo>
                          <a:pt x="140369" y="2119"/>
                        </a:lnTo>
                        <a:lnTo>
                          <a:pt x="139835" y="2030"/>
                        </a:lnTo>
                        <a:cubicBezTo>
                          <a:pt x="138087" y="1748"/>
                          <a:pt x="136457" y="1274"/>
                          <a:pt x="134990" y="637"/>
                        </a:cubicBezTo>
                        <a:lnTo>
                          <a:pt x="133523" y="0"/>
                        </a:lnTo>
                        <a:lnTo>
                          <a:pt x="133434" y="1600"/>
                        </a:lnTo>
                        <a:cubicBezTo>
                          <a:pt x="133375" y="2845"/>
                          <a:pt x="133241" y="4164"/>
                          <a:pt x="133063" y="5616"/>
                        </a:cubicBezTo>
                        <a:lnTo>
                          <a:pt x="133019" y="5972"/>
                        </a:lnTo>
                        <a:lnTo>
                          <a:pt x="133197" y="6283"/>
                        </a:lnTo>
                        <a:cubicBezTo>
                          <a:pt x="134605" y="8846"/>
                          <a:pt x="135849" y="11321"/>
                          <a:pt x="136857" y="13647"/>
                        </a:cubicBezTo>
                        <a:cubicBezTo>
                          <a:pt x="143436" y="28672"/>
                          <a:pt x="143629" y="41075"/>
                          <a:pt x="137375" y="48587"/>
                        </a:cubicBezTo>
                        <a:cubicBezTo>
                          <a:pt x="131122" y="56100"/>
                          <a:pt x="118898" y="58174"/>
                          <a:pt x="102924" y="54426"/>
                        </a:cubicBezTo>
                        <a:cubicBezTo>
                          <a:pt x="96982" y="53033"/>
                          <a:pt x="90759" y="50884"/>
                          <a:pt x="84402" y="48009"/>
                        </a:cubicBezTo>
                        <a:cubicBezTo>
                          <a:pt x="91618" y="43653"/>
                          <a:pt x="98657" y="38600"/>
                          <a:pt x="105369" y="32999"/>
                        </a:cubicBezTo>
                        <a:lnTo>
                          <a:pt x="107740" y="30999"/>
                        </a:lnTo>
                        <a:lnTo>
                          <a:pt x="105177" y="30702"/>
                        </a:lnTo>
                        <a:cubicBezTo>
                          <a:pt x="102835" y="30436"/>
                          <a:pt x="100539" y="29784"/>
                          <a:pt x="98360" y="28791"/>
                        </a:cubicBezTo>
                        <a:lnTo>
                          <a:pt x="97738" y="28509"/>
                        </a:lnTo>
                        <a:lnTo>
                          <a:pt x="97205" y="28939"/>
                        </a:lnTo>
                        <a:cubicBezTo>
                          <a:pt x="90196" y="34555"/>
                          <a:pt x="82891" y="39474"/>
                          <a:pt x="75511" y="43594"/>
                        </a:cubicBezTo>
                        <a:cubicBezTo>
                          <a:pt x="66813" y="38852"/>
                          <a:pt x="58293" y="33014"/>
                          <a:pt x="50158" y="26242"/>
                        </a:cubicBezTo>
                        <a:cubicBezTo>
                          <a:pt x="48736" y="25057"/>
                          <a:pt x="47269" y="23782"/>
                          <a:pt x="45520" y="22227"/>
                        </a:cubicBezTo>
                        <a:lnTo>
                          <a:pt x="44691" y="21486"/>
                        </a:lnTo>
                        <a:lnTo>
                          <a:pt x="43950" y="22330"/>
                        </a:lnTo>
                        <a:cubicBezTo>
                          <a:pt x="42690" y="23768"/>
                          <a:pt x="41208" y="25042"/>
                          <a:pt x="39534" y="26153"/>
                        </a:cubicBezTo>
                        <a:lnTo>
                          <a:pt x="38334" y="26939"/>
                        </a:lnTo>
                        <a:lnTo>
                          <a:pt x="39401" y="27902"/>
                        </a:lnTo>
                        <a:cubicBezTo>
                          <a:pt x="41357" y="29665"/>
                          <a:pt x="43135" y="31206"/>
                          <a:pt x="44839" y="32629"/>
                        </a:cubicBezTo>
                        <a:cubicBezTo>
                          <a:pt x="51833" y="38437"/>
                          <a:pt x="59167" y="43638"/>
                          <a:pt x="66665" y="48098"/>
                        </a:cubicBezTo>
                        <a:cubicBezTo>
                          <a:pt x="60027" y="51166"/>
                          <a:pt x="53537" y="53462"/>
                          <a:pt x="47328" y="54929"/>
                        </a:cubicBezTo>
                        <a:cubicBezTo>
                          <a:pt x="31369" y="58693"/>
                          <a:pt x="19130" y="56648"/>
                          <a:pt x="12862" y="49165"/>
                        </a:cubicBezTo>
                        <a:cubicBezTo>
                          <a:pt x="8965" y="44498"/>
                          <a:pt x="7528" y="37741"/>
                          <a:pt x="8698" y="29621"/>
                        </a:cubicBezTo>
                        <a:lnTo>
                          <a:pt x="8832" y="28746"/>
                        </a:lnTo>
                        <a:lnTo>
                          <a:pt x="8002" y="28435"/>
                        </a:lnTo>
                        <a:cubicBezTo>
                          <a:pt x="6505" y="27857"/>
                          <a:pt x="5172" y="27220"/>
                          <a:pt x="4046" y="26539"/>
                        </a:cubicBezTo>
                        <a:lnTo>
                          <a:pt x="1126" y="24775"/>
                        </a:lnTo>
                        <a:lnTo>
                          <a:pt x="830" y="26361"/>
                        </a:lnTo>
                        <a:cubicBezTo>
                          <a:pt x="-1289" y="37815"/>
                          <a:pt x="667" y="47550"/>
                          <a:pt x="6490" y="54514"/>
                        </a:cubicBezTo>
                        <a:cubicBezTo>
                          <a:pt x="12269" y="61434"/>
                          <a:pt x="21427" y="65094"/>
                          <a:pt x="32970" y="65094"/>
                        </a:cubicBezTo>
                        <a:cubicBezTo>
                          <a:pt x="37993" y="65094"/>
                          <a:pt x="43475" y="64398"/>
                          <a:pt x="49240" y="63035"/>
                        </a:cubicBezTo>
                        <a:cubicBezTo>
                          <a:pt x="57686" y="61034"/>
                          <a:pt x="66532" y="57671"/>
                          <a:pt x="75556" y="53003"/>
                        </a:cubicBezTo>
                        <a:cubicBezTo>
                          <a:pt x="84298" y="57419"/>
                          <a:pt x="92863" y="60634"/>
                          <a:pt x="101042" y="62546"/>
                        </a:cubicBezTo>
                        <a:cubicBezTo>
                          <a:pt x="106777" y="63894"/>
                          <a:pt x="112215" y="64576"/>
                          <a:pt x="117209" y="64576"/>
                        </a:cubicBezTo>
                        <a:cubicBezTo>
                          <a:pt x="128796" y="64576"/>
                          <a:pt x="137983" y="60901"/>
                          <a:pt x="143777" y="53937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1443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FD9A3826-3D9A-6E33-8108-F128A900B0A3}"/>
                      </a:ext>
                    </a:extLst>
                  </p:cNvPr>
                  <p:cNvSpPr/>
                  <p:nvPr/>
                </p:nvSpPr>
                <p:spPr>
                  <a:xfrm>
                    <a:off x="6245649" y="3896196"/>
                    <a:ext cx="36644" cy="52365"/>
                  </a:xfrm>
                  <a:custGeom>
                    <a:avLst/>
                    <a:gdLst>
                      <a:gd name="csX0" fmla="*/ 14877 w 36644"/>
                      <a:gd name="csY0" fmla="*/ 41208 h 52365"/>
                      <a:gd name="csX1" fmla="*/ 4149 w 36644"/>
                      <a:gd name="csY1" fmla="*/ 38363 h 52365"/>
                      <a:gd name="csX2" fmla="*/ 2904 w 36644"/>
                      <a:gd name="csY2" fmla="*/ 37667 h 52365"/>
                      <a:gd name="csX3" fmla="*/ 0 w 36644"/>
                      <a:gd name="csY3" fmla="*/ 48424 h 52365"/>
                      <a:gd name="csX4" fmla="*/ 711 w 36644"/>
                      <a:gd name="csY4" fmla="*/ 48854 h 52365"/>
                      <a:gd name="csX5" fmla="*/ 15692 w 36644"/>
                      <a:gd name="csY5" fmla="*/ 52366 h 52365"/>
                      <a:gd name="csX6" fmla="*/ 36644 w 36644"/>
                      <a:gd name="csY6" fmla="*/ 36481 h 52365"/>
                      <a:gd name="csX7" fmla="*/ 28139 w 36644"/>
                      <a:gd name="csY7" fmla="*/ 24346 h 52365"/>
                      <a:gd name="csX8" fmla="*/ 34999 w 36644"/>
                      <a:gd name="csY8" fmla="*/ 13203 h 52365"/>
                      <a:gd name="csX9" fmla="*/ 17841 w 36644"/>
                      <a:gd name="csY9" fmla="*/ 0 h 52365"/>
                      <a:gd name="csX10" fmla="*/ 2237 w 36644"/>
                      <a:gd name="csY10" fmla="*/ 3838 h 52365"/>
                      <a:gd name="csX11" fmla="*/ 1541 w 36644"/>
                      <a:gd name="csY11" fmla="*/ 4282 h 52365"/>
                      <a:gd name="csX12" fmla="*/ 4475 w 36644"/>
                      <a:gd name="csY12" fmla="*/ 14699 h 52365"/>
                      <a:gd name="csX13" fmla="*/ 5734 w 36644"/>
                      <a:gd name="csY13" fmla="*/ 13929 h 52365"/>
                      <a:gd name="csX14" fmla="*/ 15218 w 36644"/>
                      <a:gd name="csY14" fmla="*/ 11187 h 52365"/>
                      <a:gd name="csX15" fmla="*/ 21263 w 36644"/>
                      <a:gd name="csY15" fmla="*/ 15144 h 52365"/>
                      <a:gd name="csX16" fmla="*/ 13795 w 36644"/>
                      <a:gd name="csY16" fmla="*/ 19633 h 52365"/>
                      <a:gd name="csX17" fmla="*/ 8283 w 36644"/>
                      <a:gd name="csY17" fmla="*/ 19633 h 52365"/>
                      <a:gd name="csX18" fmla="*/ 8283 w 36644"/>
                      <a:gd name="csY18" fmla="*/ 29991 h 52365"/>
                      <a:gd name="csX19" fmla="*/ 14018 w 36644"/>
                      <a:gd name="csY19" fmla="*/ 29991 h 52365"/>
                      <a:gd name="csX20" fmla="*/ 22612 w 36644"/>
                      <a:gd name="csY20" fmla="*/ 35889 h 52365"/>
                      <a:gd name="csX21" fmla="*/ 14847 w 36644"/>
                      <a:gd name="csY21" fmla="*/ 41193 h 5236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</a:cxnLst>
                    <a:rect l="l" t="t" r="r" b="b"/>
                    <a:pathLst>
                      <a:path w="36644" h="52365">
                        <a:moveTo>
                          <a:pt x="14877" y="41208"/>
                        </a:moveTo>
                        <a:cubicBezTo>
                          <a:pt x="10447" y="41208"/>
                          <a:pt x="6046" y="39415"/>
                          <a:pt x="4149" y="38363"/>
                        </a:cubicBezTo>
                        <a:lnTo>
                          <a:pt x="2904" y="37667"/>
                        </a:lnTo>
                        <a:lnTo>
                          <a:pt x="0" y="48424"/>
                        </a:lnTo>
                        <a:lnTo>
                          <a:pt x="711" y="48854"/>
                        </a:lnTo>
                        <a:cubicBezTo>
                          <a:pt x="3527" y="50558"/>
                          <a:pt x="8935" y="52366"/>
                          <a:pt x="15692" y="52366"/>
                        </a:cubicBezTo>
                        <a:cubicBezTo>
                          <a:pt x="28228" y="52366"/>
                          <a:pt x="36644" y="45979"/>
                          <a:pt x="36644" y="36481"/>
                        </a:cubicBezTo>
                        <a:cubicBezTo>
                          <a:pt x="36644" y="30939"/>
                          <a:pt x="33325" y="26346"/>
                          <a:pt x="28139" y="24346"/>
                        </a:cubicBezTo>
                        <a:cubicBezTo>
                          <a:pt x="32584" y="21990"/>
                          <a:pt x="34999" y="18122"/>
                          <a:pt x="34999" y="13203"/>
                        </a:cubicBezTo>
                        <a:cubicBezTo>
                          <a:pt x="34999" y="6638"/>
                          <a:pt x="29695" y="0"/>
                          <a:pt x="17841" y="0"/>
                        </a:cubicBezTo>
                        <a:cubicBezTo>
                          <a:pt x="11187" y="0"/>
                          <a:pt x="5216" y="1926"/>
                          <a:pt x="2237" y="3838"/>
                        </a:cubicBezTo>
                        <a:lnTo>
                          <a:pt x="1541" y="4282"/>
                        </a:lnTo>
                        <a:lnTo>
                          <a:pt x="4475" y="14699"/>
                        </a:lnTo>
                        <a:lnTo>
                          <a:pt x="5734" y="13929"/>
                        </a:lnTo>
                        <a:cubicBezTo>
                          <a:pt x="7527" y="12817"/>
                          <a:pt x="11528" y="11187"/>
                          <a:pt x="15218" y="11187"/>
                        </a:cubicBezTo>
                        <a:cubicBezTo>
                          <a:pt x="18907" y="11187"/>
                          <a:pt x="21263" y="12625"/>
                          <a:pt x="21263" y="15144"/>
                        </a:cubicBezTo>
                        <a:cubicBezTo>
                          <a:pt x="21263" y="18685"/>
                          <a:pt x="16566" y="19633"/>
                          <a:pt x="13795" y="19633"/>
                        </a:cubicBezTo>
                        <a:lnTo>
                          <a:pt x="8283" y="19633"/>
                        </a:lnTo>
                        <a:lnTo>
                          <a:pt x="8283" y="29991"/>
                        </a:lnTo>
                        <a:lnTo>
                          <a:pt x="14018" y="29991"/>
                        </a:lnTo>
                        <a:cubicBezTo>
                          <a:pt x="17974" y="29991"/>
                          <a:pt x="22612" y="31532"/>
                          <a:pt x="22612" y="35889"/>
                        </a:cubicBezTo>
                        <a:cubicBezTo>
                          <a:pt x="22612" y="39163"/>
                          <a:pt x="19633" y="41193"/>
                          <a:pt x="14847" y="41193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1443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87527B54-A207-C0D5-5ED7-695722B74199}"/>
                      </a:ext>
                    </a:extLst>
                  </p:cNvPr>
                  <p:cNvSpPr/>
                  <p:nvPr/>
                </p:nvSpPr>
                <p:spPr>
                  <a:xfrm>
                    <a:off x="6286620" y="3896294"/>
                    <a:ext cx="39370" cy="52282"/>
                  </a:xfrm>
                  <a:custGeom>
                    <a:avLst/>
                    <a:gdLst>
                      <a:gd name="csX0" fmla="*/ 28672 w 39370"/>
                      <a:gd name="csY0" fmla="*/ 11178 h 52282"/>
                      <a:gd name="csX1" fmla="*/ 28672 w 39370"/>
                      <a:gd name="csY1" fmla="*/ 11178 h 52282"/>
                      <a:gd name="csX2" fmla="*/ 32910 w 39370"/>
                      <a:gd name="csY2" fmla="*/ 11030 h 52282"/>
                      <a:gd name="csX3" fmla="*/ 34081 w 39370"/>
                      <a:gd name="csY3" fmla="*/ 11104 h 52282"/>
                      <a:gd name="csX4" fmla="*/ 34081 w 39370"/>
                      <a:gd name="csY4" fmla="*/ 154 h 52282"/>
                      <a:gd name="csX5" fmla="*/ 33044 w 39370"/>
                      <a:gd name="csY5" fmla="*/ 80 h 52282"/>
                      <a:gd name="csX6" fmla="*/ 28361 w 39370"/>
                      <a:gd name="csY6" fmla="*/ 154 h 52282"/>
                      <a:gd name="csX7" fmla="*/ 9009 w 39370"/>
                      <a:gd name="csY7" fmla="*/ 7533 h 52282"/>
                      <a:gd name="csX8" fmla="*/ 0 w 39370"/>
                      <a:gd name="csY8" fmla="*/ 29982 h 52282"/>
                      <a:gd name="csX9" fmla="*/ 20434 w 39370"/>
                      <a:gd name="csY9" fmla="*/ 52283 h 52282"/>
                      <a:gd name="csX10" fmla="*/ 39371 w 39370"/>
                      <a:gd name="csY10" fmla="*/ 33642 h 52282"/>
                      <a:gd name="csX11" fmla="*/ 23264 w 39370"/>
                      <a:gd name="csY11" fmla="*/ 16720 h 52282"/>
                      <a:gd name="csX12" fmla="*/ 14981 w 39370"/>
                      <a:gd name="csY12" fmla="*/ 18720 h 52282"/>
                      <a:gd name="csX13" fmla="*/ 28643 w 39370"/>
                      <a:gd name="csY13" fmla="*/ 11178 h 52282"/>
                      <a:gd name="csX14" fmla="*/ 13514 w 39370"/>
                      <a:gd name="csY14" fmla="*/ 33049 h 52282"/>
                      <a:gd name="csX15" fmla="*/ 13899 w 39370"/>
                      <a:gd name="csY15" fmla="*/ 30678 h 52282"/>
                      <a:gd name="csX16" fmla="*/ 13943 w 39370"/>
                      <a:gd name="csY16" fmla="*/ 30589 h 52282"/>
                      <a:gd name="csX17" fmla="*/ 19559 w 39370"/>
                      <a:gd name="csY17" fmla="*/ 27004 h 52282"/>
                      <a:gd name="csX18" fmla="*/ 25679 w 39370"/>
                      <a:gd name="csY18" fmla="*/ 34249 h 52282"/>
                      <a:gd name="csX19" fmla="*/ 20226 w 39370"/>
                      <a:gd name="csY19" fmla="*/ 41718 h 52282"/>
                      <a:gd name="csX20" fmla="*/ 13499 w 39370"/>
                      <a:gd name="csY20" fmla="*/ 33049 h 5228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</a:cxnLst>
                    <a:rect l="l" t="t" r="r" b="b"/>
                    <a:pathLst>
                      <a:path w="39370" h="52282">
                        <a:moveTo>
                          <a:pt x="28672" y="11178"/>
                        </a:moveTo>
                        <a:lnTo>
                          <a:pt x="28672" y="11178"/>
                        </a:lnTo>
                        <a:cubicBezTo>
                          <a:pt x="30406" y="11030"/>
                          <a:pt x="31710" y="10956"/>
                          <a:pt x="32910" y="11030"/>
                        </a:cubicBezTo>
                        <a:lnTo>
                          <a:pt x="34081" y="11104"/>
                        </a:lnTo>
                        <a:lnTo>
                          <a:pt x="34081" y="154"/>
                        </a:lnTo>
                        <a:lnTo>
                          <a:pt x="33044" y="80"/>
                        </a:lnTo>
                        <a:cubicBezTo>
                          <a:pt x="31784" y="-9"/>
                          <a:pt x="30347" y="-68"/>
                          <a:pt x="28361" y="154"/>
                        </a:cubicBezTo>
                        <a:cubicBezTo>
                          <a:pt x="20404" y="554"/>
                          <a:pt x="13899" y="3028"/>
                          <a:pt x="9009" y="7533"/>
                        </a:cubicBezTo>
                        <a:cubicBezTo>
                          <a:pt x="3201" y="12927"/>
                          <a:pt x="0" y="20913"/>
                          <a:pt x="0" y="29982"/>
                        </a:cubicBezTo>
                        <a:cubicBezTo>
                          <a:pt x="0" y="43525"/>
                          <a:pt x="8016" y="52283"/>
                          <a:pt x="20434" y="52283"/>
                        </a:cubicBezTo>
                        <a:cubicBezTo>
                          <a:pt x="31236" y="52283"/>
                          <a:pt x="39371" y="44266"/>
                          <a:pt x="39371" y="33642"/>
                        </a:cubicBezTo>
                        <a:cubicBezTo>
                          <a:pt x="39371" y="23670"/>
                          <a:pt x="32747" y="16720"/>
                          <a:pt x="23264" y="16720"/>
                        </a:cubicBezTo>
                        <a:cubicBezTo>
                          <a:pt x="20108" y="16720"/>
                          <a:pt x="17307" y="17402"/>
                          <a:pt x="14981" y="18720"/>
                        </a:cubicBezTo>
                        <a:cubicBezTo>
                          <a:pt x="16714" y="15401"/>
                          <a:pt x="20463" y="11786"/>
                          <a:pt x="28643" y="11178"/>
                        </a:cubicBezTo>
                        <a:close/>
                        <a:moveTo>
                          <a:pt x="13514" y="33049"/>
                        </a:moveTo>
                        <a:cubicBezTo>
                          <a:pt x="13514" y="31879"/>
                          <a:pt x="13632" y="31152"/>
                          <a:pt x="13899" y="30678"/>
                        </a:cubicBezTo>
                        <a:lnTo>
                          <a:pt x="13943" y="30589"/>
                        </a:lnTo>
                        <a:cubicBezTo>
                          <a:pt x="14877" y="28441"/>
                          <a:pt x="17144" y="27004"/>
                          <a:pt x="19559" y="27004"/>
                        </a:cubicBezTo>
                        <a:cubicBezTo>
                          <a:pt x="24079" y="27004"/>
                          <a:pt x="25679" y="30752"/>
                          <a:pt x="25679" y="34249"/>
                        </a:cubicBezTo>
                        <a:cubicBezTo>
                          <a:pt x="25679" y="38724"/>
                          <a:pt x="23516" y="41718"/>
                          <a:pt x="20226" y="41718"/>
                        </a:cubicBezTo>
                        <a:cubicBezTo>
                          <a:pt x="15544" y="41718"/>
                          <a:pt x="13692" y="37213"/>
                          <a:pt x="13499" y="33049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1443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33B41A73-C451-AF9B-B2FE-81910A39C74F}"/>
                      </a:ext>
                    </a:extLst>
                  </p:cNvPr>
                  <p:cNvSpPr/>
                  <p:nvPr/>
                </p:nvSpPr>
                <p:spPr>
                  <a:xfrm>
                    <a:off x="6328258" y="3896226"/>
                    <a:ext cx="38718" cy="52365"/>
                  </a:xfrm>
                  <a:custGeom>
                    <a:avLst/>
                    <a:gdLst>
                      <a:gd name="csX0" fmla="*/ 38719 w 38718"/>
                      <a:gd name="csY0" fmla="*/ 25961 h 52365"/>
                      <a:gd name="csX1" fmla="*/ 19545 w 38718"/>
                      <a:gd name="csY1" fmla="*/ 0 h 52365"/>
                      <a:gd name="csX2" fmla="*/ 0 w 38718"/>
                      <a:gd name="csY2" fmla="*/ 26257 h 52365"/>
                      <a:gd name="csX3" fmla="*/ 0 w 38718"/>
                      <a:gd name="csY3" fmla="*/ 26257 h 52365"/>
                      <a:gd name="csX4" fmla="*/ 19322 w 38718"/>
                      <a:gd name="csY4" fmla="*/ 52366 h 52365"/>
                      <a:gd name="csX5" fmla="*/ 38719 w 38718"/>
                      <a:gd name="csY5" fmla="*/ 25961 h 52365"/>
                      <a:gd name="csX6" fmla="*/ 25146 w 38718"/>
                      <a:gd name="csY6" fmla="*/ 26109 h 52365"/>
                      <a:gd name="csX7" fmla="*/ 19396 w 38718"/>
                      <a:gd name="csY7" fmla="*/ 41564 h 52365"/>
                      <a:gd name="csX8" fmla="*/ 16759 w 38718"/>
                      <a:gd name="csY8" fmla="*/ 40423 h 52365"/>
                      <a:gd name="csX9" fmla="*/ 13558 w 38718"/>
                      <a:gd name="csY9" fmla="*/ 26109 h 52365"/>
                      <a:gd name="csX10" fmla="*/ 19382 w 38718"/>
                      <a:gd name="csY10" fmla="*/ 10802 h 52365"/>
                      <a:gd name="csX11" fmla="*/ 25131 w 38718"/>
                      <a:gd name="csY11" fmla="*/ 26109 h 5236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</a:cxnLst>
                    <a:rect l="l" t="t" r="r" b="b"/>
                    <a:pathLst>
                      <a:path w="38718" h="52365">
                        <a:moveTo>
                          <a:pt x="38719" y="25961"/>
                        </a:moveTo>
                        <a:cubicBezTo>
                          <a:pt x="38719" y="9706"/>
                          <a:pt x="31547" y="0"/>
                          <a:pt x="19545" y="0"/>
                        </a:cubicBezTo>
                        <a:cubicBezTo>
                          <a:pt x="7542" y="0"/>
                          <a:pt x="0" y="10061"/>
                          <a:pt x="0" y="26257"/>
                        </a:cubicBezTo>
                        <a:lnTo>
                          <a:pt x="0" y="26257"/>
                        </a:lnTo>
                        <a:cubicBezTo>
                          <a:pt x="89" y="42601"/>
                          <a:pt x="7275" y="52366"/>
                          <a:pt x="19322" y="52366"/>
                        </a:cubicBezTo>
                        <a:cubicBezTo>
                          <a:pt x="31369" y="52366"/>
                          <a:pt x="38719" y="42497"/>
                          <a:pt x="38719" y="25961"/>
                        </a:cubicBezTo>
                        <a:close/>
                        <a:moveTo>
                          <a:pt x="25146" y="26109"/>
                        </a:moveTo>
                        <a:cubicBezTo>
                          <a:pt x="25146" y="31873"/>
                          <a:pt x="24405" y="41564"/>
                          <a:pt x="19396" y="41564"/>
                        </a:cubicBezTo>
                        <a:cubicBezTo>
                          <a:pt x="18389" y="41564"/>
                          <a:pt x="17529" y="41193"/>
                          <a:pt x="16759" y="40423"/>
                        </a:cubicBezTo>
                        <a:cubicBezTo>
                          <a:pt x="15262" y="38926"/>
                          <a:pt x="13499" y="35222"/>
                          <a:pt x="13558" y="26109"/>
                        </a:cubicBezTo>
                        <a:cubicBezTo>
                          <a:pt x="13558" y="16388"/>
                          <a:pt x="15677" y="10802"/>
                          <a:pt x="19382" y="10802"/>
                        </a:cubicBezTo>
                        <a:cubicBezTo>
                          <a:pt x="24138" y="10802"/>
                          <a:pt x="25131" y="19130"/>
                          <a:pt x="25131" y="26109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1443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96" name="Freeform: Shape 195">
                    <a:extLst>
                      <a:ext uri="{FF2B5EF4-FFF2-40B4-BE49-F238E27FC236}">
                        <a16:creationId xmlns:a16="http://schemas.microsoft.com/office/drawing/2014/main" id="{DF2233FE-163C-1C94-EB69-B602F5845117}"/>
                      </a:ext>
                    </a:extLst>
                  </p:cNvPr>
                  <p:cNvSpPr/>
                  <p:nvPr/>
                </p:nvSpPr>
                <p:spPr>
                  <a:xfrm>
                    <a:off x="6368992" y="3893188"/>
                    <a:ext cx="27442" cy="26849"/>
                  </a:xfrm>
                  <a:custGeom>
                    <a:avLst/>
                    <a:gdLst>
                      <a:gd name="csX0" fmla="*/ 13795 w 27442"/>
                      <a:gd name="csY0" fmla="*/ 0 h 26849"/>
                      <a:gd name="csX1" fmla="*/ 0 w 27442"/>
                      <a:gd name="csY1" fmla="*/ 13647 h 26849"/>
                      <a:gd name="csX2" fmla="*/ 13573 w 27442"/>
                      <a:gd name="csY2" fmla="*/ 26850 h 26849"/>
                      <a:gd name="csX3" fmla="*/ 27442 w 27442"/>
                      <a:gd name="csY3" fmla="*/ 13203 h 26849"/>
                      <a:gd name="csX4" fmla="*/ 13869 w 27442"/>
                      <a:gd name="csY4" fmla="*/ 0 h 26849"/>
                      <a:gd name="csX5" fmla="*/ 13795 w 27442"/>
                      <a:gd name="csY5" fmla="*/ 0 h 26849"/>
                      <a:gd name="csX6" fmla="*/ 13721 w 27442"/>
                      <a:gd name="csY6" fmla="*/ 19100 h 26849"/>
                      <a:gd name="csX7" fmla="*/ 10209 w 27442"/>
                      <a:gd name="csY7" fmla="*/ 13573 h 26849"/>
                      <a:gd name="csX8" fmla="*/ 13647 w 27442"/>
                      <a:gd name="csY8" fmla="*/ 7750 h 26849"/>
                      <a:gd name="csX9" fmla="*/ 17159 w 27442"/>
                      <a:gd name="csY9" fmla="*/ 13351 h 26849"/>
                      <a:gd name="csX10" fmla="*/ 13721 w 27442"/>
                      <a:gd name="csY10" fmla="*/ 19100 h 2684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</a:cxnLst>
                    <a:rect l="l" t="t" r="r" b="b"/>
                    <a:pathLst>
                      <a:path w="27442" h="26849">
                        <a:moveTo>
                          <a:pt x="13795" y="0"/>
                        </a:moveTo>
                        <a:cubicBezTo>
                          <a:pt x="5675" y="0"/>
                          <a:pt x="0" y="5616"/>
                          <a:pt x="0" y="13647"/>
                        </a:cubicBezTo>
                        <a:cubicBezTo>
                          <a:pt x="0" y="21678"/>
                          <a:pt x="5705" y="26850"/>
                          <a:pt x="13573" y="26850"/>
                        </a:cubicBezTo>
                        <a:cubicBezTo>
                          <a:pt x="20478" y="26850"/>
                          <a:pt x="27442" y="22627"/>
                          <a:pt x="27442" y="13203"/>
                        </a:cubicBezTo>
                        <a:cubicBezTo>
                          <a:pt x="27442" y="5438"/>
                          <a:pt x="21856" y="0"/>
                          <a:pt x="13869" y="0"/>
                        </a:cubicBezTo>
                        <a:lnTo>
                          <a:pt x="13795" y="0"/>
                        </a:lnTo>
                        <a:close/>
                        <a:moveTo>
                          <a:pt x="13721" y="19100"/>
                        </a:moveTo>
                        <a:cubicBezTo>
                          <a:pt x="11410" y="19100"/>
                          <a:pt x="10209" y="16314"/>
                          <a:pt x="10209" y="13573"/>
                        </a:cubicBezTo>
                        <a:cubicBezTo>
                          <a:pt x="10209" y="11558"/>
                          <a:pt x="10906" y="7750"/>
                          <a:pt x="13647" y="7750"/>
                        </a:cubicBezTo>
                        <a:cubicBezTo>
                          <a:pt x="16077" y="7750"/>
                          <a:pt x="17159" y="11024"/>
                          <a:pt x="17159" y="13351"/>
                        </a:cubicBezTo>
                        <a:cubicBezTo>
                          <a:pt x="17159" y="16137"/>
                          <a:pt x="16255" y="19100"/>
                          <a:pt x="13721" y="19100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1443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</p:grp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7BEFB654-5439-90EF-1E21-B85D6F34331D}"/>
                  </a:ext>
                </a:extLst>
              </p:cNvPr>
              <p:cNvSpPr txBox="1"/>
              <p:nvPr/>
            </p:nvSpPr>
            <p:spPr>
              <a:xfrm>
                <a:off x="4446628" y="3468691"/>
                <a:ext cx="14245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>
                    <a:solidFill>
                      <a:schemeClr val="bg1"/>
                    </a:solidFill>
                    <a:latin typeface="+mn-lt"/>
                  </a:rPr>
                  <a:t>AI for Monetization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F4875DB-0BED-439B-EEF9-6E5EE3D8219D}"/>
                  </a:ext>
                </a:extLst>
              </p:cNvPr>
              <p:cNvSpPr txBox="1"/>
              <p:nvPr/>
            </p:nvSpPr>
            <p:spPr>
              <a:xfrm>
                <a:off x="7303856" y="3468691"/>
                <a:ext cx="20875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>
                    <a:solidFill>
                      <a:schemeClr val="bg1"/>
                    </a:solidFill>
                    <a:latin typeface="+mn-lt"/>
                  </a:rPr>
                  <a:t>AI for Autonomous Networks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80C95B27-41E9-B299-FCFA-4D0BD5A77F98}"/>
                  </a:ext>
                </a:extLst>
              </p:cNvPr>
              <p:cNvSpPr txBox="1"/>
              <p:nvPr/>
            </p:nvSpPr>
            <p:spPr>
              <a:xfrm>
                <a:off x="10131974" y="3468691"/>
                <a:ext cx="10147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>
                    <a:solidFill>
                      <a:schemeClr val="bg1"/>
                    </a:solidFill>
                    <a:latin typeface="+mn-lt"/>
                  </a:rPr>
                  <a:t>NTN AI-RAN</a:t>
                </a:r>
              </a:p>
            </p:txBody>
          </p:sp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57CFF1DD-580C-CBE3-ADE4-CF15104FF18F}"/>
                  </a:ext>
                </a:extLst>
              </p:cNvPr>
              <p:cNvGrpSpPr/>
              <p:nvPr/>
            </p:nvGrpSpPr>
            <p:grpSpPr>
              <a:xfrm>
                <a:off x="6969590" y="3820825"/>
                <a:ext cx="2591428" cy="741293"/>
                <a:chOff x="6969590" y="4017675"/>
                <a:chExt cx="2591428" cy="741293"/>
              </a:xfrm>
            </p:grpSpPr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95E47E94-E3F9-DE80-60B1-BD5A3B32A5B7}"/>
                    </a:ext>
                  </a:extLst>
                </p:cNvPr>
                <p:cNvSpPr txBox="1"/>
                <p:nvPr/>
              </p:nvSpPr>
              <p:spPr>
                <a:xfrm>
                  <a:off x="6969590" y="4389636"/>
                  <a:ext cx="110479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Agentic</a:t>
                  </a:r>
                  <a:br>
                    <a:rPr lang="en-US" sz="900">
                      <a:solidFill>
                        <a:schemeClr val="bg1"/>
                      </a:solidFill>
                      <a:latin typeface="+mn-lt"/>
                    </a:rPr>
                  </a:br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Service Assurance</a:t>
                  </a:r>
                </a:p>
              </p:txBody>
            </p: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E4113EA8-B5EB-BBE7-FF46-0D1BD4971C43}"/>
                    </a:ext>
                  </a:extLst>
                </p:cNvPr>
                <p:cNvSpPr txBox="1"/>
                <p:nvPr/>
              </p:nvSpPr>
              <p:spPr>
                <a:xfrm>
                  <a:off x="8063674" y="4389636"/>
                  <a:ext cx="564577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AI NOC</a:t>
                  </a:r>
                </a:p>
              </p:txBody>
            </p: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9F27D0D4-34CF-C2D6-3025-1499B7651487}"/>
                    </a:ext>
                  </a:extLst>
                </p:cNvPr>
                <p:cNvSpPr txBox="1"/>
                <p:nvPr/>
              </p:nvSpPr>
              <p:spPr>
                <a:xfrm>
                  <a:off x="8722327" y="4389636"/>
                  <a:ext cx="83869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Intent</a:t>
                  </a:r>
                  <a:br>
                    <a:rPr lang="en-US" sz="900">
                      <a:solidFill>
                        <a:schemeClr val="bg1"/>
                      </a:solidFill>
                      <a:latin typeface="+mn-lt"/>
                    </a:rPr>
                  </a:br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Management</a:t>
                  </a:r>
                </a:p>
              </p:txBody>
            </p:sp>
            <p:pic>
              <p:nvPicPr>
                <p:cNvPr id="146" name="Graphic 145">
                  <a:extLst>
                    <a:ext uri="{FF2B5EF4-FFF2-40B4-BE49-F238E27FC236}">
                      <a16:creationId xmlns:a16="http://schemas.microsoft.com/office/drawing/2014/main" id="{F80E20E6-19B1-5E79-94CE-A3215F1583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rcRect/>
                <a:stretch/>
              </p:blipFill>
              <p:spPr>
                <a:xfrm>
                  <a:off x="7377985" y="4017675"/>
                  <a:ext cx="288000" cy="288000"/>
                </a:xfrm>
                <a:prstGeom prst="rect">
                  <a:avLst/>
                </a:prstGeom>
              </p:spPr>
            </p:pic>
            <p:pic>
              <p:nvPicPr>
                <p:cNvPr id="147" name="Graphic 146">
                  <a:extLst>
                    <a:ext uri="{FF2B5EF4-FFF2-40B4-BE49-F238E27FC236}">
                      <a16:creationId xmlns:a16="http://schemas.microsoft.com/office/drawing/2014/main" id="{AD59A69A-A8F9-6F1B-D032-82D8ACD825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rcRect/>
                <a:stretch/>
              </p:blipFill>
              <p:spPr>
                <a:xfrm>
                  <a:off x="8192806" y="4017675"/>
                  <a:ext cx="288000" cy="288000"/>
                </a:xfrm>
                <a:prstGeom prst="rect">
                  <a:avLst/>
                </a:prstGeom>
              </p:spPr>
            </p:pic>
            <p:pic>
              <p:nvPicPr>
                <p:cNvPr id="148" name="Graphic 147">
                  <a:extLst>
                    <a:ext uri="{FF2B5EF4-FFF2-40B4-BE49-F238E27FC236}">
                      <a16:creationId xmlns:a16="http://schemas.microsoft.com/office/drawing/2014/main" id="{8A8FEFBE-9BA8-2C92-C746-2C9E8E213D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rcRect/>
                <a:stretch/>
              </p:blipFill>
              <p:spPr>
                <a:xfrm>
                  <a:off x="9007627" y="4017675"/>
                  <a:ext cx="288000" cy="288000"/>
                </a:xfrm>
                <a:prstGeom prst="rect">
                  <a:avLst/>
                </a:prstGeom>
              </p:spPr>
            </p:pic>
          </p:grpSp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FA839C99-2E0D-FE99-0F07-7868ABE93D37}"/>
                  </a:ext>
                </a:extLst>
              </p:cNvPr>
              <p:cNvGrpSpPr/>
              <p:nvPr/>
            </p:nvGrpSpPr>
            <p:grpSpPr>
              <a:xfrm>
                <a:off x="10455351" y="3820825"/>
                <a:ext cx="365806" cy="602793"/>
                <a:chOff x="10455351" y="4017675"/>
                <a:chExt cx="365806" cy="602793"/>
              </a:xfrm>
            </p:grpSpPr>
            <p:grpSp>
              <p:nvGrpSpPr>
                <p:cNvPr id="170" name="Graphic 148">
                  <a:extLst>
                    <a:ext uri="{FF2B5EF4-FFF2-40B4-BE49-F238E27FC236}">
                      <a16:creationId xmlns:a16="http://schemas.microsoft.com/office/drawing/2014/main" id="{179D33AA-A1DA-C74A-4E2A-33889A75E328}"/>
                    </a:ext>
                  </a:extLst>
                </p:cNvPr>
                <p:cNvGrpSpPr/>
                <p:nvPr/>
              </p:nvGrpSpPr>
              <p:grpSpPr>
                <a:xfrm>
                  <a:off x="10487311" y="4017675"/>
                  <a:ext cx="301885" cy="288000"/>
                  <a:chOff x="10689792" y="3954977"/>
                  <a:chExt cx="317730" cy="289683"/>
                </a:xfrm>
                <a:solidFill>
                  <a:schemeClr val="accent6">
                    <a:lumMod val="40000"/>
                    <a:lumOff val="60000"/>
                  </a:schemeClr>
                </a:solidFill>
              </p:grpSpPr>
              <p:sp>
                <p:nvSpPr>
                  <p:cNvPr id="171" name="Freeform: Shape 170">
                    <a:extLst>
                      <a:ext uri="{FF2B5EF4-FFF2-40B4-BE49-F238E27FC236}">
                        <a16:creationId xmlns:a16="http://schemas.microsoft.com/office/drawing/2014/main" id="{3605093A-5B98-626F-E499-78528688FDBA}"/>
                      </a:ext>
                    </a:extLst>
                  </p:cNvPr>
                  <p:cNvSpPr/>
                  <p:nvPr/>
                </p:nvSpPr>
                <p:spPr>
                  <a:xfrm>
                    <a:off x="10689792" y="3954977"/>
                    <a:ext cx="317730" cy="289683"/>
                  </a:xfrm>
                  <a:custGeom>
                    <a:avLst/>
                    <a:gdLst>
                      <a:gd name="csX0" fmla="*/ 315884 w 317730"/>
                      <a:gd name="csY0" fmla="*/ 277492 h 289683"/>
                      <a:gd name="csX1" fmla="*/ 311081 w 317730"/>
                      <a:gd name="csY1" fmla="*/ 275275 h 289683"/>
                      <a:gd name="csX2" fmla="*/ 310342 w 317730"/>
                      <a:gd name="csY2" fmla="*/ 275275 h 289683"/>
                      <a:gd name="csX3" fmla="*/ 14039 w 317730"/>
                      <a:gd name="csY3" fmla="*/ 275275 h 289683"/>
                      <a:gd name="csX4" fmla="*/ 14039 w 317730"/>
                      <a:gd name="csY4" fmla="*/ 7420 h 289683"/>
                      <a:gd name="csX5" fmla="*/ 7389 w 317730"/>
                      <a:gd name="csY5" fmla="*/ 31 h 289683"/>
                      <a:gd name="csX6" fmla="*/ 0 w 317730"/>
                      <a:gd name="csY6" fmla="*/ 6681 h 289683"/>
                      <a:gd name="csX7" fmla="*/ 0 w 317730"/>
                      <a:gd name="csY7" fmla="*/ 7420 h 289683"/>
                      <a:gd name="csX8" fmla="*/ 0 w 317730"/>
                      <a:gd name="csY8" fmla="*/ 282664 h 289683"/>
                      <a:gd name="csX9" fmla="*/ 7020 w 317730"/>
                      <a:gd name="csY9" fmla="*/ 289684 h 289683"/>
                      <a:gd name="csX10" fmla="*/ 310342 w 317730"/>
                      <a:gd name="csY10" fmla="*/ 289684 h 289683"/>
                      <a:gd name="csX11" fmla="*/ 310711 w 317730"/>
                      <a:gd name="csY11" fmla="*/ 289684 h 289683"/>
                      <a:gd name="csX12" fmla="*/ 317731 w 317730"/>
                      <a:gd name="csY12" fmla="*/ 283033 h 289683"/>
                      <a:gd name="csX13" fmla="*/ 315884 w 317730"/>
                      <a:gd name="csY13" fmla="*/ 277492 h 28968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</a:cxnLst>
                    <a:rect l="l" t="t" r="r" b="b"/>
                    <a:pathLst>
                      <a:path w="317730" h="289683">
                        <a:moveTo>
                          <a:pt x="315884" y="277492"/>
                        </a:moveTo>
                        <a:cubicBezTo>
                          <a:pt x="314775" y="276014"/>
                          <a:pt x="312928" y="275275"/>
                          <a:pt x="311081" y="275275"/>
                        </a:cubicBezTo>
                        <a:cubicBezTo>
                          <a:pt x="310711" y="275275"/>
                          <a:pt x="310342" y="275275"/>
                          <a:pt x="310342" y="275275"/>
                        </a:cubicBezTo>
                        <a:lnTo>
                          <a:pt x="14039" y="275275"/>
                        </a:lnTo>
                        <a:lnTo>
                          <a:pt x="14039" y="7420"/>
                        </a:lnTo>
                        <a:cubicBezTo>
                          <a:pt x="14409" y="3726"/>
                          <a:pt x="11453" y="401"/>
                          <a:pt x="7389" y="31"/>
                        </a:cubicBezTo>
                        <a:cubicBezTo>
                          <a:pt x="3325" y="-338"/>
                          <a:pt x="369" y="2617"/>
                          <a:pt x="0" y="6681"/>
                        </a:cubicBezTo>
                        <a:cubicBezTo>
                          <a:pt x="0" y="7051"/>
                          <a:pt x="0" y="7420"/>
                          <a:pt x="0" y="7420"/>
                        </a:cubicBezTo>
                        <a:lnTo>
                          <a:pt x="0" y="282664"/>
                        </a:lnTo>
                        <a:cubicBezTo>
                          <a:pt x="0" y="286358"/>
                          <a:pt x="2956" y="289684"/>
                          <a:pt x="7020" y="289684"/>
                        </a:cubicBezTo>
                        <a:lnTo>
                          <a:pt x="310342" y="289684"/>
                        </a:lnTo>
                        <a:cubicBezTo>
                          <a:pt x="310342" y="289684"/>
                          <a:pt x="310711" y="289684"/>
                          <a:pt x="310711" y="289684"/>
                        </a:cubicBezTo>
                        <a:cubicBezTo>
                          <a:pt x="314406" y="289684"/>
                          <a:pt x="317361" y="286728"/>
                          <a:pt x="317731" y="283033"/>
                        </a:cubicBezTo>
                        <a:cubicBezTo>
                          <a:pt x="317731" y="280447"/>
                          <a:pt x="317361" y="278600"/>
                          <a:pt x="315884" y="277492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3656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731C64B5-CB76-2612-FD33-2FE5ECABFFF7}"/>
                      </a:ext>
                    </a:extLst>
                  </p:cNvPr>
                  <p:cNvSpPr/>
                  <p:nvPr/>
                </p:nvSpPr>
                <p:spPr>
                  <a:xfrm>
                    <a:off x="10724890" y="3989737"/>
                    <a:ext cx="254923" cy="204677"/>
                  </a:xfrm>
                  <a:custGeom>
                    <a:avLst/>
                    <a:gdLst>
                      <a:gd name="csX0" fmla="*/ 25123 w 254923"/>
                      <a:gd name="csY0" fmla="*/ 204678 h 204677"/>
                      <a:gd name="csX1" fmla="*/ 49876 w 254923"/>
                      <a:gd name="csY1" fmla="*/ 179924 h 204677"/>
                      <a:gd name="csX2" fmla="*/ 42857 w 254923"/>
                      <a:gd name="csY2" fmla="*/ 162929 h 204677"/>
                      <a:gd name="csX3" fmla="*/ 42857 w 254923"/>
                      <a:gd name="csY3" fmla="*/ 162929 h 204677"/>
                      <a:gd name="csX4" fmla="*/ 83866 w 254923"/>
                      <a:gd name="csY4" fmla="*/ 104556 h 204677"/>
                      <a:gd name="csX5" fmla="*/ 83866 w 254923"/>
                      <a:gd name="csY5" fmla="*/ 104556 h 204677"/>
                      <a:gd name="csX6" fmla="*/ 107511 w 254923"/>
                      <a:gd name="csY6" fmla="*/ 100861 h 204677"/>
                      <a:gd name="csX7" fmla="*/ 107511 w 254923"/>
                      <a:gd name="csY7" fmla="*/ 100861 h 204677"/>
                      <a:gd name="csX8" fmla="*/ 138915 w 254923"/>
                      <a:gd name="csY8" fmla="*/ 118964 h 204677"/>
                      <a:gd name="csX9" fmla="*/ 138915 w 254923"/>
                      <a:gd name="csY9" fmla="*/ 118964 h 204677"/>
                      <a:gd name="csX10" fmla="*/ 138545 w 254923"/>
                      <a:gd name="csY10" fmla="*/ 123767 h 204677"/>
                      <a:gd name="csX11" fmla="*/ 145935 w 254923"/>
                      <a:gd name="csY11" fmla="*/ 141132 h 204677"/>
                      <a:gd name="csX12" fmla="*/ 163299 w 254923"/>
                      <a:gd name="csY12" fmla="*/ 148151 h 204677"/>
                      <a:gd name="csX13" fmla="*/ 163299 w 254923"/>
                      <a:gd name="csY13" fmla="*/ 148151 h 204677"/>
                      <a:gd name="csX14" fmla="*/ 188052 w 254923"/>
                      <a:gd name="csY14" fmla="*/ 123398 h 204677"/>
                      <a:gd name="csX15" fmla="*/ 181033 w 254923"/>
                      <a:gd name="csY15" fmla="*/ 106403 h 204677"/>
                      <a:gd name="csX16" fmla="*/ 181033 w 254923"/>
                      <a:gd name="csY16" fmla="*/ 106403 h 204677"/>
                      <a:gd name="csX17" fmla="*/ 222042 w 254923"/>
                      <a:gd name="csY17" fmla="*/ 48029 h 204677"/>
                      <a:gd name="csX18" fmla="*/ 222042 w 254923"/>
                      <a:gd name="csY18" fmla="*/ 48029 h 204677"/>
                      <a:gd name="csX19" fmla="*/ 230170 w 254923"/>
                      <a:gd name="csY19" fmla="*/ 49507 h 204677"/>
                      <a:gd name="csX20" fmla="*/ 230170 w 254923"/>
                      <a:gd name="csY20" fmla="*/ 49507 h 204677"/>
                      <a:gd name="csX21" fmla="*/ 254924 w 254923"/>
                      <a:gd name="csY21" fmla="*/ 24753 h 204677"/>
                      <a:gd name="csX22" fmla="*/ 230170 w 254923"/>
                      <a:gd name="csY22" fmla="*/ 0 h 204677"/>
                      <a:gd name="csX23" fmla="*/ 205417 w 254923"/>
                      <a:gd name="csY23" fmla="*/ 24753 h 204677"/>
                      <a:gd name="csX24" fmla="*/ 210589 w 254923"/>
                      <a:gd name="csY24" fmla="*/ 39532 h 204677"/>
                      <a:gd name="csX25" fmla="*/ 210589 w 254923"/>
                      <a:gd name="csY25" fmla="*/ 39532 h 204677"/>
                      <a:gd name="csX26" fmla="*/ 168102 w 254923"/>
                      <a:gd name="csY26" fmla="*/ 99753 h 204677"/>
                      <a:gd name="csX27" fmla="*/ 168102 w 254923"/>
                      <a:gd name="csY27" fmla="*/ 99753 h 204677"/>
                      <a:gd name="csX28" fmla="*/ 162560 w 254923"/>
                      <a:gd name="csY28" fmla="*/ 99383 h 204677"/>
                      <a:gd name="csX29" fmla="*/ 144826 w 254923"/>
                      <a:gd name="csY29" fmla="*/ 106772 h 204677"/>
                      <a:gd name="csX30" fmla="*/ 144826 w 254923"/>
                      <a:gd name="csY30" fmla="*/ 106772 h 204677"/>
                      <a:gd name="csX31" fmla="*/ 115270 w 254923"/>
                      <a:gd name="csY31" fmla="*/ 89408 h 204677"/>
                      <a:gd name="csX32" fmla="*/ 115270 w 254923"/>
                      <a:gd name="csY32" fmla="*/ 89408 h 204677"/>
                      <a:gd name="csX33" fmla="*/ 116748 w 254923"/>
                      <a:gd name="csY33" fmla="*/ 81649 h 204677"/>
                      <a:gd name="csX34" fmla="*/ 91994 w 254923"/>
                      <a:gd name="csY34" fmla="*/ 56896 h 204677"/>
                      <a:gd name="csX35" fmla="*/ 67241 w 254923"/>
                      <a:gd name="csY35" fmla="*/ 81649 h 204677"/>
                      <a:gd name="csX36" fmla="*/ 72413 w 254923"/>
                      <a:gd name="csY36" fmla="*/ 96428 h 204677"/>
                      <a:gd name="csX37" fmla="*/ 72413 w 254923"/>
                      <a:gd name="csY37" fmla="*/ 96428 h 204677"/>
                      <a:gd name="csX38" fmla="*/ 30295 w 254923"/>
                      <a:gd name="csY38" fmla="*/ 156279 h 204677"/>
                      <a:gd name="csX39" fmla="*/ 30295 w 254923"/>
                      <a:gd name="csY39" fmla="*/ 156279 h 204677"/>
                      <a:gd name="csX40" fmla="*/ 24753 w 254923"/>
                      <a:gd name="csY40" fmla="*/ 155910 h 204677"/>
                      <a:gd name="csX41" fmla="*/ 0 w 254923"/>
                      <a:gd name="csY41" fmla="*/ 180663 h 204677"/>
                      <a:gd name="csX42" fmla="*/ 25123 w 254923"/>
                      <a:gd name="csY42" fmla="*/ 204678 h 204677"/>
                      <a:gd name="csX43" fmla="*/ 91994 w 254923"/>
                      <a:gd name="csY43" fmla="*/ 91994 h 204677"/>
                      <a:gd name="csX44" fmla="*/ 81280 w 254923"/>
                      <a:gd name="csY44" fmla="*/ 81280 h 204677"/>
                      <a:gd name="csX45" fmla="*/ 91994 w 254923"/>
                      <a:gd name="csY45" fmla="*/ 70566 h 204677"/>
                      <a:gd name="csX46" fmla="*/ 102708 w 254923"/>
                      <a:gd name="csY46" fmla="*/ 81280 h 204677"/>
                      <a:gd name="csX47" fmla="*/ 99753 w 254923"/>
                      <a:gd name="csY47" fmla="*/ 88669 h 204677"/>
                      <a:gd name="csX48" fmla="*/ 91994 w 254923"/>
                      <a:gd name="csY48" fmla="*/ 91994 h 204677"/>
                      <a:gd name="csX49" fmla="*/ 91994 w 254923"/>
                      <a:gd name="csY49" fmla="*/ 93841 h 204677"/>
                      <a:gd name="csX50" fmla="*/ 91994 w 254923"/>
                      <a:gd name="csY50" fmla="*/ 91994 h 204677"/>
                      <a:gd name="csX51" fmla="*/ 91994 w 254923"/>
                      <a:gd name="csY51" fmla="*/ 91994 h 204677"/>
                      <a:gd name="csX52" fmla="*/ 14409 w 254923"/>
                      <a:gd name="csY52" fmla="*/ 180294 h 204677"/>
                      <a:gd name="csX53" fmla="*/ 25123 w 254923"/>
                      <a:gd name="csY53" fmla="*/ 169580 h 204677"/>
                      <a:gd name="csX54" fmla="*/ 35837 w 254923"/>
                      <a:gd name="csY54" fmla="*/ 180294 h 204677"/>
                      <a:gd name="csX55" fmla="*/ 32881 w 254923"/>
                      <a:gd name="csY55" fmla="*/ 187683 h 204677"/>
                      <a:gd name="csX56" fmla="*/ 25492 w 254923"/>
                      <a:gd name="csY56" fmla="*/ 191008 h 204677"/>
                      <a:gd name="csX57" fmla="*/ 25123 w 254923"/>
                      <a:gd name="csY57" fmla="*/ 191008 h 204677"/>
                      <a:gd name="csX58" fmla="*/ 14409 w 254923"/>
                      <a:gd name="csY58" fmla="*/ 180294 h 204677"/>
                      <a:gd name="csX59" fmla="*/ 229431 w 254923"/>
                      <a:gd name="csY59" fmla="*/ 35468 h 204677"/>
                      <a:gd name="csX60" fmla="*/ 229431 w 254923"/>
                      <a:gd name="csY60" fmla="*/ 35468 h 204677"/>
                      <a:gd name="csX61" fmla="*/ 222042 w 254923"/>
                      <a:gd name="csY61" fmla="*/ 32512 h 204677"/>
                      <a:gd name="csX62" fmla="*/ 218717 w 254923"/>
                      <a:gd name="csY62" fmla="*/ 25492 h 204677"/>
                      <a:gd name="csX63" fmla="*/ 218717 w 254923"/>
                      <a:gd name="csY63" fmla="*/ 25123 h 204677"/>
                      <a:gd name="csX64" fmla="*/ 229431 w 254923"/>
                      <a:gd name="csY64" fmla="*/ 14409 h 204677"/>
                      <a:gd name="csX65" fmla="*/ 240145 w 254923"/>
                      <a:gd name="csY65" fmla="*/ 25123 h 204677"/>
                      <a:gd name="csX66" fmla="*/ 229431 w 254923"/>
                      <a:gd name="csY66" fmla="*/ 35468 h 204677"/>
                      <a:gd name="csX67" fmla="*/ 151846 w 254923"/>
                      <a:gd name="csY67" fmla="*/ 123767 h 204677"/>
                      <a:gd name="csX68" fmla="*/ 162560 w 254923"/>
                      <a:gd name="csY68" fmla="*/ 113053 h 204677"/>
                      <a:gd name="csX69" fmla="*/ 173274 w 254923"/>
                      <a:gd name="csY69" fmla="*/ 123767 h 204677"/>
                      <a:gd name="csX70" fmla="*/ 170319 w 254923"/>
                      <a:gd name="csY70" fmla="*/ 131156 h 204677"/>
                      <a:gd name="csX71" fmla="*/ 162929 w 254923"/>
                      <a:gd name="csY71" fmla="*/ 134481 h 204677"/>
                      <a:gd name="csX72" fmla="*/ 162560 w 254923"/>
                      <a:gd name="csY72" fmla="*/ 134481 h 204677"/>
                      <a:gd name="csX73" fmla="*/ 151846 w 254923"/>
                      <a:gd name="csY73" fmla="*/ 123767 h 20467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  <a:cxn ang="0">
                        <a:pos x="csX44" y="csY44"/>
                      </a:cxn>
                      <a:cxn ang="0">
                        <a:pos x="csX45" y="csY45"/>
                      </a:cxn>
                      <a:cxn ang="0">
                        <a:pos x="csX46" y="csY46"/>
                      </a:cxn>
                      <a:cxn ang="0">
                        <a:pos x="csX47" y="csY47"/>
                      </a:cxn>
                      <a:cxn ang="0">
                        <a:pos x="csX48" y="csY48"/>
                      </a:cxn>
                      <a:cxn ang="0">
                        <a:pos x="csX49" y="csY49"/>
                      </a:cxn>
                      <a:cxn ang="0">
                        <a:pos x="csX50" y="csY50"/>
                      </a:cxn>
                      <a:cxn ang="0">
                        <a:pos x="csX51" y="csY51"/>
                      </a:cxn>
                      <a:cxn ang="0">
                        <a:pos x="csX52" y="csY52"/>
                      </a:cxn>
                      <a:cxn ang="0">
                        <a:pos x="csX53" y="csY53"/>
                      </a:cxn>
                      <a:cxn ang="0">
                        <a:pos x="csX54" y="csY54"/>
                      </a:cxn>
                      <a:cxn ang="0">
                        <a:pos x="csX55" y="csY55"/>
                      </a:cxn>
                      <a:cxn ang="0">
                        <a:pos x="csX56" y="csY56"/>
                      </a:cxn>
                      <a:cxn ang="0">
                        <a:pos x="csX57" y="csY57"/>
                      </a:cxn>
                      <a:cxn ang="0">
                        <a:pos x="csX58" y="csY58"/>
                      </a:cxn>
                      <a:cxn ang="0">
                        <a:pos x="csX59" y="csY59"/>
                      </a:cxn>
                      <a:cxn ang="0">
                        <a:pos x="csX60" y="csY60"/>
                      </a:cxn>
                      <a:cxn ang="0">
                        <a:pos x="csX61" y="csY61"/>
                      </a:cxn>
                      <a:cxn ang="0">
                        <a:pos x="csX62" y="csY62"/>
                      </a:cxn>
                      <a:cxn ang="0">
                        <a:pos x="csX63" y="csY63"/>
                      </a:cxn>
                      <a:cxn ang="0">
                        <a:pos x="csX64" y="csY64"/>
                      </a:cxn>
                      <a:cxn ang="0">
                        <a:pos x="csX65" y="csY65"/>
                      </a:cxn>
                      <a:cxn ang="0">
                        <a:pos x="csX66" y="csY66"/>
                      </a:cxn>
                      <a:cxn ang="0">
                        <a:pos x="csX67" y="csY67"/>
                      </a:cxn>
                      <a:cxn ang="0">
                        <a:pos x="csX68" y="csY68"/>
                      </a:cxn>
                      <a:cxn ang="0">
                        <a:pos x="csX69" y="csY69"/>
                      </a:cxn>
                      <a:cxn ang="0">
                        <a:pos x="csX70" y="csY70"/>
                      </a:cxn>
                      <a:cxn ang="0">
                        <a:pos x="csX71" y="csY71"/>
                      </a:cxn>
                      <a:cxn ang="0">
                        <a:pos x="csX72" y="csY72"/>
                      </a:cxn>
                      <a:cxn ang="0">
                        <a:pos x="csX73" y="csY73"/>
                      </a:cxn>
                    </a:cxnLst>
                    <a:rect l="l" t="t" r="r" b="b"/>
                    <a:pathLst>
                      <a:path w="254923" h="204677">
                        <a:moveTo>
                          <a:pt x="25123" y="204678"/>
                        </a:moveTo>
                        <a:cubicBezTo>
                          <a:pt x="38793" y="204678"/>
                          <a:pt x="49876" y="193594"/>
                          <a:pt x="49876" y="179924"/>
                        </a:cubicBezTo>
                        <a:cubicBezTo>
                          <a:pt x="49876" y="173644"/>
                          <a:pt x="47290" y="167363"/>
                          <a:pt x="42857" y="162929"/>
                        </a:cubicBezTo>
                        <a:lnTo>
                          <a:pt x="42857" y="162929"/>
                        </a:lnTo>
                        <a:lnTo>
                          <a:pt x="83866" y="104556"/>
                        </a:lnTo>
                        <a:lnTo>
                          <a:pt x="83866" y="104556"/>
                        </a:lnTo>
                        <a:cubicBezTo>
                          <a:pt x="91625" y="107511"/>
                          <a:pt x="100861" y="106033"/>
                          <a:pt x="107511" y="100861"/>
                        </a:cubicBezTo>
                        <a:lnTo>
                          <a:pt x="107511" y="100861"/>
                        </a:lnTo>
                        <a:lnTo>
                          <a:pt x="138915" y="118964"/>
                        </a:lnTo>
                        <a:lnTo>
                          <a:pt x="138915" y="118964"/>
                        </a:lnTo>
                        <a:cubicBezTo>
                          <a:pt x="138545" y="120442"/>
                          <a:pt x="138545" y="122289"/>
                          <a:pt x="138545" y="123767"/>
                        </a:cubicBezTo>
                        <a:cubicBezTo>
                          <a:pt x="138545" y="130417"/>
                          <a:pt x="141132" y="136329"/>
                          <a:pt x="145935" y="141132"/>
                        </a:cubicBezTo>
                        <a:cubicBezTo>
                          <a:pt x="150737" y="145935"/>
                          <a:pt x="156649" y="148151"/>
                          <a:pt x="163299" y="148151"/>
                        </a:cubicBezTo>
                        <a:cubicBezTo>
                          <a:pt x="163299" y="148151"/>
                          <a:pt x="163299" y="148151"/>
                          <a:pt x="163299" y="148151"/>
                        </a:cubicBezTo>
                        <a:cubicBezTo>
                          <a:pt x="176969" y="148151"/>
                          <a:pt x="188052" y="137068"/>
                          <a:pt x="188052" y="123398"/>
                        </a:cubicBezTo>
                        <a:cubicBezTo>
                          <a:pt x="188052" y="117117"/>
                          <a:pt x="185466" y="110836"/>
                          <a:pt x="181033" y="106403"/>
                        </a:cubicBezTo>
                        <a:lnTo>
                          <a:pt x="181033" y="106403"/>
                        </a:lnTo>
                        <a:lnTo>
                          <a:pt x="222042" y="48029"/>
                        </a:lnTo>
                        <a:lnTo>
                          <a:pt x="222042" y="48029"/>
                        </a:lnTo>
                        <a:cubicBezTo>
                          <a:pt x="224628" y="49137"/>
                          <a:pt x="227584" y="49507"/>
                          <a:pt x="230170" y="49507"/>
                        </a:cubicBezTo>
                        <a:lnTo>
                          <a:pt x="230170" y="49507"/>
                        </a:lnTo>
                        <a:cubicBezTo>
                          <a:pt x="243840" y="49507"/>
                          <a:pt x="254924" y="38423"/>
                          <a:pt x="254924" y="24753"/>
                        </a:cubicBezTo>
                        <a:cubicBezTo>
                          <a:pt x="254924" y="11084"/>
                          <a:pt x="243840" y="0"/>
                          <a:pt x="230170" y="0"/>
                        </a:cubicBezTo>
                        <a:cubicBezTo>
                          <a:pt x="216500" y="0"/>
                          <a:pt x="205417" y="11084"/>
                          <a:pt x="205417" y="24753"/>
                        </a:cubicBezTo>
                        <a:cubicBezTo>
                          <a:pt x="205417" y="29926"/>
                          <a:pt x="207264" y="35098"/>
                          <a:pt x="210589" y="39532"/>
                        </a:cubicBezTo>
                        <a:lnTo>
                          <a:pt x="210589" y="39532"/>
                        </a:lnTo>
                        <a:lnTo>
                          <a:pt x="168102" y="99753"/>
                        </a:lnTo>
                        <a:lnTo>
                          <a:pt x="168102" y="99753"/>
                        </a:lnTo>
                        <a:cubicBezTo>
                          <a:pt x="166255" y="99383"/>
                          <a:pt x="164407" y="99014"/>
                          <a:pt x="162560" y="99383"/>
                        </a:cubicBezTo>
                        <a:cubicBezTo>
                          <a:pt x="155910" y="99383"/>
                          <a:pt x="149629" y="101969"/>
                          <a:pt x="144826" y="106772"/>
                        </a:cubicBezTo>
                        <a:lnTo>
                          <a:pt x="144826" y="106772"/>
                        </a:lnTo>
                        <a:lnTo>
                          <a:pt x="115270" y="89408"/>
                        </a:lnTo>
                        <a:lnTo>
                          <a:pt x="115270" y="89408"/>
                        </a:lnTo>
                        <a:cubicBezTo>
                          <a:pt x="116009" y="86822"/>
                          <a:pt x="116748" y="84236"/>
                          <a:pt x="116748" y="81649"/>
                        </a:cubicBezTo>
                        <a:cubicBezTo>
                          <a:pt x="116748" y="67980"/>
                          <a:pt x="105664" y="56896"/>
                          <a:pt x="91994" y="56896"/>
                        </a:cubicBezTo>
                        <a:cubicBezTo>
                          <a:pt x="78324" y="56896"/>
                          <a:pt x="67241" y="67980"/>
                          <a:pt x="67241" y="81649"/>
                        </a:cubicBezTo>
                        <a:cubicBezTo>
                          <a:pt x="67241" y="86822"/>
                          <a:pt x="69088" y="91994"/>
                          <a:pt x="72413" y="96428"/>
                        </a:cubicBezTo>
                        <a:lnTo>
                          <a:pt x="72413" y="96428"/>
                        </a:lnTo>
                        <a:lnTo>
                          <a:pt x="30295" y="156279"/>
                        </a:lnTo>
                        <a:lnTo>
                          <a:pt x="30295" y="156279"/>
                        </a:lnTo>
                        <a:cubicBezTo>
                          <a:pt x="28448" y="155910"/>
                          <a:pt x="26601" y="155540"/>
                          <a:pt x="24753" y="155910"/>
                        </a:cubicBezTo>
                        <a:cubicBezTo>
                          <a:pt x="11084" y="155910"/>
                          <a:pt x="0" y="166993"/>
                          <a:pt x="0" y="180663"/>
                        </a:cubicBezTo>
                        <a:cubicBezTo>
                          <a:pt x="0" y="194333"/>
                          <a:pt x="11453" y="204678"/>
                          <a:pt x="25123" y="204678"/>
                        </a:cubicBezTo>
                        <a:close/>
                        <a:moveTo>
                          <a:pt x="91994" y="91994"/>
                        </a:moveTo>
                        <a:cubicBezTo>
                          <a:pt x="86083" y="91994"/>
                          <a:pt x="81280" y="87191"/>
                          <a:pt x="81280" y="81280"/>
                        </a:cubicBezTo>
                        <a:cubicBezTo>
                          <a:pt x="81280" y="75369"/>
                          <a:pt x="86083" y="70566"/>
                          <a:pt x="91994" y="70566"/>
                        </a:cubicBezTo>
                        <a:cubicBezTo>
                          <a:pt x="97905" y="70566"/>
                          <a:pt x="102708" y="75369"/>
                          <a:pt x="102708" y="81280"/>
                        </a:cubicBezTo>
                        <a:cubicBezTo>
                          <a:pt x="102708" y="84236"/>
                          <a:pt x="101600" y="86822"/>
                          <a:pt x="99753" y="88669"/>
                        </a:cubicBezTo>
                        <a:cubicBezTo>
                          <a:pt x="97905" y="90516"/>
                          <a:pt x="94950" y="91994"/>
                          <a:pt x="91994" y="91994"/>
                        </a:cubicBezTo>
                        <a:lnTo>
                          <a:pt x="91994" y="93841"/>
                        </a:lnTo>
                        <a:lnTo>
                          <a:pt x="91994" y="91994"/>
                        </a:lnTo>
                        <a:lnTo>
                          <a:pt x="91994" y="91994"/>
                        </a:lnTo>
                        <a:close/>
                        <a:moveTo>
                          <a:pt x="14409" y="180294"/>
                        </a:moveTo>
                        <a:cubicBezTo>
                          <a:pt x="14409" y="174383"/>
                          <a:pt x="19212" y="169580"/>
                          <a:pt x="25123" y="169580"/>
                        </a:cubicBezTo>
                        <a:cubicBezTo>
                          <a:pt x="31034" y="169580"/>
                          <a:pt x="35837" y="174383"/>
                          <a:pt x="35837" y="180294"/>
                        </a:cubicBezTo>
                        <a:cubicBezTo>
                          <a:pt x="35837" y="183249"/>
                          <a:pt x="34729" y="185836"/>
                          <a:pt x="32881" y="187683"/>
                        </a:cubicBezTo>
                        <a:cubicBezTo>
                          <a:pt x="31034" y="189530"/>
                          <a:pt x="28448" y="191008"/>
                          <a:pt x="25492" y="191008"/>
                        </a:cubicBezTo>
                        <a:lnTo>
                          <a:pt x="25123" y="191008"/>
                        </a:lnTo>
                        <a:cubicBezTo>
                          <a:pt x="19212" y="190639"/>
                          <a:pt x="14409" y="186205"/>
                          <a:pt x="14409" y="180294"/>
                        </a:cubicBezTo>
                        <a:close/>
                        <a:moveTo>
                          <a:pt x="229431" y="35468"/>
                        </a:moveTo>
                        <a:cubicBezTo>
                          <a:pt x="229431" y="35468"/>
                          <a:pt x="229431" y="35468"/>
                          <a:pt x="229431" y="35468"/>
                        </a:cubicBezTo>
                        <a:cubicBezTo>
                          <a:pt x="226476" y="35468"/>
                          <a:pt x="223889" y="34359"/>
                          <a:pt x="222042" y="32512"/>
                        </a:cubicBezTo>
                        <a:cubicBezTo>
                          <a:pt x="220195" y="30665"/>
                          <a:pt x="219087" y="28079"/>
                          <a:pt x="218717" y="25492"/>
                        </a:cubicBezTo>
                        <a:lnTo>
                          <a:pt x="218717" y="25123"/>
                        </a:lnTo>
                        <a:cubicBezTo>
                          <a:pt x="218717" y="19212"/>
                          <a:pt x="223520" y="14409"/>
                          <a:pt x="229431" y="14409"/>
                        </a:cubicBezTo>
                        <a:cubicBezTo>
                          <a:pt x="235343" y="14409"/>
                          <a:pt x="240145" y="19212"/>
                          <a:pt x="240145" y="25123"/>
                        </a:cubicBezTo>
                        <a:cubicBezTo>
                          <a:pt x="240145" y="31034"/>
                          <a:pt x="235343" y="35468"/>
                          <a:pt x="229431" y="35468"/>
                        </a:cubicBezTo>
                        <a:close/>
                        <a:moveTo>
                          <a:pt x="151846" y="123767"/>
                        </a:moveTo>
                        <a:cubicBezTo>
                          <a:pt x="151846" y="117856"/>
                          <a:pt x="156649" y="113053"/>
                          <a:pt x="162560" y="113053"/>
                        </a:cubicBezTo>
                        <a:cubicBezTo>
                          <a:pt x="168471" y="113053"/>
                          <a:pt x="173274" y="117856"/>
                          <a:pt x="173274" y="123767"/>
                        </a:cubicBezTo>
                        <a:cubicBezTo>
                          <a:pt x="173274" y="126723"/>
                          <a:pt x="172166" y="129309"/>
                          <a:pt x="170319" y="131156"/>
                        </a:cubicBezTo>
                        <a:cubicBezTo>
                          <a:pt x="168471" y="133004"/>
                          <a:pt x="165885" y="134112"/>
                          <a:pt x="162929" y="134481"/>
                        </a:cubicBezTo>
                        <a:lnTo>
                          <a:pt x="162560" y="134481"/>
                        </a:lnTo>
                        <a:cubicBezTo>
                          <a:pt x="156649" y="134481"/>
                          <a:pt x="151846" y="129679"/>
                          <a:pt x="151846" y="123767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3656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7F82D55B-A019-B682-F300-C741F1022A50}"/>
                    </a:ext>
                  </a:extLst>
                </p:cNvPr>
                <p:cNvSpPr txBox="1"/>
                <p:nvPr/>
              </p:nvSpPr>
              <p:spPr>
                <a:xfrm>
                  <a:off x="10455351" y="4389636"/>
                  <a:ext cx="365806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900">
                      <a:solidFill>
                        <a:schemeClr val="bg1"/>
                      </a:solidFill>
                      <a:latin typeface="+mn-lt"/>
                    </a:rPr>
                    <a:t>RIC</a:t>
                  </a:r>
                </a:p>
              </p:txBody>
            </p:sp>
          </p:grpSp>
          <p:sp>
            <p:nvSpPr>
              <p:cNvPr id="151" name="Rounded Rectangle 57">
                <a:extLst>
                  <a:ext uri="{FF2B5EF4-FFF2-40B4-BE49-F238E27FC236}">
                    <a16:creationId xmlns:a16="http://schemas.microsoft.com/office/drawing/2014/main" id="{A8CEA157-D2C4-ED18-1215-C2B42F0090C3}"/>
                  </a:ext>
                </a:extLst>
              </p:cNvPr>
              <p:cNvSpPr/>
              <p:nvPr/>
            </p:nvSpPr>
            <p:spPr>
              <a:xfrm>
                <a:off x="3496397" y="2190563"/>
                <a:ext cx="7947570" cy="1065604"/>
              </a:xfrm>
              <a:prstGeom prst="roundRect">
                <a:avLst>
                  <a:gd name="adj" fmla="val 5380"/>
                </a:avLst>
              </a:prstGeom>
              <a:solidFill>
                <a:schemeClr val="tx2">
                  <a:lumMod val="50000"/>
                  <a:alpha val="75000"/>
                </a:schemeClr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1C6DF7EA-AC7B-A403-5642-2C75ACEE7414}"/>
                  </a:ext>
                </a:extLst>
              </p:cNvPr>
              <p:cNvSpPr txBox="1"/>
              <p:nvPr/>
            </p:nvSpPr>
            <p:spPr>
              <a:xfrm>
                <a:off x="6836830" y="2922165"/>
                <a:ext cx="119616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latin typeface="+mn-lt"/>
                  </a:rPr>
                  <a:t>Intent Orchestration</a:t>
                </a:r>
              </a:p>
            </p:txBody>
          </p:sp>
          <p:pic>
            <p:nvPicPr>
              <p:cNvPr id="153" name="Graphic 152">
                <a:extLst>
                  <a:ext uri="{FF2B5EF4-FFF2-40B4-BE49-F238E27FC236}">
                    <a16:creationId xmlns:a16="http://schemas.microsoft.com/office/drawing/2014/main" id="{B4289360-0287-6A63-2F21-27A1D755D5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rcRect/>
              <a:stretch/>
            </p:blipFill>
            <p:spPr>
              <a:xfrm>
                <a:off x="7069151" y="2306061"/>
                <a:ext cx="731520" cy="731520"/>
              </a:xfrm>
              <a:prstGeom prst="rect">
                <a:avLst/>
              </a:prstGeom>
            </p:spPr>
          </p:pic>
        </p:grp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7A99B85C-EB1B-E826-4A7D-9E30CE3F2DB3}"/>
                </a:ext>
              </a:extLst>
            </p:cNvPr>
            <p:cNvSpPr txBox="1"/>
            <p:nvPr/>
          </p:nvSpPr>
          <p:spPr>
            <a:xfrm>
              <a:off x="5009408" y="1843689"/>
              <a:ext cx="485100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>
                      <a:lumMod val="75000"/>
                    </a:schemeClr>
                  </a:solidFill>
                  <a:latin typeface="+mn-lt"/>
                </a:rPr>
                <a:t>AI-enhanced portfolio powering monetization, autonomy &amp; </a:t>
              </a:r>
              <a:r>
                <a:rPr lang="en-US" sz="1100" err="1">
                  <a:solidFill>
                    <a:schemeClr val="bg1">
                      <a:lumMod val="75000"/>
                    </a:schemeClr>
                  </a:solidFill>
                  <a:latin typeface="+mn-lt"/>
                </a:rPr>
                <a:t>TechCo</a:t>
              </a:r>
              <a:r>
                <a:rPr lang="en-US" sz="1100">
                  <a:solidFill>
                    <a:schemeClr val="bg1">
                      <a:lumMod val="75000"/>
                    </a:schemeClr>
                  </a:solidFill>
                  <a:latin typeface="+mn-lt"/>
                </a:rPr>
                <a:t> transition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F8A1E9A-FFC7-8CF0-85B5-50018C3A8C81}"/>
                </a:ext>
              </a:extLst>
            </p:cNvPr>
            <p:cNvSpPr txBox="1"/>
            <p:nvPr/>
          </p:nvSpPr>
          <p:spPr>
            <a:xfrm>
              <a:off x="3461126" y="1536434"/>
              <a:ext cx="79475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  <a:latin typeface="+mn-lt"/>
                </a:rPr>
                <a:t>The Industry’s Only End-to-End, Cloud-Native Software Provider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407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0574A-8494-9274-F7DA-E4FADB96D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953C16E5-C40D-90A4-A562-0B424EEE5502}"/>
              </a:ext>
            </a:extLst>
          </p:cNvPr>
          <p:cNvGrpSpPr/>
          <p:nvPr/>
        </p:nvGrpSpPr>
        <p:grpSpPr>
          <a:xfrm rot="19274856">
            <a:off x="1963293" y="3172177"/>
            <a:ext cx="1288152" cy="1488428"/>
            <a:chOff x="3159275" y="417422"/>
            <a:chExt cx="4944034" cy="5712713"/>
          </a:xfrm>
        </p:grpSpPr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C9F0CA71-DAA9-3219-25FF-AD097EC4F2D4}"/>
                </a:ext>
              </a:extLst>
            </p:cNvPr>
            <p:cNvSpPr/>
            <p:nvPr/>
          </p:nvSpPr>
          <p:spPr>
            <a:xfrm flipV="1">
              <a:off x="4922632" y="1816286"/>
              <a:ext cx="1423034" cy="1070917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C25F5D2E-36FD-3691-809A-8A9AFCD43D0A}"/>
                </a:ext>
              </a:extLst>
            </p:cNvPr>
            <p:cNvSpPr/>
            <p:nvPr/>
          </p:nvSpPr>
          <p:spPr>
            <a:xfrm flipV="1">
              <a:off x="4320771" y="3030753"/>
              <a:ext cx="2621041" cy="1070917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4F37BF80-95A5-DA64-1024-9DDC015F4459}"/>
                </a:ext>
              </a:extLst>
            </p:cNvPr>
            <p:cNvSpPr/>
            <p:nvPr/>
          </p:nvSpPr>
          <p:spPr>
            <a:xfrm flipV="1">
              <a:off x="3699670" y="4245224"/>
              <a:ext cx="3897581" cy="1070917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9F674817-A64B-8D87-4DCA-B960B9DE9DEE}"/>
                </a:ext>
              </a:extLst>
            </p:cNvPr>
            <p:cNvGrpSpPr/>
            <p:nvPr/>
          </p:nvGrpSpPr>
          <p:grpSpPr>
            <a:xfrm>
              <a:off x="5010787" y="417422"/>
              <a:ext cx="1241010" cy="1433959"/>
              <a:chOff x="5475496" y="834844"/>
              <a:chExt cx="1241010" cy="1433959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54B03EF-E8FA-204D-BED7-6BEEFFBEC690}"/>
                  </a:ext>
                </a:extLst>
              </p:cNvPr>
              <p:cNvSpPr/>
              <p:nvPr/>
            </p:nvSpPr>
            <p:spPr>
              <a:xfrm>
                <a:off x="6096000" y="834844"/>
                <a:ext cx="620506" cy="1433959"/>
              </a:xfrm>
              <a:custGeom>
                <a:avLst/>
                <a:gdLst>
                  <a:gd name="connsiteX0" fmla="*/ 0 w 620506"/>
                  <a:gd name="connsiteY0" fmla="*/ 0 h 1433959"/>
                  <a:gd name="connsiteX1" fmla="*/ 620506 w 620506"/>
                  <a:gd name="connsiteY1" fmla="*/ 1221033 h 1433959"/>
                  <a:gd name="connsiteX2" fmla="*/ 0 w 620506"/>
                  <a:gd name="connsiteY2" fmla="*/ 1433959 h 1433959"/>
                  <a:gd name="connsiteX3" fmla="*/ 0 w 620506"/>
                  <a:gd name="connsiteY3" fmla="*/ 0 h 1433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0506" h="1433959">
                    <a:moveTo>
                      <a:pt x="0" y="0"/>
                    </a:moveTo>
                    <a:lnTo>
                      <a:pt x="620506" y="1221033"/>
                    </a:lnTo>
                    <a:lnTo>
                      <a:pt x="0" y="14339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4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FB029008-D30D-F847-4873-BA3CB14C798C}"/>
                  </a:ext>
                </a:extLst>
              </p:cNvPr>
              <p:cNvSpPr/>
              <p:nvPr/>
            </p:nvSpPr>
            <p:spPr>
              <a:xfrm>
                <a:off x="5475496" y="834844"/>
                <a:ext cx="620505" cy="1433959"/>
              </a:xfrm>
              <a:custGeom>
                <a:avLst/>
                <a:gdLst>
                  <a:gd name="connsiteX0" fmla="*/ 620505 w 620505"/>
                  <a:gd name="connsiteY0" fmla="*/ 0 h 1433959"/>
                  <a:gd name="connsiteX1" fmla="*/ 620505 w 620505"/>
                  <a:gd name="connsiteY1" fmla="*/ 1433959 h 1433959"/>
                  <a:gd name="connsiteX2" fmla="*/ 0 w 620505"/>
                  <a:gd name="connsiteY2" fmla="*/ 1221033 h 1433959"/>
                  <a:gd name="connsiteX3" fmla="*/ 620505 w 620505"/>
                  <a:gd name="connsiteY3" fmla="*/ 0 h 1433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0505" h="1433959">
                    <a:moveTo>
                      <a:pt x="620505" y="0"/>
                    </a:moveTo>
                    <a:lnTo>
                      <a:pt x="620505" y="1433959"/>
                    </a:lnTo>
                    <a:lnTo>
                      <a:pt x="0" y="1221033"/>
                    </a:lnTo>
                    <a:lnTo>
                      <a:pt x="62050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B989117B-56F3-41D7-730B-AF8271B62D35}"/>
                </a:ext>
              </a:extLst>
            </p:cNvPr>
            <p:cNvGrpSpPr/>
            <p:nvPr/>
          </p:nvGrpSpPr>
          <p:grpSpPr>
            <a:xfrm>
              <a:off x="4393617" y="1816288"/>
              <a:ext cx="2475352" cy="1461345"/>
              <a:chOff x="4858326" y="2233710"/>
              <a:chExt cx="2475352" cy="1461345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82DF67F7-4C1A-8741-E519-9C5B6654D912}"/>
                  </a:ext>
                </a:extLst>
              </p:cNvPr>
              <p:cNvSpPr/>
              <p:nvPr/>
            </p:nvSpPr>
            <p:spPr>
              <a:xfrm>
                <a:off x="6096001" y="2233710"/>
                <a:ext cx="1237677" cy="1461345"/>
              </a:xfrm>
              <a:custGeom>
                <a:avLst/>
                <a:gdLst>
                  <a:gd name="connsiteX0" fmla="*/ 710878 w 1237677"/>
                  <a:gd name="connsiteY0" fmla="*/ 0 h 1461345"/>
                  <a:gd name="connsiteX1" fmla="*/ 1237677 w 1237677"/>
                  <a:gd name="connsiteY1" fmla="*/ 1036636 h 1461345"/>
                  <a:gd name="connsiteX2" fmla="*/ 0 w 1237677"/>
                  <a:gd name="connsiteY2" fmla="*/ 1461345 h 1461345"/>
                  <a:gd name="connsiteX3" fmla="*/ 0 w 1237677"/>
                  <a:gd name="connsiteY3" fmla="*/ 243937 h 1461345"/>
                  <a:gd name="connsiteX4" fmla="*/ 1 w 1237677"/>
                  <a:gd name="connsiteY4" fmla="*/ 243937 h 1461345"/>
                  <a:gd name="connsiteX5" fmla="*/ 710878 w 1237677"/>
                  <a:gd name="connsiteY5" fmla="*/ 0 h 1461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7677" h="1461345">
                    <a:moveTo>
                      <a:pt x="710878" y="0"/>
                    </a:moveTo>
                    <a:lnTo>
                      <a:pt x="1237677" y="1036636"/>
                    </a:lnTo>
                    <a:lnTo>
                      <a:pt x="0" y="1461345"/>
                    </a:lnTo>
                    <a:lnTo>
                      <a:pt x="0" y="243937"/>
                    </a:lnTo>
                    <a:lnTo>
                      <a:pt x="1" y="243937"/>
                    </a:lnTo>
                    <a:lnTo>
                      <a:pt x="710878" y="0"/>
                    </a:lnTo>
                    <a:close/>
                  </a:path>
                </a:pathLst>
              </a:custGeom>
              <a:solidFill>
                <a:srgbClr val="0038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5E1D8DE3-25E4-BD8D-2B6F-F4BB52A61CBB}"/>
                  </a:ext>
                </a:extLst>
              </p:cNvPr>
              <p:cNvSpPr/>
              <p:nvPr/>
            </p:nvSpPr>
            <p:spPr>
              <a:xfrm>
                <a:off x="4858326" y="2233710"/>
                <a:ext cx="1237675" cy="1461345"/>
              </a:xfrm>
              <a:custGeom>
                <a:avLst/>
                <a:gdLst>
                  <a:gd name="connsiteX0" fmla="*/ 526799 w 1237675"/>
                  <a:gd name="connsiteY0" fmla="*/ 0 h 1461345"/>
                  <a:gd name="connsiteX1" fmla="*/ 1237675 w 1237675"/>
                  <a:gd name="connsiteY1" fmla="*/ 243937 h 1461345"/>
                  <a:gd name="connsiteX2" fmla="*/ 1237675 w 1237675"/>
                  <a:gd name="connsiteY2" fmla="*/ 1461345 h 1461345"/>
                  <a:gd name="connsiteX3" fmla="*/ 0 w 1237675"/>
                  <a:gd name="connsiteY3" fmla="*/ 1036637 h 1461345"/>
                  <a:gd name="connsiteX4" fmla="*/ 526799 w 1237675"/>
                  <a:gd name="connsiteY4" fmla="*/ 0 h 1461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7675" h="1461345">
                    <a:moveTo>
                      <a:pt x="526799" y="0"/>
                    </a:moveTo>
                    <a:lnTo>
                      <a:pt x="1237675" y="243937"/>
                    </a:lnTo>
                    <a:lnTo>
                      <a:pt x="1237675" y="1461345"/>
                    </a:lnTo>
                    <a:lnTo>
                      <a:pt x="0" y="1036637"/>
                    </a:lnTo>
                    <a:lnTo>
                      <a:pt x="526799" y="0"/>
                    </a:lnTo>
                    <a:close/>
                  </a:path>
                </a:pathLst>
              </a:custGeom>
              <a:solidFill>
                <a:srgbClr val="002A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997016F-09DD-9734-299A-8D6BB916E72E}"/>
                </a:ext>
              </a:extLst>
            </p:cNvPr>
            <p:cNvGrpSpPr/>
            <p:nvPr/>
          </p:nvGrpSpPr>
          <p:grpSpPr>
            <a:xfrm>
              <a:off x="3776445" y="3030755"/>
              <a:ext cx="3709692" cy="1673127"/>
              <a:chOff x="4241154" y="3448177"/>
              <a:chExt cx="3709692" cy="1673127"/>
            </a:xfrm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E8946586-C61C-B5E4-29DC-78703A84E7F2}"/>
                  </a:ext>
                </a:extLst>
              </p:cNvPr>
              <p:cNvSpPr/>
              <p:nvPr/>
            </p:nvSpPr>
            <p:spPr>
              <a:xfrm>
                <a:off x="6096000" y="3448177"/>
                <a:ext cx="1854846" cy="1673126"/>
              </a:xfrm>
              <a:custGeom>
                <a:avLst/>
                <a:gdLst>
                  <a:gd name="connsiteX0" fmla="*/ 1328047 w 1854846"/>
                  <a:gd name="connsiteY0" fmla="*/ 0 h 1673126"/>
                  <a:gd name="connsiteX1" fmla="*/ 1854846 w 1854846"/>
                  <a:gd name="connsiteY1" fmla="*/ 1036637 h 1673126"/>
                  <a:gd name="connsiteX2" fmla="*/ 1 w 1854846"/>
                  <a:gd name="connsiteY2" fmla="*/ 1673126 h 1673126"/>
                  <a:gd name="connsiteX3" fmla="*/ 0 w 1854846"/>
                  <a:gd name="connsiteY3" fmla="*/ 1673126 h 1673126"/>
                  <a:gd name="connsiteX4" fmla="*/ 0 w 1854846"/>
                  <a:gd name="connsiteY4" fmla="*/ 455720 h 1673126"/>
                  <a:gd name="connsiteX5" fmla="*/ 1328047 w 1854846"/>
                  <a:gd name="connsiteY5" fmla="*/ 0 h 167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54846" h="1673126">
                    <a:moveTo>
                      <a:pt x="1328047" y="0"/>
                    </a:moveTo>
                    <a:lnTo>
                      <a:pt x="1854846" y="1036637"/>
                    </a:lnTo>
                    <a:lnTo>
                      <a:pt x="1" y="1673126"/>
                    </a:lnTo>
                    <a:lnTo>
                      <a:pt x="0" y="1673126"/>
                    </a:lnTo>
                    <a:lnTo>
                      <a:pt x="0" y="455720"/>
                    </a:lnTo>
                    <a:lnTo>
                      <a:pt x="1328047" y="0"/>
                    </a:lnTo>
                    <a:close/>
                  </a:path>
                </a:pathLst>
              </a:custGeom>
              <a:solidFill>
                <a:srgbClr val="005C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6BBF693E-E2CE-8800-351D-157496A8B9C7}"/>
                  </a:ext>
                </a:extLst>
              </p:cNvPr>
              <p:cNvSpPr/>
              <p:nvPr/>
            </p:nvSpPr>
            <p:spPr>
              <a:xfrm>
                <a:off x="4241154" y="3448179"/>
                <a:ext cx="1854846" cy="1673125"/>
              </a:xfrm>
              <a:custGeom>
                <a:avLst/>
                <a:gdLst>
                  <a:gd name="connsiteX0" fmla="*/ 526799 w 1854846"/>
                  <a:gd name="connsiteY0" fmla="*/ 0 h 1673125"/>
                  <a:gd name="connsiteX1" fmla="*/ 1854845 w 1854846"/>
                  <a:gd name="connsiteY1" fmla="*/ 455719 h 1673125"/>
                  <a:gd name="connsiteX2" fmla="*/ 1854846 w 1854846"/>
                  <a:gd name="connsiteY2" fmla="*/ 455719 h 1673125"/>
                  <a:gd name="connsiteX3" fmla="*/ 1854846 w 1854846"/>
                  <a:gd name="connsiteY3" fmla="*/ 1673125 h 1673125"/>
                  <a:gd name="connsiteX4" fmla="*/ 0 w 1854846"/>
                  <a:gd name="connsiteY4" fmla="*/ 1036635 h 1673125"/>
                  <a:gd name="connsiteX5" fmla="*/ 526799 w 1854846"/>
                  <a:gd name="connsiteY5" fmla="*/ 0 h 1673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54846" h="1673125">
                    <a:moveTo>
                      <a:pt x="526799" y="0"/>
                    </a:moveTo>
                    <a:lnTo>
                      <a:pt x="1854845" y="455719"/>
                    </a:lnTo>
                    <a:lnTo>
                      <a:pt x="1854846" y="455719"/>
                    </a:lnTo>
                    <a:lnTo>
                      <a:pt x="1854846" y="1673125"/>
                    </a:lnTo>
                    <a:lnTo>
                      <a:pt x="0" y="1036635"/>
                    </a:lnTo>
                    <a:lnTo>
                      <a:pt x="526799" y="0"/>
                    </a:lnTo>
                    <a:close/>
                  </a:path>
                </a:pathLst>
              </a:custGeom>
              <a:solidFill>
                <a:srgbClr val="003E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5CC28F5E-38C8-5BE7-3C25-17F1E42CDF6F}"/>
                </a:ext>
              </a:extLst>
            </p:cNvPr>
            <p:cNvGrpSpPr/>
            <p:nvPr/>
          </p:nvGrpSpPr>
          <p:grpSpPr>
            <a:xfrm>
              <a:off x="3159275" y="4245226"/>
              <a:ext cx="4944034" cy="1884909"/>
              <a:chOff x="3623984" y="4662648"/>
              <a:chExt cx="4944034" cy="1884909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4AA865A-651F-40B2-4BEC-763195C02245}"/>
                  </a:ext>
                </a:extLst>
              </p:cNvPr>
              <p:cNvSpPr/>
              <p:nvPr/>
            </p:nvSpPr>
            <p:spPr>
              <a:xfrm>
                <a:off x="6096001" y="4662648"/>
                <a:ext cx="2472017" cy="1884907"/>
              </a:xfrm>
              <a:custGeom>
                <a:avLst/>
                <a:gdLst>
                  <a:gd name="connsiteX0" fmla="*/ 1945218 w 2472017"/>
                  <a:gd name="connsiteY0" fmla="*/ 0 h 1884908"/>
                  <a:gd name="connsiteX1" fmla="*/ 2472017 w 2472017"/>
                  <a:gd name="connsiteY1" fmla="*/ 1036637 h 1884908"/>
                  <a:gd name="connsiteX2" fmla="*/ 1 w 2472017"/>
                  <a:gd name="connsiteY2" fmla="*/ 1884908 h 1884908"/>
                  <a:gd name="connsiteX3" fmla="*/ 0 w 2472017"/>
                  <a:gd name="connsiteY3" fmla="*/ 1884908 h 1884908"/>
                  <a:gd name="connsiteX4" fmla="*/ 0 w 2472017"/>
                  <a:gd name="connsiteY4" fmla="*/ 667500 h 1884908"/>
                  <a:gd name="connsiteX5" fmla="*/ 1 w 2472017"/>
                  <a:gd name="connsiteY5" fmla="*/ 667500 h 1884908"/>
                  <a:gd name="connsiteX6" fmla="*/ 1945218 w 2472017"/>
                  <a:gd name="connsiteY6" fmla="*/ 0 h 1884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72017" h="1884908">
                    <a:moveTo>
                      <a:pt x="1945218" y="0"/>
                    </a:moveTo>
                    <a:lnTo>
                      <a:pt x="2472017" y="1036637"/>
                    </a:lnTo>
                    <a:lnTo>
                      <a:pt x="1" y="1884908"/>
                    </a:lnTo>
                    <a:lnTo>
                      <a:pt x="0" y="1884908"/>
                    </a:lnTo>
                    <a:lnTo>
                      <a:pt x="0" y="667500"/>
                    </a:lnTo>
                    <a:lnTo>
                      <a:pt x="1" y="667500"/>
                    </a:lnTo>
                    <a:lnTo>
                      <a:pt x="1945218" y="0"/>
                    </a:lnTo>
                    <a:close/>
                  </a:path>
                </a:pathLst>
              </a:custGeom>
              <a:solidFill>
                <a:srgbClr val="0A79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43E936EF-15D6-21F5-CF73-DFEA0AE22AD3}"/>
                  </a:ext>
                </a:extLst>
              </p:cNvPr>
              <p:cNvSpPr/>
              <p:nvPr/>
            </p:nvSpPr>
            <p:spPr>
              <a:xfrm>
                <a:off x="3623984" y="4662648"/>
                <a:ext cx="2472016" cy="1884909"/>
              </a:xfrm>
              <a:custGeom>
                <a:avLst/>
                <a:gdLst>
                  <a:gd name="connsiteX0" fmla="*/ 526799 w 2472016"/>
                  <a:gd name="connsiteY0" fmla="*/ 0 h 1884909"/>
                  <a:gd name="connsiteX1" fmla="*/ 2472016 w 2472016"/>
                  <a:gd name="connsiteY1" fmla="*/ 667501 h 1884909"/>
                  <a:gd name="connsiteX2" fmla="*/ 2472016 w 2472016"/>
                  <a:gd name="connsiteY2" fmla="*/ 1884909 h 1884909"/>
                  <a:gd name="connsiteX3" fmla="*/ 0 w 2472016"/>
                  <a:gd name="connsiteY3" fmla="*/ 1036637 h 1884909"/>
                  <a:gd name="connsiteX4" fmla="*/ 526799 w 2472016"/>
                  <a:gd name="connsiteY4" fmla="*/ 0 h 1884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2016" h="1884909">
                    <a:moveTo>
                      <a:pt x="526799" y="0"/>
                    </a:moveTo>
                    <a:lnTo>
                      <a:pt x="2472016" y="667501"/>
                    </a:lnTo>
                    <a:lnTo>
                      <a:pt x="2472016" y="1884909"/>
                    </a:lnTo>
                    <a:lnTo>
                      <a:pt x="0" y="1036637"/>
                    </a:lnTo>
                    <a:lnTo>
                      <a:pt x="526799" y="0"/>
                    </a:lnTo>
                    <a:close/>
                  </a:path>
                </a:pathLst>
              </a:custGeom>
              <a:solidFill>
                <a:srgbClr val="085B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A437E0B-7AE5-C5B7-132D-919499E6774D}"/>
                </a:ext>
              </a:extLst>
            </p:cNvPr>
            <p:cNvSpPr/>
            <p:nvPr/>
          </p:nvSpPr>
          <p:spPr>
            <a:xfrm>
              <a:off x="4988403" y="1627976"/>
              <a:ext cx="1283443" cy="261590"/>
            </a:xfrm>
            <a:custGeom>
              <a:avLst/>
              <a:gdLst>
                <a:gd name="connsiteX0" fmla="*/ 24730 w 1241010"/>
                <a:gd name="connsiteY0" fmla="*/ 0 h 261590"/>
                <a:gd name="connsiteX1" fmla="*/ 620504 w 1241010"/>
                <a:gd name="connsiteY1" fmla="*/ 204440 h 261590"/>
                <a:gd name="connsiteX2" fmla="*/ 620505 w 1241010"/>
                <a:gd name="connsiteY2" fmla="*/ 204440 h 261590"/>
                <a:gd name="connsiteX3" fmla="*/ 1216280 w 1241010"/>
                <a:gd name="connsiteY3" fmla="*/ 0 h 261590"/>
                <a:gd name="connsiteX4" fmla="*/ 1241010 w 1241010"/>
                <a:gd name="connsiteY4" fmla="*/ 48664 h 261590"/>
                <a:gd name="connsiteX5" fmla="*/ 620505 w 1241010"/>
                <a:gd name="connsiteY5" fmla="*/ 261590 h 261590"/>
                <a:gd name="connsiteX6" fmla="*/ 620504 w 1241010"/>
                <a:gd name="connsiteY6" fmla="*/ 261590 h 261590"/>
                <a:gd name="connsiteX7" fmla="*/ 0 w 1241010"/>
                <a:gd name="connsiteY7" fmla="*/ 48664 h 261590"/>
                <a:gd name="connsiteX8" fmla="*/ 24730 w 1241010"/>
                <a:gd name="connsiteY8" fmla="*/ 0 h 26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010" h="261590">
                  <a:moveTo>
                    <a:pt x="24730" y="0"/>
                  </a:moveTo>
                  <a:lnTo>
                    <a:pt x="620504" y="204440"/>
                  </a:lnTo>
                  <a:lnTo>
                    <a:pt x="620505" y="204440"/>
                  </a:lnTo>
                  <a:lnTo>
                    <a:pt x="1216280" y="0"/>
                  </a:lnTo>
                  <a:lnTo>
                    <a:pt x="1241010" y="48664"/>
                  </a:lnTo>
                  <a:lnTo>
                    <a:pt x="620505" y="261590"/>
                  </a:lnTo>
                  <a:lnTo>
                    <a:pt x="620504" y="261590"/>
                  </a:lnTo>
                  <a:lnTo>
                    <a:pt x="0" y="48664"/>
                  </a:lnTo>
                  <a:lnTo>
                    <a:pt x="24730" y="0"/>
                  </a:lnTo>
                  <a:close/>
                </a:path>
              </a:pathLst>
            </a:custGeom>
            <a:gradFill flip="none" rotWithShape="1">
              <a:gsLst>
                <a:gs pos="49000">
                  <a:schemeClr val="accent3"/>
                </a:gs>
                <a:gs pos="51000">
                  <a:srgbClr val="00347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AF21B33-2FB6-C0B4-A3D7-3774107C6C21}"/>
              </a:ext>
            </a:extLst>
          </p:cNvPr>
          <p:cNvGrpSpPr/>
          <p:nvPr/>
        </p:nvGrpSpPr>
        <p:grpSpPr>
          <a:xfrm>
            <a:off x="290756" y="1686909"/>
            <a:ext cx="7584121" cy="3752193"/>
            <a:chOff x="-192234" y="1686909"/>
            <a:chExt cx="7584121" cy="3752193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44D02F11-98A0-4131-8C5C-CD325235A01B}"/>
                </a:ext>
              </a:extLst>
            </p:cNvPr>
            <p:cNvSpPr/>
            <p:nvPr/>
          </p:nvSpPr>
          <p:spPr>
            <a:xfrm>
              <a:off x="-192234" y="1686909"/>
              <a:ext cx="7584121" cy="3752193"/>
            </a:xfrm>
            <a:prstGeom prst="roundRect">
              <a:avLst>
                <a:gd name="adj" fmla="val 6482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10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EB388C7-2454-B61B-6EC0-60CD59E0C1E6}"/>
                </a:ext>
              </a:extLst>
            </p:cNvPr>
            <p:cNvGrpSpPr/>
            <p:nvPr/>
          </p:nvGrpSpPr>
          <p:grpSpPr>
            <a:xfrm>
              <a:off x="1087686" y="2272091"/>
              <a:ext cx="5886589" cy="2546505"/>
              <a:chOff x="1026624" y="2125267"/>
              <a:chExt cx="5886589" cy="2546505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874F74F-5F6F-EE7F-C021-48962E20E8A8}"/>
                  </a:ext>
                </a:extLst>
              </p:cNvPr>
              <p:cNvSpPr/>
              <p:nvPr/>
            </p:nvSpPr>
            <p:spPr>
              <a:xfrm>
                <a:off x="1044236" y="2125267"/>
                <a:ext cx="918000" cy="39747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IN" sz="1050">
                    <a:solidFill>
                      <a:schemeClr val="bg1"/>
                    </a:solidFill>
                  </a:rPr>
                  <a:t>Sales</a:t>
                </a:r>
              </a:p>
            </p:txBody>
          </p:sp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808BAD12-99B6-4359-4A17-33DA588ED1BE}"/>
                  </a:ext>
                </a:extLst>
              </p:cNvPr>
              <p:cNvSpPr/>
              <p:nvPr/>
            </p:nvSpPr>
            <p:spPr>
              <a:xfrm>
                <a:off x="2027849" y="2125267"/>
                <a:ext cx="918000" cy="39747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IN" sz="1050">
                    <a:solidFill>
                      <a:schemeClr val="bg1"/>
                    </a:solidFill>
                  </a:rPr>
                  <a:t>Customer service</a:t>
                </a:r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0EE821CC-46DA-19F6-AB19-4ABD6E758494}"/>
                  </a:ext>
                </a:extLst>
              </p:cNvPr>
              <p:cNvSpPr/>
              <p:nvPr/>
            </p:nvSpPr>
            <p:spPr>
              <a:xfrm>
                <a:off x="3011462" y="2125267"/>
                <a:ext cx="918000" cy="39747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IN" sz="1050">
                    <a:solidFill>
                      <a:schemeClr val="bg1"/>
                    </a:solidFill>
                  </a:rPr>
                  <a:t>Billing</a:t>
                </a:r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25CC6B1-FD7C-1158-9362-A592EE6FF89A}"/>
                  </a:ext>
                </a:extLst>
              </p:cNvPr>
              <p:cNvSpPr/>
              <p:nvPr/>
            </p:nvSpPr>
            <p:spPr>
              <a:xfrm>
                <a:off x="3995075" y="2125267"/>
                <a:ext cx="918000" cy="39747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IN" sz="1050">
                    <a:solidFill>
                      <a:schemeClr val="bg1"/>
                    </a:solidFill>
                  </a:rPr>
                  <a:t>Products, services</a:t>
                </a: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65658695-93DF-2BC9-1CE3-946595E83C97}"/>
                  </a:ext>
                </a:extLst>
              </p:cNvPr>
              <p:cNvSpPr/>
              <p:nvPr/>
            </p:nvSpPr>
            <p:spPr>
              <a:xfrm>
                <a:off x="4978687" y="2125267"/>
                <a:ext cx="918000" cy="39747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IN" sz="1050">
                    <a:solidFill>
                      <a:schemeClr val="bg1"/>
                    </a:solidFill>
                  </a:rPr>
                  <a:t>Core network</a:t>
                </a: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9947E774-668A-6ED1-9E96-9EFF47F5ED42}"/>
                  </a:ext>
                </a:extLst>
              </p:cNvPr>
              <p:cNvSpPr/>
              <p:nvPr/>
            </p:nvSpPr>
            <p:spPr>
              <a:xfrm>
                <a:off x="5946539" y="2125267"/>
                <a:ext cx="789729" cy="39747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IN" sz="1050">
                    <a:solidFill>
                      <a:schemeClr val="bg1"/>
                    </a:solidFill>
                  </a:rPr>
                  <a:t>RAN coverage</a:t>
                </a: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5EF0E9D0-CFDE-707F-1878-E11D5880870A}"/>
                  </a:ext>
                </a:extLst>
              </p:cNvPr>
              <p:cNvSpPr/>
              <p:nvPr/>
            </p:nvSpPr>
            <p:spPr>
              <a:xfrm>
                <a:off x="1040284" y="2684392"/>
                <a:ext cx="980137" cy="397475"/>
              </a:xfrm>
              <a:custGeom>
                <a:avLst/>
                <a:gdLst>
                  <a:gd name="csX0" fmla="*/ 0 w 944877"/>
                  <a:gd name="csY0" fmla="*/ 0 h 383176"/>
                  <a:gd name="csX1" fmla="*/ 944877 w 944877"/>
                  <a:gd name="csY1" fmla="*/ 383176 h 383176"/>
                  <a:gd name="csX2" fmla="*/ 0 w 944877"/>
                  <a:gd name="csY2" fmla="*/ 383176 h 3831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944877" h="383176">
                    <a:moveTo>
                      <a:pt x="0" y="0"/>
                    </a:moveTo>
                    <a:lnTo>
                      <a:pt x="944877" y="383176"/>
                    </a:lnTo>
                    <a:lnTo>
                      <a:pt x="0" y="3831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bg1"/>
                </a:solidFill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endParaRPr lang="en-IN" sz="110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CAEE4F5-0187-B008-29C7-ED294133CF4D}"/>
                  </a:ext>
                </a:extLst>
              </p:cNvPr>
              <p:cNvSpPr/>
              <p:nvPr/>
            </p:nvSpPr>
            <p:spPr>
              <a:xfrm>
                <a:off x="4952934" y="4274296"/>
                <a:ext cx="1960279" cy="397476"/>
              </a:xfrm>
              <a:custGeom>
                <a:avLst/>
                <a:gdLst>
                  <a:gd name="csX0" fmla="*/ 0 w 1960279"/>
                  <a:gd name="csY0" fmla="*/ 0 h 397476"/>
                  <a:gd name="csX1" fmla="*/ 1788098 w 1960279"/>
                  <a:gd name="csY1" fmla="*/ 0 h 397476"/>
                  <a:gd name="csX2" fmla="*/ 1788098 w 1960279"/>
                  <a:gd name="csY2" fmla="*/ 397475 h 397476"/>
                  <a:gd name="csX3" fmla="*/ 1960279 w 1960279"/>
                  <a:gd name="csY3" fmla="*/ 397475 h 397476"/>
                  <a:gd name="csX4" fmla="*/ 1960279 w 1960279"/>
                  <a:gd name="csY4" fmla="*/ 397476 h 397476"/>
                  <a:gd name="csX5" fmla="*/ 980141 w 1960279"/>
                  <a:gd name="csY5" fmla="*/ 397476 h 397476"/>
                  <a:gd name="csX6" fmla="*/ 0 w 1960279"/>
                  <a:gd name="csY6" fmla="*/ 0 h 3974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60279" h="397476">
                    <a:moveTo>
                      <a:pt x="0" y="0"/>
                    </a:moveTo>
                    <a:lnTo>
                      <a:pt x="1788098" y="0"/>
                    </a:lnTo>
                    <a:lnTo>
                      <a:pt x="1788098" y="397475"/>
                    </a:lnTo>
                    <a:lnTo>
                      <a:pt x="1960279" y="397475"/>
                    </a:lnTo>
                    <a:lnTo>
                      <a:pt x="1960279" y="397476"/>
                    </a:lnTo>
                    <a:lnTo>
                      <a:pt x="980141" y="3974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sz="11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339FE6EA-E936-5DD5-D68A-861E85F653D2}"/>
                  </a:ext>
                </a:extLst>
              </p:cNvPr>
              <p:cNvSpPr/>
              <p:nvPr/>
            </p:nvSpPr>
            <p:spPr>
              <a:xfrm>
                <a:off x="3972793" y="3876820"/>
                <a:ext cx="2768239" cy="397476"/>
              </a:xfrm>
              <a:custGeom>
                <a:avLst/>
                <a:gdLst>
                  <a:gd name="csX0" fmla="*/ 0 w 2768239"/>
                  <a:gd name="csY0" fmla="*/ 0 h 397476"/>
                  <a:gd name="csX1" fmla="*/ 2768239 w 2768239"/>
                  <a:gd name="csY1" fmla="*/ 0 h 397476"/>
                  <a:gd name="csX2" fmla="*/ 2768239 w 2768239"/>
                  <a:gd name="csY2" fmla="*/ 397476 h 397476"/>
                  <a:gd name="csX3" fmla="*/ 980140 w 2768239"/>
                  <a:gd name="csY3" fmla="*/ 397476 h 397476"/>
                  <a:gd name="csX4" fmla="*/ 0 w 2768239"/>
                  <a:gd name="csY4" fmla="*/ 0 h 3974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768239" h="397476">
                    <a:moveTo>
                      <a:pt x="0" y="0"/>
                    </a:moveTo>
                    <a:lnTo>
                      <a:pt x="2768239" y="0"/>
                    </a:lnTo>
                    <a:lnTo>
                      <a:pt x="2768239" y="397476"/>
                    </a:lnTo>
                    <a:lnTo>
                      <a:pt x="980140" y="3974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sz="11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5DDE6E6C-416B-2B3E-B6D9-35F05EF3D9FE}"/>
                  </a:ext>
                </a:extLst>
              </p:cNvPr>
              <p:cNvSpPr/>
              <p:nvPr/>
            </p:nvSpPr>
            <p:spPr>
              <a:xfrm>
                <a:off x="2992653" y="3479344"/>
                <a:ext cx="3748379" cy="397476"/>
              </a:xfrm>
              <a:custGeom>
                <a:avLst/>
                <a:gdLst>
                  <a:gd name="csX0" fmla="*/ 0 w 3748379"/>
                  <a:gd name="csY0" fmla="*/ 0 h 397476"/>
                  <a:gd name="csX1" fmla="*/ 3748379 w 3748379"/>
                  <a:gd name="csY1" fmla="*/ 0 h 397476"/>
                  <a:gd name="csX2" fmla="*/ 3748379 w 3748379"/>
                  <a:gd name="csY2" fmla="*/ 397476 h 397476"/>
                  <a:gd name="csX3" fmla="*/ 980140 w 3748379"/>
                  <a:gd name="csY3" fmla="*/ 397476 h 397476"/>
                  <a:gd name="csX4" fmla="*/ 0 w 3748379"/>
                  <a:gd name="csY4" fmla="*/ 0 h 3974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748379" h="397476">
                    <a:moveTo>
                      <a:pt x="0" y="0"/>
                    </a:moveTo>
                    <a:lnTo>
                      <a:pt x="3748379" y="0"/>
                    </a:lnTo>
                    <a:lnTo>
                      <a:pt x="3748379" y="397476"/>
                    </a:lnTo>
                    <a:lnTo>
                      <a:pt x="980140" y="3974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sz="11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A538FC9-BDED-219F-ABA0-58DF68AFDF8B}"/>
                  </a:ext>
                </a:extLst>
              </p:cNvPr>
              <p:cNvSpPr/>
              <p:nvPr/>
            </p:nvSpPr>
            <p:spPr>
              <a:xfrm>
                <a:off x="2012514" y="3081868"/>
                <a:ext cx="4728518" cy="397476"/>
              </a:xfrm>
              <a:custGeom>
                <a:avLst/>
                <a:gdLst>
                  <a:gd name="csX0" fmla="*/ 0 w 4728518"/>
                  <a:gd name="csY0" fmla="*/ 0 h 397476"/>
                  <a:gd name="csX1" fmla="*/ 4728518 w 4728518"/>
                  <a:gd name="csY1" fmla="*/ 0 h 397476"/>
                  <a:gd name="csX2" fmla="*/ 4728518 w 4728518"/>
                  <a:gd name="csY2" fmla="*/ 397476 h 397476"/>
                  <a:gd name="csX3" fmla="*/ 980141 w 4728518"/>
                  <a:gd name="csY3" fmla="*/ 397476 h 397476"/>
                  <a:gd name="csX4" fmla="*/ 0 w 4728518"/>
                  <a:gd name="csY4" fmla="*/ 0 h 3974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728518" h="397476">
                    <a:moveTo>
                      <a:pt x="0" y="0"/>
                    </a:moveTo>
                    <a:lnTo>
                      <a:pt x="4728518" y="0"/>
                    </a:lnTo>
                    <a:lnTo>
                      <a:pt x="4728518" y="397476"/>
                    </a:lnTo>
                    <a:lnTo>
                      <a:pt x="980141" y="3974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sz="11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D140291E-01E0-D748-E834-BD699E536D99}"/>
                  </a:ext>
                </a:extLst>
              </p:cNvPr>
              <p:cNvSpPr/>
              <p:nvPr/>
            </p:nvSpPr>
            <p:spPr>
              <a:xfrm>
                <a:off x="1032378" y="2684392"/>
                <a:ext cx="5708654" cy="397476"/>
              </a:xfrm>
              <a:custGeom>
                <a:avLst/>
                <a:gdLst>
                  <a:gd name="csX0" fmla="*/ 0 w 5708654"/>
                  <a:gd name="csY0" fmla="*/ 0 h 397476"/>
                  <a:gd name="csX1" fmla="*/ 5708654 w 5708654"/>
                  <a:gd name="csY1" fmla="*/ 0 h 397476"/>
                  <a:gd name="csX2" fmla="*/ 5708654 w 5708654"/>
                  <a:gd name="csY2" fmla="*/ 397476 h 397476"/>
                  <a:gd name="csX3" fmla="*/ 980136 w 5708654"/>
                  <a:gd name="csY3" fmla="*/ 397476 h 397476"/>
                  <a:gd name="csX4" fmla="*/ 0 w 5708654"/>
                  <a:gd name="csY4" fmla="*/ 1 h 397476"/>
                  <a:gd name="csX5" fmla="*/ 0 w 5708654"/>
                  <a:gd name="csY5" fmla="*/ 0 h 3974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5708654" h="397476">
                    <a:moveTo>
                      <a:pt x="0" y="0"/>
                    </a:moveTo>
                    <a:lnTo>
                      <a:pt x="5708654" y="0"/>
                    </a:lnTo>
                    <a:lnTo>
                      <a:pt x="5708654" y="397476"/>
                    </a:lnTo>
                    <a:lnTo>
                      <a:pt x="980136" y="397476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sz="11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AABA5AB-4820-A72D-1432-26210573E9D1}"/>
                  </a:ext>
                </a:extLst>
              </p:cNvPr>
              <p:cNvSpPr txBox="1"/>
              <p:nvPr/>
            </p:nvSpPr>
            <p:spPr>
              <a:xfrm>
                <a:off x="3611448" y="3152928"/>
                <a:ext cx="49885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1100">
                    <a:solidFill>
                      <a:schemeClr val="tx2"/>
                    </a:solidFill>
                    <a:latin typeface="+mn-lt"/>
                  </a:rPr>
                  <a:t>MNO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6C05AC8-226B-DDCA-7FC4-9EFAFDA8EF0F}"/>
                  </a:ext>
                </a:extLst>
              </p:cNvPr>
              <p:cNvSpPr txBox="1"/>
              <p:nvPr/>
            </p:nvSpPr>
            <p:spPr>
              <a:xfrm>
                <a:off x="4404714" y="3553531"/>
                <a:ext cx="49885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1100">
                    <a:solidFill>
                      <a:schemeClr val="tx2"/>
                    </a:solidFill>
                    <a:latin typeface="+mn-lt"/>
                  </a:rPr>
                  <a:t>MNO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EA3F54B-562E-AFA8-DB72-25EC138E2898}"/>
                  </a:ext>
                </a:extLst>
              </p:cNvPr>
              <p:cNvSpPr txBox="1"/>
              <p:nvPr/>
            </p:nvSpPr>
            <p:spPr>
              <a:xfrm>
                <a:off x="5197980" y="3954134"/>
                <a:ext cx="49885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1100">
                    <a:solidFill>
                      <a:schemeClr val="tx2"/>
                    </a:solidFill>
                    <a:latin typeface="+mn-lt"/>
                  </a:rPr>
                  <a:t>MNO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619041B-A438-B0FF-4DCF-5095888613D8}"/>
                  </a:ext>
                </a:extLst>
              </p:cNvPr>
              <p:cNvSpPr txBox="1"/>
              <p:nvPr/>
            </p:nvSpPr>
            <p:spPr>
              <a:xfrm>
                <a:off x="5991247" y="4354738"/>
                <a:ext cx="49885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1100">
                    <a:solidFill>
                      <a:schemeClr val="tx2"/>
                    </a:solidFill>
                    <a:latin typeface="+mn-lt"/>
                  </a:rPr>
                  <a:t>MNO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A946907-F8C7-3C5A-A53B-B6A2E85D7D9D}"/>
                  </a:ext>
                </a:extLst>
              </p:cNvPr>
              <p:cNvSpPr txBox="1"/>
              <p:nvPr/>
            </p:nvSpPr>
            <p:spPr>
              <a:xfrm>
                <a:off x="2818182" y="2752325"/>
                <a:ext cx="49885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1100">
                    <a:solidFill>
                      <a:schemeClr val="tx2"/>
                    </a:solidFill>
                    <a:latin typeface="+mn-lt"/>
                  </a:rPr>
                  <a:t>MNO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6B85926-44AE-FA3D-4BD7-D6FFC2B72E5C}"/>
                  </a:ext>
                </a:extLst>
              </p:cNvPr>
              <p:cNvSpPr/>
              <p:nvPr/>
            </p:nvSpPr>
            <p:spPr>
              <a:xfrm>
                <a:off x="1040283" y="3081867"/>
                <a:ext cx="1960279" cy="397476"/>
              </a:xfrm>
              <a:custGeom>
                <a:avLst/>
                <a:gdLst>
                  <a:gd name="csX0" fmla="*/ 0 w 1889759"/>
                  <a:gd name="csY0" fmla="*/ 0 h 383177"/>
                  <a:gd name="csX1" fmla="*/ 944878 w 1889759"/>
                  <a:gd name="csY1" fmla="*/ 0 h 383177"/>
                  <a:gd name="csX2" fmla="*/ 1889759 w 1889759"/>
                  <a:gd name="csY2" fmla="*/ 383177 h 383177"/>
                  <a:gd name="csX3" fmla="*/ 0 w 1889759"/>
                  <a:gd name="csY3" fmla="*/ 383177 h 3831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889759" h="383177">
                    <a:moveTo>
                      <a:pt x="0" y="0"/>
                    </a:moveTo>
                    <a:lnTo>
                      <a:pt x="944878" y="0"/>
                    </a:lnTo>
                    <a:lnTo>
                      <a:pt x="1889759" y="383177"/>
                    </a:lnTo>
                    <a:lnTo>
                      <a:pt x="0" y="38317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bg1"/>
                </a:solidFill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360000" rtlCol="0" anchor="ctr">
                <a:noAutofit/>
              </a:bodyPr>
              <a:lstStyle/>
              <a:p>
                <a:r>
                  <a:rPr lang="en-IN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Thin MVNO</a:t>
                </a: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D58DBB7-9204-0727-9E85-FE2EE3E94FC7}"/>
                  </a:ext>
                </a:extLst>
              </p:cNvPr>
              <p:cNvSpPr/>
              <p:nvPr/>
            </p:nvSpPr>
            <p:spPr>
              <a:xfrm>
                <a:off x="1040283" y="3876819"/>
                <a:ext cx="3920559" cy="397476"/>
              </a:xfrm>
              <a:custGeom>
                <a:avLst/>
                <a:gdLst>
                  <a:gd name="csX0" fmla="*/ 0 w 3779519"/>
                  <a:gd name="csY0" fmla="*/ 0 h 383177"/>
                  <a:gd name="csX1" fmla="*/ 2834639 w 3779519"/>
                  <a:gd name="csY1" fmla="*/ 0 h 383177"/>
                  <a:gd name="csX2" fmla="*/ 3779519 w 3779519"/>
                  <a:gd name="csY2" fmla="*/ 383177 h 383177"/>
                  <a:gd name="csX3" fmla="*/ 0 w 3779519"/>
                  <a:gd name="csY3" fmla="*/ 383177 h 3831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3779519" h="383177">
                    <a:moveTo>
                      <a:pt x="0" y="0"/>
                    </a:moveTo>
                    <a:lnTo>
                      <a:pt x="2834639" y="0"/>
                    </a:lnTo>
                    <a:lnTo>
                      <a:pt x="3779519" y="383177"/>
                    </a:lnTo>
                    <a:lnTo>
                      <a:pt x="0" y="38317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bg1"/>
                </a:solidFill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224000" rtlCol="0" anchor="ctr">
                <a:noAutofit/>
              </a:bodyPr>
              <a:lstStyle/>
              <a:p>
                <a:r>
                  <a:rPr lang="en-IN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Thick MVNO</a:t>
                </a: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658C9567-80A5-539C-B8D1-4EC8A4CCFCB5}"/>
                  </a:ext>
                </a:extLst>
              </p:cNvPr>
              <p:cNvSpPr/>
              <p:nvPr/>
            </p:nvSpPr>
            <p:spPr>
              <a:xfrm>
                <a:off x="1040283" y="3479343"/>
                <a:ext cx="2940419" cy="397476"/>
              </a:xfrm>
              <a:custGeom>
                <a:avLst/>
                <a:gdLst>
                  <a:gd name="csX0" fmla="*/ 0 w 2834639"/>
                  <a:gd name="csY0" fmla="*/ 0 h 383177"/>
                  <a:gd name="csX1" fmla="*/ 1889759 w 2834639"/>
                  <a:gd name="csY1" fmla="*/ 0 h 383177"/>
                  <a:gd name="csX2" fmla="*/ 2834639 w 2834639"/>
                  <a:gd name="csY2" fmla="*/ 383177 h 383177"/>
                  <a:gd name="csX3" fmla="*/ 0 w 2834639"/>
                  <a:gd name="csY3" fmla="*/ 383177 h 3831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834639" h="383177">
                    <a:moveTo>
                      <a:pt x="0" y="0"/>
                    </a:moveTo>
                    <a:lnTo>
                      <a:pt x="1889759" y="0"/>
                    </a:lnTo>
                    <a:lnTo>
                      <a:pt x="2834639" y="383177"/>
                    </a:lnTo>
                    <a:lnTo>
                      <a:pt x="0" y="38317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solidFill>
                  <a:schemeClr val="bg1"/>
                </a:solidFill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828000" rtlCol="0" anchor="ctr">
                <a:noAutofit/>
              </a:bodyPr>
              <a:lstStyle/>
              <a:p>
                <a:r>
                  <a:rPr lang="en-IN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Light MVNO</a:t>
                </a: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FB6D186-E79D-B4E0-C6E7-31A01CBD215B}"/>
                  </a:ext>
                </a:extLst>
              </p:cNvPr>
              <p:cNvSpPr/>
              <p:nvPr/>
            </p:nvSpPr>
            <p:spPr>
              <a:xfrm>
                <a:off x="1040282" y="4274295"/>
                <a:ext cx="4900700" cy="397476"/>
              </a:xfrm>
              <a:custGeom>
                <a:avLst/>
                <a:gdLst>
                  <a:gd name="csX0" fmla="*/ 0 w 4724400"/>
                  <a:gd name="csY0" fmla="*/ 0 h 383177"/>
                  <a:gd name="csX1" fmla="*/ 3779519 w 4724400"/>
                  <a:gd name="csY1" fmla="*/ 0 h 383177"/>
                  <a:gd name="csX2" fmla="*/ 4724400 w 4724400"/>
                  <a:gd name="csY2" fmla="*/ 383177 h 383177"/>
                  <a:gd name="csX3" fmla="*/ 0 w 4724400"/>
                  <a:gd name="csY3" fmla="*/ 383177 h 3831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4724400" h="383177">
                    <a:moveTo>
                      <a:pt x="0" y="0"/>
                    </a:moveTo>
                    <a:lnTo>
                      <a:pt x="3779519" y="0"/>
                    </a:lnTo>
                    <a:lnTo>
                      <a:pt x="4724400" y="383177"/>
                    </a:lnTo>
                    <a:lnTo>
                      <a:pt x="0" y="383177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solidFill>
                  <a:schemeClr val="bg1"/>
                </a:solidFill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836000" rtlCol="0" anchor="ctr">
                <a:noAutofit/>
              </a:bodyPr>
              <a:lstStyle/>
              <a:p>
                <a:r>
                  <a:rPr lang="en-IN" sz="11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Full MVNO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0CBEAC2-9CA2-B1DD-6103-5EF860919A75}"/>
                  </a:ext>
                </a:extLst>
              </p:cNvPr>
              <p:cNvSpPr txBox="1"/>
              <p:nvPr/>
            </p:nvSpPr>
            <p:spPr>
              <a:xfrm>
                <a:off x="1026624" y="2752324"/>
                <a:ext cx="108316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IN" sz="11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</a:rPr>
                  <a:t>Skinny MVNO</a:t>
                </a: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911C12E-CC5B-F885-F2C4-AE7E7F1FFB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8106" y="2488447"/>
                <a:ext cx="0" cy="2174035"/>
              </a:xfrm>
              <a:prstGeom prst="line">
                <a:avLst/>
              </a:prstGeom>
              <a:ln>
                <a:gradFill>
                  <a:gsLst>
                    <a:gs pos="0">
                      <a:schemeClr val="bg1"/>
                    </a:gs>
                    <a:gs pos="30000">
                      <a:schemeClr val="tx1">
                        <a:lumMod val="75000"/>
                        <a:alpha val="60000"/>
                      </a:schemeClr>
                    </a:gs>
                    <a:gs pos="100000">
                      <a:schemeClr val="tx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9B5F392E-D524-E3F1-9CB7-16BD1129DA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78387" y="2488447"/>
                <a:ext cx="0" cy="2174035"/>
              </a:xfrm>
              <a:prstGeom prst="line">
                <a:avLst/>
              </a:prstGeom>
              <a:ln>
                <a:gradFill>
                  <a:gsLst>
                    <a:gs pos="0">
                      <a:schemeClr val="bg1"/>
                    </a:gs>
                    <a:gs pos="30000">
                      <a:schemeClr val="tx1">
                        <a:lumMod val="75000"/>
                        <a:alpha val="40000"/>
                      </a:schemeClr>
                    </a:gs>
                    <a:gs pos="100000">
                      <a:schemeClr val="tx1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4EB1E11-2FC7-1608-E76A-6713F10BEC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58668" y="2488447"/>
                <a:ext cx="0" cy="2174035"/>
              </a:xfrm>
              <a:prstGeom prst="line">
                <a:avLst/>
              </a:prstGeom>
              <a:ln>
                <a:gradFill>
                  <a:gsLst>
                    <a:gs pos="0">
                      <a:schemeClr val="bg1"/>
                    </a:gs>
                    <a:gs pos="30000">
                      <a:schemeClr val="tx1">
                        <a:lumMod val="75000"/>
                        <a:alpha val="40000"/>
                      </a:schemeClr>
                    </a:gs>
                    <a:gs pos="100000">
                      <a:schemeClr val="tx1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6CB5A6A-45CC-0357-37A0-05217C4461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8949" y="2488447"/>
                <a:ext cx="0" cy="2174035"/>
              </a:xfrm>
              <a:prstGeom prst="line">
                <a:avLst/>
              </a:prstGeom>
              <a:ln>
                <a:gradFill>
                  <a:gsLst>
                    <a:gs pos="0">
                      <a:schemeClr val="bg1"/>
                    </a:gs>
                    <a:gs pos="30000">
                      <a:schemeClr val="tx1">
                        <a:lumMod val="75000"/>
                        <a:alpha val="40000"/>
                      </a:schemeClr>
                    </a:gs>
                    <a:gs pos="100000">
                      <a:schemeClr val="tx1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C06F647-B8AB-A1A0-AB29-2A2224978F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19231" y="2488447"/>
                <a:ext cx="0" cy="2174035"/>
              </a:xfrm>
              <a:prstGeom prst="line">
                <a:avLst/>
              </a:prstGeom>
              <a:ln>
                <a:gradFill>
                  <a:gsLst>
                    <a:gs pos="0">
                      <a:schemeClr val="bg1"/>
                    </a:gs>
                    <a:gs pos="30000">
                      <a:schemeClr val="tx1">
                        <a:lumMod val="75000"/>
                        <a:alpha val="40000"/>
                      </a:schemeClr>
                    </a:gs>
                    <a:gs pos="100000">
                      <a:schemeClr val="tx1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EEC592F-3280-2A33-FC6B-814156A35A9F}"/>
              </a:ext>
            </a:extLst>
          </p:cNvPr>
          <p:cNvGrpSpPr/>
          <p:nvPr/>
        </p:nvGrpSpPr>
        <p:grpSpPr>
          <a:xfrm>
            <a:off x="8249252" y="1828564"/>
            <a:ext cx="3732541" cy="3408259"/>
            <a:chOff x="7547964" y="1670896"/>
            <a:chExt cx="3732541" cy="3408259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BE08F279-5168-2773-764B-7E0661F720A8}"/>
                </a:ext>
              </a:extLst>
            </p:cNvPr>
            <p:cNvGrpSpPr/>
            <p:nvPr/>
          </p:nvGrpSpPr>
          <p:grpSpPr>
            <a:xfrm>
              <a:off x="7547964" y="1670896"/>
              <a:ext cx="3527589" cy="1599866"/>
              <a:chOff x="7547964" y="1675166"/>
              <a:chExt cx="3527589" cy="1599866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08FF68CC-270C-8099-3C33-D0F47E2CBD33}"/>
                  </a:ext>
                </a:extLst>
              </p:cNvPr>
              <p:cNvSpPr/>
              <p:nvPr/>
            </p:nvSpPr>
            <p:spPr>
              <a:xfrm>
                <a:off x="7547964" y="2035325"/>
                <a:ext cx="3527587" cy="236015"/>
              </a:xfrm>
              <a:prstGeom prst="roundRect">
                <a:avLst/>
              </a:prstGeom>
              <a:solidFill>
                <a:srgbClr val="DB4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IN" sz="1100">
                    <a:solidFill>
                      <a:schemeClr val="bg1"/>
                    </a:solidFill>
                  </a:rPr>
                  <a:t>No network control</a:t>
                </a:r>
              </a:p>
            </p:txBody>
          </p:sp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D0EA974C-432B-E19D-DEEC-2972F1CB8957}"/>
                  </a:ext>
                </a:extLst>
              </p:cNvPr>
              <p:cNvSpPr/>
              <p:nvPr/>
            </p:nvSpPr>
            <p:spPr>
              <a:xfrm>
                <a:off x="7547965" y="2369889"/>
                <a:ext cx="3527586" cy="236015"/>
              </a:xfrm>
              <a:prstGeom prst="roundRect">
                <a:avLst/>
              </a:prstGeom>
              <a:solidFill>
                <a:srgbClr val="DB4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IN" sz="1100">
                    <a:solidFill>
                      <a:schemeClr val="bg1"/>
                    </a:solidFill>
                  </a:rPr>
                  <a:t>Static plans with limited differentiation</a:t>
                </a:r>
              </a:p>
            </p:txBody>
          </p:sp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C27C672A-E062-96EF-7659-AE07E87BEA1D}"/>
                  </a:ext>
                </a:extLst>
              </p:cNvPr>
              <p:cNvSpPr/>
              <p:nvPr/>
            </p:nvSpPr>
            <p:spPr>
              <a:xfrm>
                <a:off x="7547965" y="2704453"/>
                <a:ext cx="3527588" cy="236015"/>
              </a:xfrm>
              <a:prstGeom prst="roundRect">
                <a:avLst/>
              </a:prstGeom>
              <a:solidFill>
                <a:srgbClr val="DB4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IN" sz="1100">
                    <a:solidFill>
                      <a:schemeClr val="bg1"/>
                    </a:solidFill>
                  </a:rPr>
                  <a:t>High dependency on MNOs resulting in high rev share</a:t>
                </a:r>
              </a:p>
            </p:txBody>
          </p:sp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95168717-D53E-3B3F-6193-E7925FC84833}"/>
                  </a:ext>
                </a:extLst>
              </p:cNvPr>
              <p:cNvSpPr/>
              <p:nvPr/>
            </p:nvSpPr>
            <p:spPr>
              <a:xfrm>
                <a:off x="7547965" y="3039017"/>
                <a:ext cx="3527586" cy="236015"/>
              </a:xfrm>
              <a:prstGeom prst="roundRect">
                <a:avLst/>
              </a:prstGeom>
              <a:solidFill>
                <a:srgbClr val="DB4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IN" sz="1100">
                    <a:solidFill>
                      <a:schemeClr val="bg1"/>
                    </a:solidFill>
                  </a:rPr>
                  <a:t>Vanilla pricing structure leading to stagnant revenues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8C3F788-136F-2862-4017-BA4C9465B1DE}"/>
                  </a:ext>
                </a:extLst>
              </p:cNvPr>
              <p:cNvSpPr txBox="1"/>
              <p:nvPr/>
            </p:nvSpPr>
            <p:spPr>
              <a:xfrm>
                <a:off x="7547965" y="1675166"/>
                <a:ext cx="93968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1100" b="1">
                    <a:solidFill>
                      <a:schemeClr val="bg1"/>
                    </a:solidFill>
                    <a:latin typeface="+mn-lt"/>
                  </a:rPr>
                  <a:t>THIN MVNO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54D4FFCB-0498-5C26-8786-683DB0EB8EA4}"/>
                </a:ext>
              </a:extLst>
            </p:cNvPr>
            <p:cNvGrpSpPr/>
            <p:nvPr/>
          </p:nvGrpSpPr>
          <p:grpSpPr>
            <a:xfrm>
              <a:off x="7547965" y="3479289"/>
              <a:ext cx="3732540" cy="1599866"/>
              <a:chOff x="7547965" y="3446094"/>
              <a:chExt cx="3732540" cy="1599866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E3D8C372-E5BD-A953-730B-6180D4F4C97C}"/>
                  </a:ext>
                </a:extLst>
              </p:cNvPr>
              <p:cNvSpPr/>
              <p:nvPr/>
            </p:nvSpPr>
            <p:spPr>
              <a:xfrm>
                <a:off x="7547965" y="3806253"/>
                <a:ext cx="3732540" cy="236015"/>
              </a:xfrm>
              <a:prstGeom prst="roundRect">
                <a:avLst/>
              </a:prstGeom>
              <a:solidFill>
                <a:srgbClr val="6088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IN" sz="1100">
                    <a:solidFill>
                      <a:schemeClr val="bg1"/>
                    </a:solidFill>
                  </a:rPr>
                  <a:t>E2E control with real-time network view and QoS control</a:t>
                </a:r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9D63CB61-588E-DA50-1A28-E9723F333621}"/>
                  </a:ext>
                </a:extLst>
              </p:cNvPr>
              <p:cNvSpPr/>
              <p:nvPr/>
            </p:nvSpPr>
            <p:spPr>
              <a:xfrm>
                <a:off x="7547965" y="4140817"/>
                <a:ext cx="3732540" cy="236015"/>
              </a:xfrm>
              <a:prstGeom prst="roundRect">
                <a:avLst/>
              </a:prstGeom>
              <a:solidFill>
                <a:srgbClr val="6088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IN" sz="1100">
                    <a:solidFill>
                      <a:schemeClr val="bg1"/>
                    </a:solidFill>
                  </a:rPr>
                  <a:t>Product differentiation with Dynamic, contextual products</a:t>
                </a:r>
              </a:p>
            </p:txBody>
          </p:sp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A5B5E83F-094B-3299-DA47-C7CFCF1F7293}"/>
                  </a:ext>
                </a:extLst>
              </p:cNvPr>
              <p:cNvSpPr/>
              <p:nvPr/>
            </p:nvSpPr>
            <p:spPr>
              <a:xfrm>
                <a:off x="7547965" y="4475381"/>
                <a:ext cx="3732540" cy="236015"/>
              </a:xfrm>
              <a:prstGeom prst="roundRect">
                <a:avLst/>
              </a:prstGeom>
              <a:solidFill>
                <a:srgbClr val="6088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IN" sz="1100">
                    <a:solidFill>
                      <a:schemeClr val="bg1"/>
                    </a:solidFill>
                  </a:rPr>
                  <a:t>Fully owned customer journey &amp; self-driven innovation</a:t>
                </a:r>
              </a:p>
            </p:txBody>
          </p:sp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94007D26-B629-5C18-CC01-B42B55191A19}"/>
                  </a:ext>
                </a:extLst>
              </p:cNvPr>
              <p:cNvSpPr/>
              <p:nvPr/>
            </p:nvSpPr>
            <p:spPr>
              <a:xfrm>
                <a:off x="7547965" y="4809945"/>
                <a:ext cx="3732540" cy="236015"/>
              </a:xfrm>
              <a:prstGeom prst="roundRect">
                <a:avLst/>
              </a:prstGeom>
              <a:solidFill>
                <a:srgbClr val="6088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IN" sz="1100">
                    <a:solidFill>
                      <a:schemeClr val="bg1"/>
                    </a:solidFill>
                  </a:rPr>
                  <a:t>Increased revenue with real-time charging, policy control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E610E78-4837-FAD8-0D08-D616B25D200E}"/>
                  </a:ext>
                </a:extLst>
              </p:cNvPr>
              <p:cNvSpPr txBox="1"/>
              <p:nvPr/>
            </p:nvSpPr>
            <p:spPr>
              <a:xfrm>
                <a:off x="7547965" y="3446094"/>
                <a:ext cx="102463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1100" b="1">
                    <a:solidFill>
                      <a:schemeClr val="bg1"/>
                    </a:solidFill>
                    <a:latin typeface="+mn-lt"/>
                  </a:rPr>
                  <a:t>THICK MVNO</a:t>
                </a:r>
              </a:p>
            </p:txBody>
          </p:sp>
        </p:grpSp>
      </p:grpSp>
      <p:pic>
        <p:nvPicPr>
          <p:cNvPr id="64" name="Graphic 63">
            <a:extLst>
              <a:ext uri="{FF2B5EF4-FFF2-40B4-BE49-F238E27FC236}">
                <a16:creationId xmlns:a16="http://schemas.microsoft.com/office/drawing/2014/main" id="{21CA9FB4-C366-1782-CE4E-CCE4697A73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7688099" y="3310794"/>
            <a:ext cx="449964" cy="245435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F12A46CC-A2DF-BC2D-B724-8DED836B7E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484972" flipV="1">
            <a:off x="7706879" y="3651666"/>
            <a:ext cx="449964" cy="245435"/>
          </a:xfrm>
          <a:prstGeom prst="rect">
            <a:avLst/>
          </a:prstGeom>
        </p:spPr>
      </p:pic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46CEE4F-F2A8-038A-AE08-46149C53E5B7}"/>
              </a:ext>
            </a:extLst>
          </p:cNvPr>
          <p:cNvCxnSpPr>
            <a:cxnSpLocks/>
            <a:endCxn id="67" idx="0"/>
          </p:cNvCxnSpPr>
          <p:nvPr/>
        </p:nvCxnSpPr>
        <p:spPr>
          <a:xfrm>
            <a:off x="987018" y="3160758"/>
            <a:ext cx="17634" cy="1328294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C11DF8A3-C815-F97C-A2CA-AB6075449DAC}"/>
              </a:ext>
            </a:extLst>
          </p:cNvPr>
          <p:cNvSpPr txBox="1"/>
          <p:nvPr/>
        </p:nvSpPr>
        <p:spPr>
          <a:xfrm>
            <a:off x="521987" y="4489052"/>
            <a:ext cx="9653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100" b="1">
                <a:latin typeface="+mn-lt"/>
              </a:rPr>
              <a:t>Thick MVNO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6E46F5D-76FB-4406-BA6C-08A644FAED01}"/>
              </a:ext>
            </a:extLst>
          </p:cNvPr>
          <p:cNvSpPr txBox="1"/>
          <p:nvPr/>
        </p:nvSpPr>
        <p:spPr>
          <a:xfrm>
            <a:off x="557253" y="2899148"/>
            <a:ext cx="8947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100" b="1">
                <a:latin typeface="+mn-lt"/>
              </a:rPr>
              <a:t>Thin MVNO</a:t>
            </a:r>
          </a:p>
        </p:txBody>
      </p:sp>
      <p:sp>
        <p:nvSpPr>
          <p:cNvPr id="90" name="Title 1">
            <a:extLst>
              <a:ext uri="{FF2B5EF4-FFF2-40B4-BE49-F238E27FC236}">
                <a16:creationId xmlns:a16="http://schemas.microsoft.com/office/drawing/2014/main" id="{A759DA72-7DB2-CA1B-1437-012AF8783C9B}"/>
              </a:ext>
            </a:extLst>
          </p:cNvPr>
          <p:cNvSpPr txBox="1">
            <a:spLocks/>
          </p:cNvSpPr>
          <p:nvPr/>
        </p:nvSpPr>
        <p:spPr>
          <a:xfrm>
            <a:off x="290757" y="373585"/>
            <a:ext cx="4787352" cy="561669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9pPr>
          </a:lstStyle>
          <a:p>
            <a:r>
              <a:rPr lang="en-IN" sz="2000">
                <a:solidFill>
                  <a:schemeClr val="bg1"/>
                </a:solidFill>
              </a:rPr>
              <a:t>MVNOs - Built for more, bound by less</a:t>
            </a:r>
          </a:p>
        </p:txBody>
      </p:sp>
    </p:spTree>
    <p:extLst>
      <p:ext uri="{BB962C8B-B14F-4D97-AF65-F5344CB8AC3E}">
        <p14:creationId xmlns:p14="http://schemas.microsoft.com/office/powerpoint/2010/main" val="345122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65E9079-9A03-CDF6-7978-09B0D44FF09D}"/>
              </a:ext>
            </a:extLst>
          </p:cNvPr>
          <p:cNvGrpSpPr/>
          <p:nvPr/>
        </p:nvGrpSpPr>
        <p:grpSpPr>
          <a:xfrm>
            <a:off x="1080456" y="1588870"/>
            <a:ext cx="3690138" cy="4263864"/>
            <a:chOff x="3159275" y="417422"/>
            <a:chExt cx="4944034" cy="5712713"/>
          </a:xfrm>
        </p:grpSpPr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00713C1D-58FA-2D73-E798-7BBD6FEDDE0F}"/>
                </a:ext>
              </a:extLst>
            </p:cNvPr>
            <p:cNvSpPr/>
            <p:nvPr/>
          </p:nvSpPr>
          <p:spPr>
            <a:xfrm flipV="1">
              <a:off x="4922632" y="1816286"/>
              <a:ext cx="1423034" cy="1070917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EAC2C0DC-5BD4-3EB0-BEAA-8036033222E7}"/>
                </a:ext>
              </a:extLst>
            </p:cNvPr>
            <p:cNvSpPr/>
            <p:nvPr/>
          </p:nvSpPr>
          <p:spPr>
            <a:xfrm flipV="1">
              <a:off x="4320771" y="3030753"/>
              <a:ext cx="2621041" cy="1070917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6DB294F1-B0B2-9BD8-8B6E-1919AE689258}"/>
                </a:ext>
              </a:extLst>
            </p:cNvPr>
            <p:cNvSpPr/>
            <p:nvPr/>
          </p:nvSpPr>
          <p:spPr>
            <a:xfrm flipV="1">
              <a:off x="3699670" y="4245224"/>
              <a:ext cx="3897581" cy="1070917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DB9D92C-4900-11D9-6BD6-9542710821ED}"/>
                </a:ext>
              </a:extLst>
            </p:cNvPr>
            <p:cNvGrpSpPr/>
            <p:nvPr/>
          </p:nvGrpSpPr>
          <p:grpSpPr>
            <a:xfrm>
              <a:off x="5010787" y="417422"/>
              <a:ext cx="1241010" cy="1433959"/>
              <a:chOff x="5475496" y="834844"/>
              <a:chExt cx="1241010" cy="1433959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2653296-C936-5F70-AF47-AA8824556CBE}"/>
                  </a:ext>
                </a:extLst>
              </p:cNvPr>
              <p:cNvSpPr/>
              <p:nvPr/>
            </p:nvSpPr>
            <p:spPr>
              <a:xfrm>
                <a:off x="6096000" y="834844"/>
                <a:ext cx="620506" cy="1433959"/>
              </a:xfrm>
              <a:custGeom>
                <a:avLst/>
                <a:gdLst>
                  <a:gd name="connsiteX0" fmla="*/ 0 w 620506"/>
                  <a:gd name="connsiteY0" fmla="*/ 0 h 1433959"/>
                  <a:gd name="connsiteX1" fmla="*/ 620506 w 620506"/>
                  <a:gd name="connsiteY1" fmla="*/ 1221033 h 1433959"/>
                  <a:gd name="connsiteX2" fmla="*/ 0 w 620506"/>
                  <a:gd name="connsiteY2" fmla="*/ 1433959 h 1433959"/>
                  <a:gd name="connsiteX3" fmla="*/ 0 w 620506"/>
                  <a:gd name="connsiteY3" fmla="*/ 0 h 1433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0506" h="1433959">
                    <a:moveTo>
                      <a:pt x="0" y="0"/>
                    </a:moveTo>
                    <a:lnTo>
                      <a:pt x="620506" y="1221033"/>
                    </a:lnTo>
                    <a:lnTo>
                      <a:pt x="0" y="14339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4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BEB5513D-FEC3-68C4-93D1-9CAAFB161F10}"/>
                  </a:ext>
                </a:extLst>
              </p:cNvPr>
              <p:cNvSpPr/>
              <p:nvPr/>
            </p:nvSpPr>
            <p:spPr>
              <a:xfrm>
                <a:off x="5475496" y="834844"/>
                <a:ext cx="620505" cy="1433959"/>
              </a:xfrm>
              <a:custGeom>
                <a:avLst/>
                <a:gdLst>
                  <a:gd name="connsiteX0" fmla="*/ 620505 w 620505"/>
                  <a:gd name="connsiteY0" fmla="*/ 0 h 1433959"/>
                  <a:gd name="connsiteX1" fmla="*/ 620505 w 620505"/>
                  <a:gd name="connsiteY1" fmla="*/ 1433959 h 1433959"/>
                  <a:gd name="connsiteX2" fmla="*/ 0 w 620505"/>
                  <a:gd name="connsiteY2" fmla="*/ 1221033 h 1433959"/>
                  <a:gd name="connsiteX3" fmla="*/ 620505 w 620505"/>
                  <a:gd name="connsiteY3" fmla="*/ 0 h 1433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0505" h="1433959">
                    <a:moveTo>
                      <a:pt x="620505" y="0"/>
                    </a:moveTo>
                    <a:lnTo>
                      <a:pt x="620505" y="1433959"/>
                    </a:lnTo>
                    <a:lnTo>
                      <a:pt x="0" y="1221033"/>
                    </a:lnTo>
                    <a:lnTo>
                      <a:pt x="62050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B8AD787-5C41-558A-A17B-37A2E02EA875}"/>
                </a:ext>
              </a:extLst>
            </p:cNvPr>
            <p:cNvGrpSpPr/>
            <p:nvPr/>
          </p:nvGrpSpPr>
          <p:grpSpPr>
            <a:xfrm>
              <a:off x="4393617" y="1816288"/>
              <a:ext cx="2475352" cy="1461345"/>
              <a:chOff x="4858326" y="2233710"/>
              <a:chExt cx="2475352" cy="1461345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A10DF65-EDEA-D251-6027-CEE81FC5F936}"/>
                  </a:ext>
                </a:extLst>
              </p:cNvPr>
              <p:cNvSpPr/>
              <p:nvPr/>
            </p:nvSpPr>
            <p:spPr>
              <a:xfrm>
                <a:off x="6096001" y="2233710"/>
                <a:ext cx="1237677" cy="1461345"/>
              </a:xfrm>
              <a:custGeom>
                <a:avLst/>
                <a:gdLst>
                  <a:gd name="connsiteX0" fmla="*/ 710878 w 1237677"/>
                  <a:gd name="connsiteY0" fmla="*/ 0 h 1461345"/>
                  <a:gd name="connsiteX1" fmla="*/ 1237677 w 1237677"/>
                  <a:gd name="connsiteY1" fmla="*/ 1036636 h 1461345"/>
                  <a:gd name="connsiteX2" fmla="*/ 0 w 1237677"/>
                  <a:gd name="connsiteY2" fmla="*/ 1461345 h 1461345"/>
                  <a:gd name="connsiteX3" fmla="*/ 0 w 1237677"/>
                  <a:gd name="connsiteY3" fmla="*/ 243937 h 1461345"/>
                  <a:gd name="connsiteX4" fmla="*/ 1 w 1237677"/>
                  <a:gd name="connsiteY4" fmla="*/ 243937 h 1461345"/>
                  <a:gd name="connsiteX5" fmla="*/ 710878 w 1237677"/>
                  <a:gd name="connsiteY5" fmla="*/ 0 h 1461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7677" h="1461345">
                    <a:moveTo>
                      <a:pt x="710878" y="0"/>
                    </a:moveTo>
                    <a:lnTo>
                      <a:pt x="1237677" y="1036636"/>
                    </a:lnTo>
                    <a:lnTo>
                      <a:pt x="0" y="1461345"/>
                    </a:lnTo>
                    <a:lnTo>
                      <a:pt x="0" y="243937"/>
                    </a:lnTo>
                    <a:lnTo>
                      <a:pt x="1" y="243937"/>
                    </a:lnTo>
                    <a:lnTo>
                      <a:pt x="710878" y="0"/>
                    </a:lnTo>
                    <a:close/>
                  </a:path>
                </a:pathLst>
              </a:custGeom>
              <a:solidFill>
                <a:srgbClr val="0038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FFF480FC-8A97-F9F3-5647-322C5729B614}"/>
                  </a:ext>
                </a:extLst>
              </p:cNvPr>
              <p:cNvSpPr/>
              <p:nvPr/>
            </p:nvSpPr>
            <p:spPr>
              <a:xfrm>
                <a:off x="4858326" y="2233710"/>
                <a:ext cx="1237675" cy="1461345"/>
              </a:xfrm>
              <a:custGeom>
                <a:avLst/>
                <a:gdLst>
                  <a:gd name="connsiteX0" fmla="*/ 526799 w 1237675"/>
                  <a:gd name="connsiteY0" fmla="*/ 0 h 1461345"/>
                  <a:gd name="connsiteX1" fmla="*/ 1237675 w 1237675"/>
                  <a:gd name="connsiteY1" fmla="*/ 243937 h 1461345"/>
                  <a:gd name="connsiteX2" fmla="*/ 1237675 w 1237675"/>
                  <a:gd name="connsiteY2" fmla="*/ 1461345 h 1461345"/>
                  <a:gd name="connsiteX3" fmla="*/ 0 w 1237675"/>
                  <a:gd name="connsiteY3" fmla="*/ 1036637 h 1461345"/>
                  <a:gd name="connsiteX4" fmla="*/ 526799 w 1237675"/>
                  <a:gd name="connsiteY4" fmla="*/ 0 h 1461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7675" h="1461345">
                    <a:moveTo>
                      <a:pt x="526799" y="0"/>
                    </a:moveTo>
                    <a:lnTo>
                      <a:pt x="1237675" y="243937"/>
                    </a:lnTo>
                    <a:lnTo>
                      <a:pt x="1237675" y="1461345"/>
                    </a:lnTo>
                    <a:lnTo>
                      <a:pt x="0" y="1036637"/>
                    </a:lnTo>
                    <a:lnTo>
                      <a:pt x="526799" y="0"/>
                    </a:lnTo>
                    <a:close/>
                  </a:path>
                </a:pathLst>
              </a:custGeom>
              <a:solidFill>
                <a:srgbClr val="002A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1422187-B49A-40DB-40D5-9D363F9C8D14}"/>
                </a:ext>
              </a:extLst>
            </p:cNvPr>
            <p:cNvGrpSpPr/>
            <p:nvPr/>
          </p:nvGrpSpPr>
          <p:grpSpPr>
            <a:xfrm>
              <a:off x="3776445" y="3030755"/>
              <a:ext cx="3709692" cy="1673127"/>
              <a:chOff x="4241154" y="3448177"/>
              <a:chExt cx="3709692" cy="1673127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C19969A7-E14D-3FCA-4567-9A04222F11DA}"/>
                  </a:ext>
                </a:extLst>
              </p:cNvPr>
              <p:cNvSpPr/>
              <p:nvPr/>
            </p:nvSpPr>
            <p:spPr>
              <a:xfrm>
                <a:off x="6096000" y="3448177"/>
                <a:ext cx="1854846" cy="1673126"/>
              </a:xfrm>
              <a:custGeom>
                <a:avLst/>
                <a:gdLst>
                  <a:gd name="connsiteX0" fmla="*/ 1328047 w 1854846"/>
                  <a:gd name="connsiteY0" fmla="*/ 0 h 1673126"/>
                  <a:gd name="connsiteX1" fmla="*/ 1854846 w 1854846"/>
                  <a:gd name="connsiteY1" fmla="*/ 1036637 h 1673126"/>
                  <a:gd name="connsiteX2" fmla="*/ 1 w 1854846"/>
                  <a:gd name="connsiteY2" fmla="*/ 1673126 h 1673126"/>
                  <a:gd name="connsiteX3" fmla="*/ 0 w 1854846"/>
                  <a:gd name="connsiteY3" fmla="*/ 1673126 h 1673126"/>
                  <a:gd name="connsiteX4" fmla="*/ 0 w 1854846"/>
                  <a:gd name="connsiteY4" fmla="*/ 455720 h 1673126"/>
                  <a:gd name="connsiteX5" fmla="*/ 1328047 w 1854846"/>
                  <a:gd name="connsiteY5" fmla="*/ 0 h 167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54846" h="1673126">
                    <a:moveTo>
                      <a:pt x="1328047" y="0"/>
                    </a:moveTo>
                    <a:lnTo>
                      <a:pt x="1854846" y="1036637"/>
                    </a:lnTo>
                    <a:lnTo>
                      <a:pt x="1" y="1673126"/>
                    </a:lnTo>
                    <a:lnTo>
                      <a:pt x="0" y="1673126"/>
                    </a:lnTo>
                    <a:lnTo>
                      <a:pt x="0" y="455720"/>
                    </a:lnTo>
                    <a:lnTo>
                      <a:pt x="1328047" y="0"/>
                    </a:lnTo>
                    <a:close/>
                  </a:path>
                </a:pathLst>
              </a:custGeom>
              <a:solidFill>
                <a:srgbClr val="005C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76B5FB40-9774-8004-6366-974AEA8BCF5E}"/>
                  </a:ext>
                </a:extLst>
              </p:cNvPr>
              <p:cNvSpPr/>
              <p:nvPr/>
            </p:nvSpPr>
            <p:spPr>
              <a:xfrm>
                <a:off x="4241154" y="3448179"/>
                <a:ext cx="1854846" cy="1673125"/>
              </a:xfrm>
              <a:custGeom>
                <a:avLst/>
                <a:gdLst>
                  <a:gd name="connsiteX0" fmla="*/ 526799 w 1854846"/>
                  <a:gd name="connsiteY0" fmla="*/ 0 h 1673125"/>
                  <a:gd name="connsiteX1" fmla="*/ 1854845 w 1854846"/>
                  <a:gd name="connsiteY1" fmla="*/ 455719 h 1673125"/>
                  <a:gd name="connsiteX2" fmla="*/ 1854846 w 1854846"/>
                  <a:gd name="connsiteY2" fmla="*/ 455719 h 1673125"/>
                  <a:gd name="connsiteX3" fmla="*/ 1854846 w 1854846"/>
                  <a:gd name="connsiteY3" fmla="*/ 1673125 h 1673125"/>
                  <a:gd name="connsiteX4" fmla="*/ 0 w 1854846"/>
                  <a:gd name="connsiteY4" fmla="*/ 1036635 h 1673125"/>
                  <a:gd name="connsiteX5" fmla="*/ 526799 w 1854846"/>
                  <a:gd name="connsiteY5" fmla="*/ 0 h 1673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54846" h="1673125">
                    <a:moveTo>
                      <a:pt x="526799" y="0"/>
                    </a:moveTo>
                    <a:lnTo>
                      <a:pt x="1854845" y="455719"/>
                    </a:lnTo>
                    <a:lnTo>
                      <a:pt x="1854846" y="455719"/>
                    </a:lnTo>
                    <a:lnTo>
                      <a:pt x="1854846" y="1673125"/>
                    </a:lnTo>
                    <a:lnTo>
                      <a:pt x="0" y="1036635"/>
                    </a:lnTo>
                    <a:lnTo>
                      <a:pt x="526799" y="0"/>
                    </a:lnTo>
                    <a:close/>
                  </a:path>
                </a:pathLst>
              </a:custGeom>
              <a:solidFill>
                <a:srgbClr val="003E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BDCDF58-2FE7-C457-0C20-869D010A815A}"/>
                </a:ext>
              </a:extLst>
            </p:cNvPr>
            <p:cNvGrpSpPr/>
            <p:nvPr/>
          </p:nvGrpSpPr>
          <p:grpSpPr>
            <a:xfrm>
              <a:off x="3159275" y="4245226"/>
              <a:ext cx="4944034" cy="1884909"/>
              <a:chOff x="3623984" y="4662648"/>
              <a:chExt cx="4944034" cy="1884909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461FA94A-8829-2C2F-89BB-8B74C3368DA2}"/>
                  </a:ext>
                </a:extLst>
              </p:cNvPr>
              <p:cNvSpPr/>
              <p:nvPr/>
            </p:nvSpPr>
            <p:spPr>
              <a:xfrm>
                <a:off x="6096001" y="4662648"/>
                <a:ext cx="2472017" cy="1884907"/>
              </a:xfrm>
              <a:custGeom>
                <a:avLst/>
                <a:gdLst>
                  <a:gd name="connsiteX0" fmla="*/ 1945218 w 2472017"/>
                  <a:gd name="connsiteY0" fmla="*/ 0 h 1884908"/>
                  <a:gd name="connsiteX1" fmla="*/ 2472017 w 2472017"/>
                  <a:gd name="connsiteY1" fmla="*/ 1036637 h 1884908"/>
                  <a:gd name="connsiteX2" fmla="*/ 1 w 2472017"/>
                  <a:gd name="connsiteY2" fmla="*/ 1884908 h 1884908"/>
                  <a:gd name="connsiteX3" fmla="*/ 0 w 2472017"/>
                  <a:gd name="connsiteY3" fmla="*/ 1884908 h 1884908"/>
                  <a:gd name="connsiteX4" fmla="*/ 0 w 2472017"/>
                  <a:gd name="connsiteY4" fmla="*/ 667500 h 1884908"/>
                  <a:gd name="connsiteX5" fmla="*/ 1 w 2472017"/>
                  <a:gd name="connsiteY5" fmla="*/ 667500 h 1884908"/>
                  <a:gd name="connsiteX6" fmla="*/ 1945218 w 2472017"/>
                  <a:gd name="connsiteY6" fmla="*/ 0 h 1884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72017" h="1884908">
                    <a:moveTo>
                      <a:pt x="1945218" y="0"/>
                    </a:moveTo>
                    <a:lnTo>
                      <a:pt x="2472017" y="1036637"/>
                    </a:lnTo>
                    <a:lnTo>
                      <a:pt x="1" y="1884908"/>
                    </a:lnTo>
                    <a:lnTo>
                      <a:pt x="0" y="1884908"/>
                    </a:lnTo>
                    <a:lnTo>
                      <a:pt x="0" y="667500"/>
                    </a:lnTo>
                    <a:lnTo>
                      <a:pt x="1" y="667500"/>
                    </a:lnTo>
                    <a:lnTo>
                      <a:pt x="1945218" y="0"/>
                    </a:lnTo>
                    <a:close/>
                  </a:path>
                </a:pathLst>
              </a:custGeom>
              <a:solidFill>
                <a:srgbClr val="0A79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2A59988F-622C-0DBC-79A0-D95E99A91EAA}"/>
                  </a:ext>
                </a:extLst>
              </p:cNvPr>
              <p:cNvSpPr/>
              <p:nvPr/>
            </p:nvSpPr>
            <p:spPr>
              <a:xfrm>
                <a:off x="3623984" y="4662648"/>
                <a:ext cx="2472016" cy="1884909"/>
              </a:xfrm>
              <a:custGeom>
                <a:avLst/>
                <a:gdLst>
                  <a:gd name="connsiteX0" fmla="*/ 526799 w 2472016"/>
                  <a:gd name="connsiteY0" fmla="*/ 0 h 1884909"/>
                  <a:gd name="connsiteX1" fmla="*/ 2472016 w 2472016"/>
                  <a:gd name="connsiteY1" fmla="*/ 667501 h 1884909"/>
                  <a:gd name="connsiteX2" fmla="*/ 2472016 w 2472016"/>
                  <a:gd name="connsiteY2" fmla="*/ 1884909 h 1884909"/>
                  <a:gd name="connsiteX3" fmla="*/ 0 w 2472016"/>
                  <a:gd name="connsiteY3" fmla="*/ 1036637 h 1884909"/>
                  <a:gd name="connsiteX4" fmla="*/ 526799 w 2472016"/>
                  <a:gd name="connsiteY4" fmla="*/ 0 h 1884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2016" h="1884909">
                    <a:moveTo>
                      <a:pt x="526799" y="0"/>
                    </a:moveTo>
                    <a:lnTo>
                      <a:pt x="2472016" y="667501"/>
                    </a:lnTo>
                    <a:lnTo>
                      <a:pt x="2472016" y="1884909"/>
                    </a:lnTo>
                    <a:lnTo>
                      <a:pt x="0" y="1036637"/>
                    </a:lnTo>
                    <a:lnTo>
                      <a:pt x="526799" y="0"/>
                    </a:lnTo>
                    <a:close/>
                  </a:path>
                </a:pathLst>
              </a:custGeom>
              <a:solidFill>
                <a:srgbClr val="085B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1F5566F-4559-CA85-AA9D-7EC4CCF6D969}"/>
                </a:ext>
              </a:extLst>
            </p:cNvPr>
            <p:cNvSpPr/>
            <p:nvPr/>
          </p:nvSpPr>
          <p:spPr>
            <a:xfrm>
              <a:off x="4988403" y="1627976"/>
              <a:ext cx="1283443" cy="261590"/>
            </a:xfrm>
            <a:custGeom>
              <a:avLst/>
              <a:gdLst>
                <a:gd name="connsiteX0" fmla="*/ 24730 w 1241010"/>
                <a:gd name="connsiteY0" fmla="*/ 0 h 261590"/>
                <a:gd name="connsiteX1" fmla="*/ 620504 w 1241010"/>
                <a:gd name="connsiteY1" fmla="*/ 204440 h 261590"/>
                <a:gd name="connsiteX2" fmla="*/ 620505 w 1241010"/>
                <a:gd name="connsiteY2" fmla="*/ 204440 h 261590"/>
                <a:gd name="connsiteX3" fmla="*/ 1216280 w 1241010"/>
                <a:gd name="connsiteY3" fmla="*/ 0 h 261590"/>
                <a:gd name="connsiteX4" fmla="*/ 1241010 w 1241010"/>
                <a:gd name="connsiteY4" fmla="*/ 48664 h 261590"/>
                <a:gd name="connsiteX5" fmla="*/ 620505 w 1241010"/>
                <a:gd name="connsiteY5" fmla="*/ 261590 h 261590"/>
                <a:gd name="connsiteX6" fmla="*/ 620504 w 1241010"/>
                <a:gd name="connsiteY6" fmla="*/ 261590 h 261590"/>
                <a:gd name="connsiteX7" fmla="*/ 0 w 1241010"/>
                <a:gd name="connsiteY7" fmla="*/ 48664 h 261590"/>
                <a:gd name="connsiteX8" fmla="*/ 24730 w 1241010"/>
                <a:gd name="connsiteY8" fmla="*/ 0 h 26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010" h="261590">
                  <a:moveTo>
                    <a:pt x="24730" y="0"/>
                  </a:moveTo>
                  <a:lnTo>
                    <a:pt x="620504" y="204440"/>
                  </a:lnTo>
                  <a:lnTo>
                    <a:pt x="620505" y="204440"/>
                  </a:lnTo>
                  <a:lnTo>
                    <a:pt x="1216280" y="0"/>
                  </a:lnTo>
                  <a:lnTo>
                    <a:pt x="1241010" y="48664"/>
                  </a:lnTo>
                  <a:lnTo>
                    <a:pt x="620505" y="261590"/>
                  </a:lnTo>
                  <a:lnTo>
                    <a:pt x="620504" y="261590"/>
                  </a:lnTo>
                  <a:lnTo>
                    <a:pt x="0" y="48664"/>
                  </a:lnTo>
                  <a:lnTo>
                    <a:pt x="24730" y="0"/>
                  </a:lnTo>
                  <a:close/>
                </a:path>
              </a:pathLst>
            </a:custGeom>
            <a:gradFill flip="none" rotWithShape="1">
              <a:gsLst>
                <a:gs pos="49000">
                  <a:schemeClr val="accent3"/>
                </a:gs>
                <a:gs pos="51000">
                  <a:srgbClr val="00347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4F82366-1AEF-6CBC-DDC5-63260DD93EE0}"/>
              </a:ext>
            </a:extLst>
          </p:cNvPr>
          <p:cNvCxnSpPr>
            <a:cxnSpLocks/>
          </p:cNvCxnSpPr>
          <p:nvPr/>
        </p:nvCxnSpPr>
        <p:spPr>
          <a:xfrm flipH="1">
            <a:off x="803547" y="1879055"/>
            <a:ext cx="35266" cy="3740644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72C9BB5-0545-84C1-A9DD-D580E04DED93}"/>
              </a:ext>
            </a:extLst>
          </p:cNvPr>
          <p:cNvSpPr txBox="1"/>
          <p:nvPr/>
        </p:nvSpPr>
        <p:spPr>
          <a:xfrm>
            <a:off x="356148" y="5619699"/>
            <a:ext cx="9653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100" b="1">
                <a:latin typeface="+mn-lt"/>
              </a:rPr>
              <a:t>Thick MVNO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1D02DE-8093-051E-DBC3-E3F166CECB72}"/>
              </a:ext>
            </a:extLst>
          </p:cNvPr>
          <p:cNvSpPr txBox="1"/>
          <p:nvPr/>
        </p:nvSpPr>
        <p:spPr>
          <a:xfrm>
            <a:off x="356148" y="1617445"/>
            <a:ext cx="8947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100" b="1">
                <a:latin typeface="+mn-lt"/>
              </a:rPr>
              <a:t>Thin MVNO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76457AB-C058-61C7-4CE3-016C5D11E52C}"/>
              </a:ext>
            </a:extLst>
          </p:cNvPr>
          <p:cNvSpPr/>
          <p:nvPr/>
        </p:nvSpPr>
        <p:spPr>
          <a:xfrm>
            <a:off x="356148" y="4721034"/>
            <a:ext cx="1480821" cy="306135"/>
          </a:xfrm>
          <a:prstGeom prst="roundRect">
            <a:avLst/>
          </a:prstGeom>
          <a:solidFill>
            <a:srgbClr val="0A79C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/>
              <a:t>Complete control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9A5C7C0-A9DA-D3D7-D610-501B9B73AC47}"/>
              </a:ext>
            </a:extLst>
          </p:cNvPr>
          <p:cNvSpPr/>
          <p:nvPr/>
        </p:nvSpPr>
        <p:spPr>
          <a:xfrm>
            <a:off x="670361" y="3805107"/>
            <a:ext cx="1480821" cy="306135"/>
          </a:xfrm>
          <a:prstGeom prst="roundRect">
            <a:avLst/>
          </a:prstGeom>
          <a:solidFill>
            <a:srgbClr val="005C97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/>
              <a:t>Product control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36B01A4-57BF-5F38-5725-AE839E16FF34}"/>
              </a:ext>
            </a:extLst>
          </p:cNvPr>
          <p:cNvSpPr/>
          <p:nvPr/>
        </p:nvSpPr>
        <p:spPr>
          <a:xfrm>
            <a:off x="984574" y="2889181"/>
            <a:ext cx="1480821" cy="306135"/>
          </a:xfrm>
          <a:prstGeom prst="roundRect">
            <a:avLst/>
          </a:prstGeom>
          <a:solidFill>
            <a:srgbClr val="00387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/>
              <a:t>Customer control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909E48B-B909-E5AE-68CB-D06C303B9816}"/>
              </a:ext>
            </a:extLst>
          </p:cNvPr>
          <p:cNvSpPr/>
          <p:nvPr/>
        </p:nvSpPr>
        <p:spPr>
          <a:xfrm>
            <a:off x="1298787" y="1973255"/>
            <a:ext cx="1480821" cy="306135"/>
          </a:xfrm>
          <a:prstGeom prst="roundRect">
            <a:avLst/>
          </a:prstGeom>
          <a:solidFill>
            <a:srgbClr val="003474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100"/>
              <a:t>Experience control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BBC5633-2560-5443-7A65-D8587F0A0B59}"/>
              </a:ext>
            </a:extLst>
          </p:cNvPr>
          <p:cNvGrpSpPr/>
          <p:nvPr/>
        </p:nvGrpSpPr>
        <p:grpSpPr>
          <a:xfrm>
            <a:off x="5859639" y="1017266"/>
            <a:ext cx="5837432" cy="1365159"/>
            <a:chOff x="5859639" y="4729231"/>
            <a:chExt cx="5837432" cy="1365159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FEE5DE3A-BF06-A39F-6C37-7D2CB7464A9C}"/>
                </a:ext>
              </a:extLst>
            </p:cNvPr>
            <p:cNvSpPr/>
            <p:nvPr/>
          </p:nvSpPr>
          <p:spPr>
            <a:xfrm>
              <a:off x="7015149" y="5798121"/>
              <a:ext cx="4681916" cy="296269"/>
            </a:xfrm>
            <a:prstGeom prst="roundRect">
              <a:avLst/>
            </a:prstGeom>
            <a:solidFill>
              <a:srgbClr val="DB4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10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AC324B3-0284-8C66-1D89-0FB17BDB7880}"/>
                </a:ext>
              </a:extLst>
            </p:cNvPr>
            <p:cNvSpPr txBox="1"/>
            <p:nvPr/>
          </p:nvSpPr>
          <p:spPr>
            <a:xfrm>
              <a:off x="7034202" y="4729231"/>
              <a:ext cx="4662869" cy="1360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IN" sz="1200" b="1">
                  <a:solidFill>
                    <a:srgbClr val="00B0F0"/>
                  </a:solidFill>
                  <a:latin typeface="+mn-lt"/>
                </a:rPr>
                <a:t>The Past: Core Networks Were Expensive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Proprietary hardware, specialized appliances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Limited vendor choice with heavy engineering footprint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Scaling up required costly hardware upgrades</a:t>
              </a:r>
            </a:p>
            <a:p>
              <a:pPr>
                <a:lnSpc>
                  <a:spcPct val="150000"/>
                </a:lnSpc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Result: Long break-even timelines with low differentiation &amp; high rev-share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B30AA4D-8BFB-A03F-FE7B-4260C7766CEE}"/>
                </a:ext>
              </a:extLst>
            </p:cNvPr>
            <p:cNvGrpSpPr/>
            <p:nvPr/>
          </p:nvGrpSpPr>
          <p:grpSpPr>
            <a:xfrm>
              <a:off x="5859639" y="5044968"/>
              <a:ext cx="729687" cy="740483"/>
              <a:chOff x="5588256" y="1701308"/>
              <a:chExt cx="729687" cy="740483"/>
            </a:xfrm>
          </p:grpSpPr>
          <p:pic>
            <p:nvPicPr>
              <p:cNvPr id="72" name="Graphic 71" descr="Lost with solid fill">
                <a:extLst>
                  <a:ext uri="{FF2B5EF4-FFF2-40B4-BE49-F238E27FC236}">
                    <a16:creationId xmlns:a16="http://schemas.microsoft.com/office/drawing/2014/main" id="{27D905F0-25D5-F266-26E5-DE83464F40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737099" y="1701308"/>
                <a:ext cx="432000" cy="432000"/>
              </a:xfrm>
              <a:prstGeom prst="rect">
                <a:avLst/>
              </a:prstGeom>
            </p:spPr>
          </p:pic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22144727-518B-4575-6E83-70BC636900D9}"/>
                  </a:ext>
                </a:extLst>
              </p:cNvPr>
              <p:cNvSpPr txBox="1"/>
              <p:nvPr/>
            </p:nvSpPr>
            <p:spPr>
              <a:xfrm>
                <a:off x="5588256" y="2180181"/>
                <a:ext cx="72968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1100" b="1">
                    <a:solidFill>
                      <a:schemeClr val="bg1"/>
                    </a:solidFill>
                    <a:latin typeface="+mn-lt"/>
                  </a:rPr>
                  <a:t>The Past</a:t>
                </a:r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E661DE1-2542-23EE-CD1B-F491EE42988B}"/>
              </a:ext>
            </a:extLst>
          </p:cNvPr>
          <p:cNvGrpSpPr/>
          <p:nvPr/>
        </p:nvGrpSpPr>
        <p:grpSpPr>
          <a:xfrm>
            <a:off x="5851624" y="2836483"/>
            <a:ext cx="5632382" cy="1370229"/>
            <a:chOff x="5851624" y="2873347"/>
            <a:chExt cx="5632382" cy="1370229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A8D874A8-CD0A-1EA0-7C56-C28E50065135}"/>
                </a:ext>
              </a:extLst>
            </p:cNvPr>
            <p:cNvSpPr/>
            <p:nvPr/>
          </p:nvSpPr>
          <p:spPr>
            <a:xfrm>
              <a:off x="7015150" y="3947307"/>
              <a:ext cx="4214824" cy="296269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10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92661CE-F609-D536-9AD9-0CA7374C5A3A}"/>
                </a:ext>
              </a:extLst>
            </p:cNvPr>
            <p:cNvSpPr txBox="1"/>
            <p:nvPr/>
          </p:nvSpPr>
          <p:spPr>
            <a:xfrm>
              <a:off x="7034201" y="2873347"/>
              <a:ext cx="4449805" cy="1360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IN" sz="1200" b="1">
                  <a:solidFill>
                    <a:srgbClr val="00B0F0"/>
                  </a:solidFill>
                  <a:latin typeface="+mn-lt"/>
                </a:rPr>
                <a:t>The Shift: Cloud-Native Architecture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Software-based architecture, containerized core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Modular, flexible, and scalable deployment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100">
                  <a:solidFill>
                    <a:schemeClr val="bg1"/>
                  </a:solidFill>
                  <a:latin typeface="+mn-lt"/>
                </a:rPr>
                <a:t>Deploy on public cloud, private cloud, hybrid cloud</a:t>
              </a:r>
            </a:p>
            <a:p>
              <a:pPr>
                <a:lnSpc>
                  <a:spcPct val="150000"/>
                </a:lnSpc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Result: Core becomes dramatically cheaper to launch and operate</a:t>
              </a: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F02C3FE-1057-3556-FC70-F5155F39168C}"/>
                </a:ext>
              </a:extLst>
            </p:cNvPr>
            <p:cNvGrpSpPr/>
            <p:nvPr/>
          </p:nvGrpSpPr>
          <p:grpSpPr>
            <a:xfrm>
              <a:off x="5851624" y="3183386"/>
              <a:ext cx="745717" cy="740485"/>
              <a:chOff x="5580241" y="913948"/>
              <a:chExt cx="745717" cy="740485"/>
            </a:xfrm>
          </p:grpSpPr>
          <p:pic>
            <p:nvPicPr>
              <p:cNvPr id="78" name="Graphic 77" descr="Cloud with solid fill">
                <a:extLst>
                  <a:ext uri="{FF2B5EF4-FFF2-40B4-BE49-F238E27FC236}">
                    <a16:creationId xmlns:a16="http://schemas.microsoft.com/office/drawing/2014/main" id="{B6AFB1FF-A8E1-3F43-B25A-11536B2001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737099" y="913948"/>
                <a:ext cx="432000" cy="432000"/>
              </a:xfrm>
              <a:prstGeom prst="rect">
                <a:avLst/>
              </a:prstGeom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99D4114F-686B-FABC-29E4-F9329E2535D4}"/>
                  </a:ext>
                </a:extLst>
              </p:cNvPr>
              <p:cNvSpPr txBox="1"/>
              <p:nvPr/>
            </p:nvSpPr>
            <p:spPr>
              <a:xfrm>
                <a:off x="5580241" y="1392823"/>
                <a:ext cx="74571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1100" b="1">
                    <a:solidFill>
                      <a:schemeClr val="bg1"/>
                    </a:solidFill>
                    <a:latin typeface="+mn-lt"/>
                  </a:rPr>
                  <a:t>The Shift</a:t>
                </a:r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D393D46-D9C5-F24F-EBDB-FE59702CEF0B}"/>
              </a:ext>
            </a:extLst>
          </p:cNvPr>
          <p:cNvGrpSpPr/>
          <p:nvPr/>
        </p:nvGrpSpPr>
        <p:grpSpPr>
          <a:xfrm>
            <a:off x="5704147" y="4660771"/>
            <a:ext cx="5992918" cy="1366057"/>
            <a:chOff x="5704147" y="1031161"/>
            <a:chExt cx="5992918" cy="1366057"/>
          </a:xfrm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B9B34029-D960-85B2-0C0F-54E18AD61999}"/>
                </a:ext>
              </a:extLst>
            </p:cNvPr>
            <p:cNvSpPr/>
            <p:nvPr/>
          </p:nvSpPr>
          <p:spPr>
            <a:xfrm>
              <a:off x="7015149" y="2100949"/>
              <a:ext cx="4618050" cy="296269"/>
            </a:xfrm>
            <a:prstGeom prst="roundRect">
              <a:avLst/>
            </a:prstGeom>
            <a:solidFill>
              <a:srgbClr val="608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10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F994F50-0BFA-6B1E-02F4-0A2BF8E2A31D}"/>
                </a:ext>
              </a:extLst>
            </p:cNvPr>
            <p:cNvSpPr txBox="1"/>
            <p:nvPr/>
          </p:nvSpPr>
          <p:spPr>
            <a:xfrm>
              <a:off x="7034201" y="1031161"/>
              <a:ext cx="4662864" cy="1360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IN" sz="1200" b="1">
                  <a:solidFill>
                    <a:srgbClr val="00B0F0"/>
                  </a:solidFill>
                  <a:latin typeface="+mn-lt"/>
                </a:rPr>
                <a:t>The Outcome: New MVNO Economics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Integrated core + BSS results in lower CAPEX, predictable OPEX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Reduced dependency on MVNE/MNO bottlenecks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More control, reduced rev-share, faster TTM, easy scaling</a:t>
              </a:r>
            </a:p>
            <a:p>
              <a:pPr>
                <a:lnSpc>
                  <a:spcPct val="150000"/>
                </a:lnSpc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Result: Break-even point arrives much sooner with differentiated services</a:t>
              </a:r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86A5C15B-CF5D-7F7C-BE49-FDE929D5F613}"/>
                </a:ext>
              </a:extLst>
            </p:cNvPr>
            <p:cNvGrpSpPr/>
            <p:nvPr/>
          </p:nvGrpSpPr>
          <p:grpSpPr>
            <a:xfrm>
              <a:off x="5704147" y="1341861"/>
              <a:ext cx="1040670" cy="740485"/>
              <a:chOff x="5432764" y="126588"/>
              <a:chExt cx="1040670" cy="74048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49C1FF9-9E2E-F39B-9C63-2D84A8EDE1E4}"/>
                  </a:ext>
                </a:extLst>
              </p:cNvPr>
              <p:cNvSpPr txBox="1"/>
              <p:nvPr/>
            </p:nvSpPr>
            <p:spPr>
              <a:xfrm>
                <a:off x="5432764" y="605463"/>
                <a:ext cx="104067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1100" b="1">
                    <a:solidFill>
                      <a:schemeClr val="bg1"/>
                    </a:solidFill>
                    <a:latin typeface="+mn-lt"/>
                  </a:rPr>
                  <a:t>The Outcome</a:t>
                </a:r>
              </a:p>
            </p:txBody>
          </p:sp>
          <p:pic>
            <p:nvPicPr>
              <p:cNvPr id="85" name="Graphic 84" descr="Upward trend with solid fill">
                <a:extLst>
                  <a:ext uri="{FF2B5EF4-FFF2-40B4-BE49-F238E27FC236}">
                    <a16:creationId xmlns:a16="http://schemas.microsoft.com/office/drawing/2014/main" id="{2F3965A4-95B0-EBB3-DD9D-15AF9ED79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737099" y="126588"/>
                <a:ext cx="432000" cy="432000"/>
              </a:xfrm>
              <a:prstGeom prst="rect">
                <a:avLst/>
              </a:prstGeom>
            </p:spPr>
          </p:pic>
        </p:grpSp>
      </p:grp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F80BCF20-9ECF-5E40-178E-EF5BC2750656}"/>
              </a:ext>
            </a:extLst>
          </p:cNvPr>
          <p:cNvCxnSpPr>
            <a:cxnSpLocks/>
          </p:cNvCxnSpPr>
          <p:nvPr/>
        </p:nvCxnSpPr>
        <p:spPr>
          <a:xfrm>
            <a:off x="6224482" y="4063627"/>
            <a:ext cx="0" cy="793757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65788DE-A06A-4587-074D-2D588AC7C811}"/>
              </a:ext>
            </a:extLst>
          </p:cNvPr>
          <p:cNvCxnSpPr>
            <a:cxnSpLocks/>
          </p:cNvCxnSpPr>
          <p:nvPr/>
        </p:nvCxnSpPr>
        <p:spPr>
          <a:xfrm>
            <a:off x="6224482" y="2221441"/>
            <a:ext cx="0" cy="780059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itle 1">
            <a:extLst>
              <a:ext uri="{FF2B5EF4-FFF2-40B4-BE49-F238E27FC236}">
                <a16:creationId xmlns:a16="http://schemas.microsoft.com/office/drawing/2014/main" id="{34C48E27-5406-234C-A1C1-F2AAD058DACE}"/>
              </a:ext>
            </a:extLst>
          </p:cNvPr>
          <p:cNvSpPr txBox="1">
            <a:spLocks/>
          </p:cNvSpPr>
          <p:nvPr/>
        </p:nvSpPr>
        <p:spPr>
          <a:xfrm>
            <a:off x="290757" y="373585"/>
            <a:ext cx="4787352" cy="561669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9pPr>
          </a:lstStyle>
          <a:p>
            <a:r>
              <a:rPr lang="en-IN" sz="2000"/>
              <a:t>Redefining MVNO economics</a:t>
            </a: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6679B044-A58D-253F-B896-D52D2C19718C}"/>
              </a:ext>
            </a:extLst>
          </p:cNvPr>
          <p:cNvSpPr/>
          <p:nvPr/>
        </p:nvSpPr>
        <p:spPr>
          <a:xfrm>
            <a:off x="2724676" y="2140660"/>
            <a:ext cx="403341" cy="3309686"/>
          </a:xfrm>
          <a:prstGeom prst="downArrow">
            <a:avLst>
              <a:gd name="adj1" fmla="val 13003"/>
              <a:gd name="adj2" fmla="val 59446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>
              <a:solidFill>
                <a:sysClr val="windowText" lastClr="000000"/>
              </a:solidFill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5D4FD68C-4B27-E835-E6EF-C759AB1AC334}"/>
              </a:ext>
            </a:extLst>
          </p:cNvPr>
          <p:cNvSpPr/>
          <p:nvPr/>
        </p:nvSpPr>
        <p:spPr>
          <a:xfrm>
            <a:off x="3227514" y="3057581"/>
            <a:ext cx="403341" cy="2173746"/>
          </a:xfrm>
          <a:prstGeom prst="downArrow">
            <a:avLst>
              <a:gd name="adj1" fmla="val 13003"/>
              <a:gd name="adj2" fmla="val 59446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>
              <a:solidFill>
                <a:sysClr val="windowText" lastClr="000000"/>
              </a:solidFill>
            </a:endParaRPr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59E68950-9DD1-509A-680F-B8D6DC5639D7}"/>
              </a:ext>
            </a:extLst>
          </p:cNvPr>
          <p:cNvSpPr/>
          <p:nvPr/>
        </p:nvSpPr>
        <p:spPr>
          <a:xfrm>
            <a:off x="2221839" y="4058310"/>
            <a:ext cx="403341" cy="1210820"/>
          </a:xfrm>
          <a:prstGeom prst="downArrow">
            <a:avLst>
              <a:gd name="adj1" fmla="val 13003"/>
              <a:gd name="adj2" fmla="val 59446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>
              <a:solidFill>
                <a:sysClr val="windowText" lastClr="0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0A8C7E1-36FE-A2CB-1E34-976226D0B514}"/>
              </a:ext>
            </a:extLst>
          </p:cNvPr>
          <p:cNvSpPr txBox="1"/>
          <p:nvPr/>
        </p:nvSpPr>
        <p:spPr>
          <a:xfrm>
            <a:off x="1168882" y="5617318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100" b="1">
                <a:latin typeface="+mn-lt"/>
              </a:rPr>
              <a:t>or MNO</a:t>
            </a:r>
          </a:p>
        </p:txBody>
      </p:sp>
    </p:spTree>
    <p:extLst>
      <p:ext uri="{BB962C8B-B14F-4D97-AF65-F5344CB8AC3E}">
        <p14:creationId xmlns:p14="http://schemas.microsoft.com/office/powerpoint/2010/main" val="1423083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F7FBB8-F71E-721E-12B1-7D316A0A7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56B1A36-0BD5-B1C0-9635-B53A4D450CA8}"/>
              </a:ext>
            </a:extLst>
          </p:cNvPr>
          <p:cNvSpPr/>
          <p:nvPr/>
        </p:nvSpPr>
        <p:spPr>
          <a:xfrm>
            <a:off x="5721612" y="0"/>
            <a:ext cx="647038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>
              <a:solidFill>
                <a:sysClr val="windowText" lastClr="000000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471619-5D61-755B-84DD-5F20DD327765}"/>
              </a:ext>
            </a:extLst>
          </p:cNvPr>
          <p:cNvGrpSpPr/>
          <p:nvPr/>
        </p:nvGrpSpPr>
        <p:grpSpPr>
          <a:xfrm>
            <a:off x="756451" y="925706"/>
            <a:ext cx="11044077" cy="828112"/>
            <a:chOff x="756451" y="1058871"/>
            <a:chExt cx="11044077" cy="82811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14DDE76-2EA6-156D-7874-A7E50F45A528}"/>
                </a:ext>
              </a:extLst>
            </p:cNvPr>
            <p:cNvSpPr/>
            <p:nvPr/>
          </p:nvSpPr>
          <p:spPr>
            <a:xfrm>
              <a:off x="6469226" y="1384226"/>
              <a:ext cx="2295212" cy="21600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10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7D9D8E-EA59-88A3-DB29-125E9F0FF1B4}"/>
                </a:ext>
              </a:extLst>
            </p:cNvPr>
            <p:cNvSpPr txBox="1"/>
            <p:nvPr/>
          </p:nvSpPr>
          <p:spPr>
            <a:xfrm>
              <a:off x="6264029" y="1058871"/>
              <a:ext cx="5536499" cy="828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1100" b="1" err="1">
                  <a:solidFill>
                    <a:schemeClr val="bg1"/>
                  </a:solidFill>
                  <a:latin typeface="+mn-lt"/>
                </a:rPr>
                <a:t>TextNow’s</a:t>
              </a:r>
              <a:r>
                <a:rPr lang="en-US" sz="1100" b="1">
                  <a:solidFill>
                    <a:schemeClr val="bg1"/>
                  </a:solidFill>
                  <a:latin typeface="+mn-lt"/>
                </a:rPr>
                <a:t> business model evolved faster than charging systems could handle.</a:t>
              </a:r>
            </a:p>
            <a:p>
              <a:pPr marL="171450" indent="-1714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Unconventional MVNO monetization   tested limits of traditional charging</a:t>
              </a:r>
            </a:p>
            <a:p>
              <a:pPr marL="171450" indent="-1714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IN" sz="1100">
                  <a:solidFill>
                    <a:schemeClr val="bg1"/>
                  </a:solidFill>
                  <a:latin typeface="+mn-lt"/>
                </a:rPr>
                <a:t>Freemium users, hourly &amp; daily passes, conditional access </a:t>
              </a:r>
              <a:r>
                <a:rPr lang="en-IN" sz="1100">
                  <a:solidFill>
                    <a:schemeClr val="bg1"/>
                  </a:solidFill>
                  <a:latin typeface="+mn-lt"/>
                  <a:sym typeface="Wingdings" panose="05000000000000000000" pitchFamily="2" charset="2"/>
                </a:rPr>
                <a:t> Complex configuration</a:t>
              </a:r>
              <a:endParaRPr lang="en-IN" sz="1100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494D0138-FC7E-34D6-A60C-1C0545A0A85D}"/>
                </a:ext>
              </a:extLst>
            </p:cNvPr>
            <p:cNvGrpSpPr/>
            <p:nvPr/>
          </p:nvGrpSpPr>
          <p:grpSpPr>
            <a:xfrm>
              <a:off x="756451" y="1129290"/>
              <a:ext cx="1264732" cy="687264"/>
              <a:chOff x="260642" y="1357461"/>
              <a:chExt cx="1264732" cy="687264"/>
            </a:xfrm>
          </p:grpSpPr>
          <p:sp>
            <p:nvSpPr>
              <p:cNvPr id="29" name="Rounded Rectangle 47">
                <a:extLst>
                  <a:ext uri="{FF2B5EF4-FFF2-40B4-BE49-F238E27FC236}">
                    <a16:creationId xmlns:a16="http://schemas.microsoft.com/office/drawing/2014/main" id="{76DD6C1D-04E9-A8D4-2F0E-0AE5FBDD0947}"/>
                  </a:ext>
                </a:extLst>
              </p:cNvPr>
              <p:cNvSpPr/>
              <p:nvPr/>
            </p:nvSpPr>
            <p:spPr>
              <a:xfrm>
                <a:off x="260642" y="1357461"/>
                <a:ext cx="1264732" cy="687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pic>
            <p:nvPicPr>
              <p:cNvPr id="31" name="Graphic 30" descr="Wireless with solid fill">
                <a:extLst>
                  <a:ext uri="{FF2B5EF4-FFF2-40B4-BE49-F238E27FC236}">
                    <a16:creationId xmlns:a16="http://schemas.microsoft.com/office/drawing/2014/main" id="{3EE24A8A-D8A7-380A-D949-C5C8BBA933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77654" y="1455567"/>
                <a:ext cx="230709" cy="230709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ABB8B47-BD44-98EF-A556-8EB5417DC333}"/>
                  </a:ext>
                </a:extLst>
              </p:cNvPr>
              <p:cNvSpPr txBox="1"/>
              <p:nvPr/>
            </p:nvSpPr>
            <p:spPr>
              <a:xfrm>
                <a:off x="286831" y="1705394"/>
                <a:ext cx="121235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Free onboarding</a:t>
                </a:r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9AB9ACDC-F322-02A3-0311-1CC220296158}"/>
                </a:ext>
              </a:extLst>
            </p:cNvPr>
            <p:cNvGrpSpPr/>
            <p:nvPr/>
          </p:nvGrpSpPr>
          <p:grpSpPr>
            <a:xfrm>
              <a:off x="2427379" y="1129289"/>
              <a:ext cx="1264732" cy="687264"/>
              <a:chOff x="2162057" y="1357460"/>
              <a:chExt cx="1264732" cy="687264"/>
            </a:xfrm>
          </p:grpSpPr>
          <p:sp>
            <p:nvSpPr>
              <p:cNvPr id="36" name="Rounded Rectangle 42">
                <a:extLst>
                  <a:ext uri="{FF2B5EF4-FFF2-40B4-BE49-F238E27FC236}">
                    <a16:creationId xmlns:a16="http://schemas.microsoft.com/office/drawing/2014/main" id="{A1018EEC-D929-9A7A-F446-30A893E6606D}"/>
                  </a:ext>
                </a:extLst>
              </p:cNvPr>
              <p:cNvSpPr/>
              <p:nvPr/>
            </p:nvSpPr>
            <p:spPr>
              <a:xfrm>
                <a:off x="2162057" y="1357460"/>
                <a:ext cx="1264732" cy="687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pic>
            <p:nvPicPr>
              <p:cNvPr id="38" name="Graphic 37">
                <a:extLst>
                  <a:ext uri="{FF2B5EF4-FFF2-40B4-BE49-F238E27FC236}">
                    <a16:creationId xmlns:a16="http://schemas.microsoft.com/office/drawing/2014/main" id="{C40B1F08-F99A-A201-2BC6-E44AB62A7F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695973" y="1472471"/>
                <a:ext cx="196901" cy="196901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FBC121D-BE05-3D89-9E08-6357F9EF7B88}"/>
                  </a:ext>
                </a:extLst>
              </p:cNvPr>
              <p:cNvSpPr txBox="1"/>
              <p:nvPr/>
            </p:nvSpPr>
            <p:spPr>
              <a:xfrm>
                <a:off x="2188246" y="1705394"/>
                <a:ext cx="121235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$5 SIM purchase</a:t>
                </a: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8D25C891-9872-7BF2-08E5-298480B23DE2}"/>
                </a:ext>
              </a:extLst>
            </p:cNvPr>
            <p:cNvGrpSpPr/>
            <p:nvPr/>
          </p:nvGrpSpPr>
          <p:grpSpPr>
            <a:xfrm>
              <a:off x="4098306" y="1129289"/>
              <a:ext cx="1264732" cy="687264"/>
              <a:chOff x="4063471" y="1357460"/>
              <a:chExt cx="1264732" cy="687264"/>
            </a:xfrm>
          </p:grpSpPr>
          <p:sp>
            <p:nvSpPr>
              <p:cNvPr id="43" name="Rounded Rectangle 37">
                <a:extLst>
                  <a:ext uri="{FF2B5EF4-FFF2-40B4-BE49-F238E27FC236}">
                    <a16:creationId xmlns:a16="http://schemas.microsoft.com/office/drawing/2014/main" id="{4D6FBB50-B98F-07C5-D179-2D4754118819}"/>
                  </a:ext>
                </a:extLst>
              </p:cNvPr>
              <p:cNvSpPr/>
              <p:nvPr/>
            </p:nvSpPr>
            <p:spPr>
              <a:xfrm>
                <a:off x="4063471" y="1357460"/>
                <a:ext cx="1264732" cy="6872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pic>
            <p:nvPicPr>
              <p:cNvPr id="45" name="Graphic 44" descr="Monthly calendar with solid fill">
                <a:extLst>
                  <a:ext uri="{FF2B5EF4-FFF2-40B4-BE49-F238E27FC236}">
                    <a16:creationId xmlns:a16="http://schemas.microsoft.com/office/drawing/2014/main" id="{DD0E55B8-8F59-FFC3-3044-47C36A16FF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580483" y="1455567"/>
                <a:ext cx="230709" cy="230709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553D2A1-AD75-8BD6-526D-A0FD828712C5}"/>
                  </a:ext>
                </a:extLst>
              </p:cNvPr>
              <p:cNvSpPr txBox="1"/>
              <p:nvPr/>
            </p:nvSpPr>
            <p:spPr>
              <a:xfrm>
                <a:off x="4089660" y="1705394"/>
                <a:ext cx="121235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Paid plans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D5925D-D3AD-4E77-E1E1-A11579C897D2}"/>
              </a:ext>
            </a:extLst>
          </p:cNvPr>
          <p:cNvGrpSpPr/>
          <p:nvPr/>
        </p:nvGrpSpPr>
        <p:grpSpPr>
          <a:xfrm>
            <a:off x="644850" y="1974137"/>
            <a:ext cx="11088600" cy="1452546"/>
            <a:chOff x="644850" y="2341970"/>
            <a:chExt cx="11088600" cy="145254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713B9FF-AB22-E81A-82A9-73A45BAC84A7}"/>
                </a:ext>
              </a:extLst>
            </p:cNvPr>
            <p:cNvGrpSpPr/>
            <p:nvPr/>
          </p:nvGrpSpPr>
          <p:grpSpPr>
            <a:xfrm>
              <a:off x="6235453" y="2712553"/>
              <a:ext cx="5497997" cy="1081963"/>
              <a:chOff x="6296516" y="1947307"/>
              <a:chExt cx="5497997" cy="1081963"/>
            </a:xfrm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6BF87474-13C2-8746-0858-2ED9C6616900}"/>
                  </a:ext>
                </a:extLst>
              </p:cNvPr>
              <p:cNvSpPr/>
              <p:nvPr/>
            </p:nvSpPr>
            <p:spPr>
              <a:xfrm>
                <a:off x="8113922" y="2273747"/>
                <a:ext cx="2212503" cy="216000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1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E2C5751-E799-517E-6D04-24B9FF702718}"/>
                  </a:ext>
                </a:extLst>
              </p:cNvPr>
              <p:cNvSpPr txBox="1"/>
              <p:nvPr/>
            </p:nvSpPr>
            <p:spPr>
              <a:xfrm>
                <a:off x="6296516" y="1947307"/>
                <a:ext cx="5497997" cy="1081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100" b="1">
                    <a:solidFill>
                      <a:schemeClr val="bg1"/>
                    </a:solidFill>
                    <a:latin typeface="+mn-lt"/>
                  </a:rPr>
                  <a:t>The challenge: Driving disruption on infrastructure built for traditional incumbents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100">
                    <a:solidFill>
                      <a:schemeClr val="bg1"/>
                    </a:solidFill>
                    <a:latin typeface="+mn-lt"/>
                  </a:rPr>
                  <a:t>Complexity grew multi-folds,  resulting in entitlement complexity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100">
                    <a:solidFill>
                      <a:schemeClr val="bg1"/>
                    </a:solidFill>
                    <a:latin typeface="+mn-lt"/>
                  </a:rPr>
                  <a:t>❌ Siloed, lagging system intelligence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100">
                    <a:solidFill>
                      <a:schemeClr val="bg1"/>
                    </a:solidFill>
                  </a:rPr>
                  <a:t>❌ </a:t>
                </a:r>
                <a:r>
                  <a:rPr lang="en-US" sz="1100">
                    <a:solidFill>
                      <a:schemeClr val="bg1"/>
                    </a:solidFill>
                    <a:latin typeface="+mn-lt"/>
                  </a:rPr>
                  <a:t>Control, flexibility, scalability, unit economies could not keep up</a:t>
                </a:r>
                <a:endParaRPr lang="en-IN" sz="1100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4859CAD-F1F9-0B11-FD3E-5E9E30993511}"/>
                </a:ext>
              </a:extLst>
            </p:cNvPr>
            <p:cNvGrpSpPr/>
            <p:nvPr/>
          </p:nvGrpSpPr>
          <p:grpSpPr>
            <a:xfrm>
              <a:off x="644850" y="2945507"/>
              <a:ext cx="4785388" cy="620170"/>
              <a:chOff x="835350" y="2818217"/>
              <a:chExt cx="4785388" cy="620170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B7D8FB1-2BD5-CF9B-01AE-612805B16456}"/>
                  </a:ext>
                </a:extLst>
              </p:cNvPr>
              <p:cNvSpPr txBox="1"/>
              <p:nvPr/>
            </p:nvSpPr>
            <p:spPr>
              <a:xfrm>
                <a:off x="835350" y="2818217"/>
                <a:ext cx="1072730" cy="6201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ts val="1400"/>
                  </a:lnSpc>
                </a:pPr>
                <a:r>
                  <a:rPr lang="en-IN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✅ Call via app</a:t>
                </a:r>
              </a:p>
              <a:p>
                <a:pPr algn="l">
                  <a:lnSpc>
                    <a:spcPts val="1400"/>
                  </a:lnSpc>
                </a:pPr>
                <a:r>
                  <a:rPr lang="en-IN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✅ Text via app</a:t>
                </a:r>
              </a:p>
              <a:p>
                <a:pPr algn="l">
                  <a:lnSpc>
                    <a:spcPts val="1400"/>
                  </a:lnSpc>
                </a:pPr>
                <a:r>
                  <a:rPr lang="en-IN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❌ Data access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3E2B861-D918-DFE8-9724-5165827C1D18}"/>
                  </a:ext>
                </a:extLst>
              </p:cNvPr>
              <p:cNvSpPr txBox="1"/>
              <p:nvPr/>
            </p:nvSpPr>
            <p:spPr>
              <a:xfrm>
                <a:off x="2324022" y="2818217"/>
                <a:ext cx="1701107" cy="6201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ts val="1400"/>
                  </a:lnSpc>
                </a:pPr>
                <a:r>
                  <a:rPr lang="en-US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✅ Data for specific apps</a:t>
                </a:r>
              </a:p>
              <a:p>
                <a:pPr algn="l">
                  <a:lnSpc>
                    <a:spcPts val="1400"/>
                  </a:lnSpc>
                </a:pPr>
                <a:r>
                  <a:rPr lang="en-US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❌ General internet access</a:t>
                </a:r>
              </a:p>
              <a:p>
                <a:pPr algn="l">
                  <a:lnSpc>
                    <a:spcPts val="1400"/>
                  </a:lnSpc>
                </a:pPr>
                <a:r>
                  <a:rPr lang="en-IN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⚠️</a:t>
                </a:r>
                <a:r>
                  <a:rPr lang="en-US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 Entitlement tied to ads</a:t>
                </a:r>
                <a:endParaRPr lang="en-IN" sz="100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0BCE15D-EFDA-B9D6-AFB3-EE5D1A24B299}"/>
                  </a:ext>
                </a:extLst>
              </p:cNvPr>
              <p:cNvSpPr txBox="1"/>
              <p:nvPr/>
            </p:nvSpPr>
            <p:spPr>
              <a:xfrm>
                <a:off x="4152066" y="2818217"/>
                <a:ext cx="1468672" cy="6201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ts val="1400"/>
                  </a:lnSpc>
                </a:pPr>
                <a:r>
                  <a:rPr lang="en-US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✅ Full internet access</a:t>
                </a:r>
              </a:p>
              <a:p>
                <a:pPr algn="l">
                  <a:lnSpc>
                    <a:spcPts val="1400"/>
                  </a:lnSpc>
                </a:pPr>
                <a:r>
                  <a:rPr lang="en-US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✅ Higher QoS</a:t>
                </a:r>
              </a:p>
              <a:p>
                <a:pPr algn="l">
                  <a:lnSpc>
                    <a:spcPts val="1400"/>
                  </a:lnSpc>
                </a:pPr>
                <a:r>
                  <a:rPr lang="en-US" sz="10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✅ Voice / Text</a:t>
                </a:r>
              </a:p>
            </p:txBody>
          </p:sp>
        </p:grp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4EBC0278-10C7-0088-7A21-93969A551C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5528" y="2341970"/>
              <a:ext cx="3289" cy="235427"/>
            </a:xfrm>
            <a:prstGeom prst="straightConnector1">
              <a:avLst/>
            </a:prstGeom>
            <a:ln>
              <a:solidFill>
                <a:schemeClr val="tx1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987B9C6D-154D-F14E-19E4-078CDC9642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4898" y="2341970"/>
              <a:ext cx="3289" cy="235427"/>
            </a:xfrm>
            <a:prstGeom prst="straightConnector1">
              <a:avLst/>
            </a:prstGeom>
            <a:ln>
              <a:solidFill>
                <a:schemeClr val="tx1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9BFC21B5-0F7D-8E42-BFB5-0C7B6B86B6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24267" y="2341970"/>
              <a:ext cx="3289" cy="235427"/>
            </a:xfrm>
            <a:prstGeom prst="straightConnector1">
              <a:avLst/>
            </a:prstGeom>
            <a:ln>
              <a:solidFill>
                <a:schemeClr val="tx1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652F55-D971-E18E-8842-D069BD095ED8}"/>
              </a:ext>
            </a:extLst>
          </p:cNvPr>
          <p:cNvGrpSpPr/>
          <p:nvPr/>
        </p:nvGrpSpPr>
        <p:grpSpPr>
          <a:xfrm>
            <a:off x="408981" y="183315"/>
            <a:ext cx="4572594" cy="430887"/>
            <a:chOff x="408981" y="85661"/>
            <a:chExt cx="4572594" cy="430887"/>
          </a:xfrm>
        </p:grpSpPr>
        <p:pic>
          <p:nvPicPr>
            <p:cNvPr id="1026" name="Picture 2" descr="TextNow Logo PNG (Transparent) SVG AI – Free Download">
              <a:extLst>
                <a:ext uri="{FF2B5EF4-FFF2-40B4-BE49-F238E27FC236}">
                  <a16:creationId xmlns:a16="http://schemas.microsoft.com/office/drawing/2014/main" id="{2474981E-21C2-EF56-EF73-F6146E3742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981" y="204847"/>
              <a:ext cx="976547" cy="177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1745F1-CD56-C716-459C-00D007B33341}"/>
                </a:ext>
              </a:extLst>
            </p:cNvPr>
            <p:cNvSpPr txBox="1"/>
            <p:nvPr/>
          </p:nvSpPr>
          <p:spPr>
            <a:xfrm>
              <a:off x="1399867" y="85661"/>
              <a:ext cx="358170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>
                  <a:solidFill>
                    <a:schemeClr val="tx2">
                      <a:lumMod val="50000"/>
                    </a:schemeClr>
                  </a:solidFill>
                  <a:latin typeface="+mn-lt"/>
                </a:rPr>
                <a:t>is the largest ad-supported free phone service</a:t>
              </a:r>
              <a:br>
                <a:rPr lang="en-US" sz="1100">
                  <a:solidFill>
                    <a:schemeClr val="tx2">
                      <a:lumMod val="50000"/>
                    </a:schemeClr>
                  </a:solidFill>
                  <a:latin typeface="+mn-lt"/>
                </a:rPr>
              </a:br>
              <a:r>
                <a:rPr lang="en-US" sz="1100">
                  <a:solidFill>
                    <a:schemeClr val="tx2">
                      <a:lumMod val="50000"/>
                    </a:schemeClr>
                  </a:solidFill>
                  <a:latin typeface="+mn-lt"/>
                </a:rPr>
                <a:t>in North America with 8M+ monthly active subscribers</a:t>
              </a:r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D75EA8F-2545-331B-1207-CF0D4F8B5B6B}"/>
              </a:ext>
            </a:extLst>
          </p:cNvPr>
          <p:cNvCxnSpPr>
            <a:cxnSpLocks/>
          </p:cNvCxnSpPr>
          <p:nvPr/>
        </p:nvCxnSpPr>
        <p:spPr>
          <a:xfrm>
            <a:off x="391473" y="2062913"/>
            <a:ext cx="1140905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75000"/>
                    <a:alpha val="0"/>
                  </a:schemeClr>
                </a:gs>
                <a:gs pos="30000">
                  <a:schemeClr val="bg1">
                    <a:lumMod val="75000"/>
                  </a:schemeClr>
                </a:gs>
                <a:gs pos="70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F16AB24-0D91-A7CE-8383-064A484BBEBE}"/>
              </a:ext>
            </a:extLst>
          </p:cNvPr>
          <p:cNvCxnSpPr>
            <a:cxnSpLocks/>
          </p:cNvCxnSpPr>
          <p:nvPr/>
        </p:nvCxnSpPr>
        <p:spPr>
          <a:xfrm>
            <a:off x="391473" y="3728555"/>
            <a:ext cx="11409055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75000"/>
                    <a:alpha val="0"/>
                  </a:schemeClr>
                </a:gs>
                <a:gs pos="30000">
                  <a:schemeClr val="bg1">
                    <a:lumMod val="75000"/>
                  </a:schemeClr>
                </a:gs>
                <a:gs pos="70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753488B1-9BF3-E6C5-A24D-227ED4755B1D}"/>
              </a:ext>
            </a:extLst>
          </p:cNvPr>
          <p:cNvGrpSpPr/>
          <p:nvPr/>
        </p:nvGrpSpPr>
        <p:grpSpPr>
          <a:xfrm>
            <a:off x="1308627" y="3643879"/>
            <a:ext cx="10802508" cy="2869064"/>
            <a:chOff x="1308627" y="3643879"/>
            <a:chExt cx="10802508" cy="286906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CE513AE-66E8-4A31-7033-E638A698B9E3}"/>
                </a:ext>
              </a:extLst>
            </p:cNvPr>
            <p:cNvSpPr txBox="1"/>
            <p:nvPr/>
          </p:nvSpPr>
          <p:spPr>
            <a:xfrm>
              <a:off x="6190149" y="3967267"/>
              <a:ext cx="5920986" cy="66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100" b="1">
                  <a:solidFill>
                    <a:schemeClr val="bg1"/>
                  </a:solidFill>
                  <a:latin typeface="+mn-lt"/>
                </a:rPr>
                <a:t>The result:</a:t>
              </a:r>
            </a:p>
            <a:p>
              <a:pPr marL="171450" indent="-171450">
                <a:lnSpc>
                  <a:spcPts val="1500"/>
                </a:lnSpc>
                <a:buFont typeface="Arial" panose="020B0604020202020204" pitchFamily="34" charset="0"/>
                <a:buChar char="•"/>
              </a:pPr>
              <a:r>
                <a:rPr lang="en-US" sz="1100">
                  <a:solidFill>
                    <a:schemeClr val="bg1"/>
                  </a:solidFill>
                  <a:latin typeface="+mn-lt"/>
                </a:rPr>
                <a:t>Deployed Mavenir Converged Charging Solution tightly coupled with packet core and IMS</a:t>
              </a:r>
            </a:p>
            <a:p>
              <a:pPr marL="171450" indent="-171450">
                <a:lnSpc>
                  <a:spcPts val="1500"/>
                </a:lnSpc>
                <a:buFont typeface="Arial" panose="020B0604020202020204" pitchFamily="34" charset="0"/>
                <a:buChar char="•"/>
              </a:pPr>
              <a:r>
                <a:rPr lang="en-US" sz="1100">
                  <a:solidFill>
                    <a:schemeClr val="bg1"/>
                  </a:solidFill>
                  <a:latin typeface="+mn-lt"/>
                </a:rPr>
                <a:t>Charging became the real‑time control of subscriber provisioning, policy, and UX.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2BD8AA2-13CD-F7B4-01AB-0F43A18226D0}"/>
                </a:ext>
              </a:extLst>
            </p:cNvPr>
            <p:cNvGrpSpPr/>
            <p:nvPr/>
          </p:nvGrpSpPr>
          <p:grpSpPr>
            <a:xfrm>
              <a:off x="6235453" y="4721537"/>
              <a:ext cx="5497997" cy="1791406"/>
              <a:chOff x="5589561" y="456246"/>
              <a:chExt cx="5497997" cy="1791406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36838BC5-1461-F4ED-D28E-596E90A9D5C3}"/>
                  </a:ext>
                </a:extLst>
              </p:cNvPr>
              <p:cNvSpPr/>
              <p:nvPr/>
            </p:nvSpPr>
            <p:spPr>
              <a:xfrm>
                <a:off x="5589561" y="456246"/>
                <a:ext cx="5497997" cy="1791406"/>
              </a:xfrm>
              <a:prstGeom prst="roundRect">
                <a:avLst>
                  <a:gd name="adj" fmla="val 4854"/>
                </a:avLst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  <a:effectLst>
                <a:outerShdw blurRad="127000" dist="38100" dir="5400000" algn="t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1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6C38334-609B-849A-1CF1-E1479C489BED}"/>
                  </a:ext>
                </a:extLst>
              </p:cNvPr>
              <p:cNvSpPr txBox="1"/>
              <p:nvPr/>
            </p:nvSpPr>
            <p:spPr>
              <a:xfrm>
                <a:off x="5789300" y="504140"/>
                <a:ext cx="5298257" cy="1589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100" b="1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Impact:</a:t>
                </a:r>
              </a:p>
              <a:p>
                <a:pPr>
                  <a:lnSpc>
                    <a:spcPct val="150000"/>
                  </a:lnSpc>
                </a:pPr>
                <a:r>
                  <a:rPr lang="en-IN" sz="1100">
                    <a:solidFill>
                      <a:schemeClr val="tx2">
                        <a:lumMod val="50000"/>
                      </a:schemeClr>
                    </a:solidFill>
                  </a:rPr>
                  <a:t>🔗   </a:t>
                </a:r>
                <a:r>
                  <a:rPr lang="en-US" sz="11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Simplified 5G‑native charging architecture, reducing integration complexity</a:t>
                </a:r>
              </a:p>
              <a:p>
                <a:pPr>
                  <a:lnSpc>
                    <a:spcPct val="150000"/>
                  </a:lnSpc>
                </a:pPr>
                <a:r>
                  <a:rPr lang="en-IN" sz="1100">
                    <a:solidFill>
                      <a:schemeClr val="tx2">
                        <a:lumMod val="50000"/>
                      </a:schemeClr>
                    </a:solidFill>
                  </a:rPr>
                  <a:t>✅   </a:t>
                </a:r>
                <a:r>
                  <a:rPr lang="en-US" sz="11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Single authoritative charging state per subscriber</a:t>
                </a:r>
              </a:p>
              <a:p>
                <a:pPr>
                  <a:lnSpc>
                    <a:spcPct val="150000"/>
                  </a:lnSpc>
                </a:pPr>
                <a:r>
                  <a:rPr lang="en-IN" sz="1100">
                    <a:solidFill>
                      <a:schemeClr val="tx2">
                        <a:lumMod val="50000"/>
                      </a:schemeClr>
                    </a:solidFill>
                  </a:rPr>
                  <a:t>⬇️   </a:t>
                </a:r>
                <a:r>
                  <a:rPr lang="en-US" sz="11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Fewer manual operational workflows through automated entitlement control</a:t>
                </a:r>
              </a:p>
              <a:p>
                <a:pPr>
                  <a:lnSpc>
                    <a:spcPct val="150000"/>
                  </a:lnSpc>
                </a:pPr>
                <a:r>
                  <a:rPr lang="en-IN" sz="1100">
                    <a:solidFill>
                      <a:schemeClr val="tx2">
                        <a:lumMod val="50000"/>
                      </a:schemeClr>
                    </a:solidFill>
                  </a:rPr>
                  <a:t>🟢   </a:t>
                </a:r>
                <a:r>
                  <a:rPr lang="en-US" sz="11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99.999% charging uptime with Active-Active GR deployment</a:t>
                </a:r>
              </a:p>
              <a:p>
                <a:pPr>
                  <a:lnSpc>
                    <a:spcPct val="150000"/>
                  </a:lnSpc>
                </a:pPr>
                <a:r>
                  <a:rPr lang="en-IN" sz="1100">
                    <a:solidFill>
                      <a:schemeClr val="tx2">
                        <a:lumMod val="50000"/>
                      </a:schemeClr>
                    </a:solidFill>
                  </a:rPr>
                  <a:t>⌛   </a:t>
                </a:r>
                <a:r>
                  <a:rPr lang="en-US" sz="110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Faster offer launch enabled by No‑Code / Low‑Code configuration</a:t>
                </a:r>
              </a:p>
            </p:txBody>
          </p:sp>
        </p:grp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4462B19-A2A4-D60C-7707-0F1A9C4D83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4898" y="3643879"/>
              <a:ext cx="3289" cy="235427"/>
            </a:xfrm>
            <a:prstGeom prst="straightConnector1">
              <a:avLst/>
            </a:prstGeom>
            <a:ln>
              <a:solidFill>
                <a:schemeClr val="tx1">
                  <a:lumMod val="75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6D693E8-0E35-5A0E-9A14-E9700F4121C8}"/>
                </a:ext>
              </a:extLst>
            </p:cNvPr>
            <p:cNvGrpSpPr/>
            <p:nvPr/>
          </p:nvGrpSpPr>
          <p:grpSpPr>
            <a:xfrm>
              <a:off x="1308627" y="4158093"/>
              <a:ext cx="3480882" cy="1846805"/>
              <a:chOff x="1308627" y="4436038"/>
              <a:chExt cx="3480882" cy="1846805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5F51F33-A33B-6969-6DDC-BB2103D82209}"/>
                  </a:ext>
                </a:extLst>
              </p:cNvPr>
              <p:cNvGrpSpPr/>
              <p:nvPr/>
            </p:nvGrpSpPr>
            <p:grpSpPr>
              <a:xfrm>
                <a:off x="1308627" y="4436038"/>
                <a:ext cx="3480882" cy="1846805"/>
                <a:chOff x="4376221" y="2683782"/>
                <a:chExt cx="3808336" cy="2953303"/>
              </a:xfrm>
            </p:grpSpPr>
            <p:sp>
              <p:nvSpPr>
                <p:cNvPr id="87" name="Freeform 5">
                  <a:extLst>
                    <a:ext uri="{FF2B5EF4-FFF2-40B4-BE49-F238E27FC236}">
                      <a16:creationId xmlns:a16="http://schemas.microsoft.com/office/drawing/2014/main" id="{2D1DC9E2-A381-9813-A612-7721637704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76221" y="4308630"/>
                  <a:ext cx="3474663" cy="1328455"/>
                </a:xfrm>
                <a:custGeom>
                  <a:avLst/>
                  <a:gdLst/>
                  <a:ahLst/>
                  <a:cxnLst>
                    <a:cxn ang="0">
                      <a:pos x="1751" y="0"/>
                    </a:cxn>
                    <a:cxn ang="0">
                      <a:pos x="115" y="461"/>
                    </a:cxn>
                    <a:cxn ang="0">
                      <a:pos x="0" y="753"/>
                    </a:cxn>
                    <a:cxn ang="0">
                      <a:pos x="1864" y="292"/>
                    </a:cxn>
                    <a:cxn ang="0">
                      <a:pos x="1751" y="0"/>
                    </a:cxn>
                  </a:cxnLst>
                  <a:rect l="0" t="0" r="r" b="b"/>
                  <a:pathLst>
                    <a:path w="1864" h="753">
                      <a:moveTo>
                        <a:pt x="1751" y="0"/>
                      </a:moveTo>
                      <a:lnTo>
                        <a:pt x="115" y="461"/>
                      </a:lnTo>
                      <a:lnTo>
                        <a:pt x="0" y="753"/>
                      </a:lnTo>
                      <a:lnTo>
                        <a:pt x="1864" y="292"/>
                      </a:lnTo>
                      <a:lnTo>
                        <a:pt x="175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solidFill>
                      <a:schemeClr val="tx2">
                        <a:lumMod val="50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88" name="Freeform 6">
                  <a:extLst>
                    <a:ext uri="{FF2B5EF4-FFF2-40B4-BE49-F238E27FC236}">
                      <a16:creationId xmlns:a16="http://schemas.microsoft.com/office/drawing/2014/main" id="{AD0859CE-F63E-D446-9402-629ABDE64F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09894" y="3497089"/>
                  <a:ext cx="2809183" cy="1326694"/>
                </a:xfrm>
                <a:custGeom>
                  <a:avLst/>
                  <a:gdLst/>
                  <a:ahLst/>
                  <a:cxnLst>
                    <a:cxn ang="0">
                      <a:pos x="1393" y="0"/>
                    </a:cxn>
                    <a:cxn ang="0">
                      <a:pos x="113" y="460"/>
                    </a:cxn>
                    <a:cxn ang="0">
                      <a:pos x="0" y="752"/>
                    </a:cxn>
                    <a:cxn ang="0">
                      <a:pos x="1507" y="290"/>
                    </a:cxn>
                    <a:cxn ang="0">
                      <a:pos x="1393" y="0"/>
                    </a:cxn>
                  </a:cxnLst>
                  <a:rect l="0" t="0" r="r" b="b"/>
                  <a:pathLst>
                    <a:path w="1507" h="752">
                      <a:moveTo>
                        <a:pt x="1393" y="0"/>
                      </a:moveTo>
                      <a:lnTo>
                        <a:pt x="113" y="460"/>
                      </a:lnTo>
                      <a:lnTo>
                        <a:pt x="0" y="752"/>
                      </a:lnTo>
                      <a:lnTo>
                        <a:pt x="1507" y="290"/>
                      </a:lnTo>
                      <a:lnTo>
                        <a:pt x="139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solidFill>
                      <a:schemeClr val="tx2">
                        <a:lumMod val="50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89" name="Freeform 7">
                  <a:extLst>
                    <a:ext uri="{FF2B5EF4-FFF2-40B4-BE49-F238E27FC236}">
                      <a16:creationId xmlns:a16="http://schemas.microsoft.com/office/drawing/2014/main" id="{860CB94B-9DF7-44A0-AF06-FB9AADBDDA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5430" y="2683782"/>
                  <a:ext cx="2139976" cy="1324929"/>
                </a:xfrm>
                <a:custGeom>
                  <a:avLst/>
                  <a:gdLst/>
                  <a:ahLst/>
                  <a:cxnLst>
                    <a:cxn ang="0">
                      <a:pos x="1035" y="0"/>
                    </a:cxn>
                    <a:cxn ang="0">
                      <a:pos x="112" y="461"/>
                    </a:cxn>
                    <a:cxn ang="0">
                      <a:pos x="0" y="751"/>
                    </a:cxn>
                    <a:cxn ang="0">
                      <a:pos x="1148" y="291"/>
                    </a:cxn>
                    <a:cxn ang="0">
                      <a:pos x="1035" y="0"/>
                    </a:cxn>
                  </a:cxnLst>
                  <a:rect l="0" t="0" r="r" b="b"/>
                  <a:pathLst>
                    <a:path w="1148" h="751">
                      <a:moveTo>
                        <a:pt x="1035" y="0"/>
                      </a:moveTo>
                      <a:lnTo>
                        <a:pt x="112" y="461"/>
                      </a:lnTo>
                      <a:lnTo>
                        <a:pt x="0" y="751"/>
                      </a:lnTo>
                      <a:lnTo>
                        <a:pt x="1148" y="291"/>
                      </a:lnTo>
                      <a:lnTo>
                        <a:pt x="103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100">
                    <a:solidFill>
                      <a:schemeClr val="tx2">
                        <a:lumMod val="50000"/>
                      </a:schemeClr>
                    </a:solidFill>
                    <a:latin typeface="+mn-lt"/>
                  </a:endParaRPr>
                </a:p>
              </p:txBody>
            </p:sp>
            <p:sp>
              <p:nvSpPr>
                <p:cNvPr id="90" name="Freeform 9">
                  <a:extLst>
                    <a:ext uri="{FF2B5EF4-FFF2-40B4-BE49-F238E27FC236}">
                      <a16:creationId xmlns:a16="http://schemas.microsoft.com/office/drawing/2014/main" id="{4A44AC7A-E4E7-39C2-62E8-3FA99FC6E9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09894" y="4308630"/>
                  <a:ext cx="3140992" cy="515153"/>
                </a:xfrm>
                <a:custGeom>
                  <a:avLst/>
                  <a:gdLst/>
                  <a:ahLst/>
                  <a:cxnLst>
                    <a:cxn ang="0">
                      <a:pos x="1685" y="292"/>
                    </a:cxn>
                    <a:cxn ang="0">
                      <a:pos x="1572" y="0"/>
                    </a:cxn>
                    <a:cxn ang="0">
                      <a:pos x="113" y="0"/>
                    </a:cxn>
                    <a:cxn ang="0">
                      <a:pos x="0" y="292"/>
                    </a:cxn>
                    <a:cxn ang="0">
                      <a:pos x="1685" y="292"/>
                    </a:cxn>
                  </a:cxnLst>
                  <a:rect l="0" t="0" r="r" b="b"/>
                  <a:pathLst>
                    <a:path w="1685" h="292">
                      <a:moveTo>
                        <a:pt x="1685" y="292"/>
                      </a:moveTo>
                      <a:lnTo>
                        <a:pt x="1572" y="0"/>
                      </a:lnTo>
                      <a:lnTo>
                        <a:pt x="113" y="0"/>
                      </a:lnTo>
                      <a:lnTo>
                        <a:pt x="0" y="292"/>
                      </a:lnTo>
                      <a:lnTo>
                        <a:pt x="1685" y="292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100">
                      <a:solidFill>
                        <a:schemeClr val="bg1"/>
                      </a:solidFill>
                      <a:latin typeface="+mn-lt"/>
                      <a:ea typeface="Roboto Condensed Light" panose="02000000000000000000" pitchFamily="2" charset="0"/>
                      <a:cs typeface="Open Sans" panose="020B0606030504020204" pitchFamily="34" charset="0"/>
                    </a:rPr>
                    <a:t>Core</a:t>
                  </a:r>
                </a:p>
              </p:txBody>
            </p:sp>
            <p:sp>
              <p:nvSpPr>
                <p:cNvPr id="91" name="Freeform 10">
                  <a:extLst>
                    <a:ext uri="{FF2B5EF4-FFF2-40B4-BE49-F238E27FC236}">
                      <a16:creationId xmlns:a16="http://schemas.microsoft.com/office/drawing/2014/main" id="{9659D148-0FF9-DE03-5A45-BC716033D8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5431" y="3497089"/>
                  <a:ext cx="2473647" cy="511624"/>
                </a:xfrm>
                <a:custGeom>
                  <a:avLst/>
                  <a:gdLst/>
                  <a:ahLst/>
                  <a:cxnLst>
                    <a:cxn ang="0">
                      <a:pos x="112" y="0"/>
                    </a:cxn>
                    <a:cxn ang="0">
                      <a:pos x="0" y="290"/>
                    </a:cxn>
                    <a:cxn ang="0">
                      <a:pos x="1327" y="290"/>
                    </a:cxn>
                    <a:cxn ang="0">
                      <a:pos x="1213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1327" h="290">
                      <a:moveTo>
                        <a:pt x="112" y="0"/>
                      </a:moveTo>
                      <a:lnTo>
                        <a:pt x="0" y="290"/>
                      </a:lnTo>
                      <a:lnTo>
                        <a:pt x="1327" y="290"/>
                      </a:lnTo>
                      <a:lnTo>
                        <a:pt x="1213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100">
                      <a:solidFill>
                        <a:schemeClr val="bg1"/>
                      </a:solidFill>
                      <a:latin typeface="+mn-lt"/>
                      <a:ea typeface="Roboto Condensed Light" panose="02000000000000000000" pitchFamily="2" charset="0"/>
                      <a:cs typeface="Open Sans" panose="020B0606030504020204" pitchFamily="34" charset="0"/>
                    </a:rPr>
                    <a:t>BSS</a:t>
                  </a:r>
                </a:p>
              </p:txBody>
            </p:sp>
            <p:sp>
              <p:nvSpPr>
                <p:cNvPr id="92" name="Freeform 12">
                  <a:extLst>
                    <a:ext uri="{FF2B5EF4-FFF2-40B4-BE49-F238E27FC236}">
                      <a16:creationId xmlns:a16="http://schemas.microsoft.com/office/drawing/2014/main" id="{E617A322-9E18-811B-4463-7185E609BE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9100" y="2683782"/>
                  <a:ext cx="1806304" cy="513387"/>
                </a:xfrm>
                <a:custGeom>
                  <a:avLst/>
                  <a:gdLst/>
                  <a:ahLst/>
                  <a:cxnLst>
                    <a:cxn ang="0">
                      <a:pos x="113" y="0"/>
                    </a:cxn>
                    <a:cxn ang="0">
                      <a:pos x="0" y="291"/>
                    </a:cxn>
                    <a:cxn ang="0">
                      <a:pos x="969" y="291"/>
                    </a:cxn>
                    <a:cxn ang="0">
                      <a:pos x="856" y="0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969" h="291">
                      <a:moveTo>
                        <a:pt x="113" y="0"/>
                      </a:moveTo>
                      <a:lnTo>
                        <a:pt x="0" y="291"/>
                      </a:lnTo>
                      <a:lnTo>
                        <a:pt x="969" y="291"/>
                      </a:lnTo>
                      <a:lnTo>
                        <a:pt x="856" y="0"/>
                      </a:lnTo>
                      <a:lnTo>
                        <a:pt x="113" y="0"/>
                      </a:lnTo>
                      <a:close/>
                    </a:path>
                  </a:pathLst>
                </a:custGeom>
                <a:solidFill>
                  <a:srgbClr val="3B00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21600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100">
                      <a:solidFill>
                        <a:schemeClr val="bg1"/>
                      </a:solidFill>
                      <a:latin typeface="+mn-lt"/>
                      <a:ea typeface="Roboto Condensed Light" panose="02000000000000000000" pitchFamily="2" charset="0"/>
                      <a:cs typeface="Open Sans" panose="020B0606030504020204" pitchFamily="34" charset="0"/>
                    </a:rPr>
                    <a:t>Customer app</a:t>
                  </a:r>
                </a:p>
              </p:txBody>
            </p:sp>
            <p:sp>
              <p:nvSpPr>
                <p:cNvPr id="93" name="Freeform 13">
                  <a:extLst>
                    <a:ext uri="{FF2B5EF4-FFF2-40B4-BE49-F238E27FC236}">
                      <a16:creationId xmlns:a16="http://schemas.microsoft.com/office/drawing/2014/main" id="{31A650A5-A305-E2E3-F532-2A01C7B1CD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76221" y="5121932"/>
                  <a:ext cx="3808336" cy="515153"/>
                </a:xfrm>
                <a:custGeom>
                  <a:avLst/>
                  <a:gdLst/>
                  <a:ahLst/>
                  <a:cxnLst>
                    <a:cxn ang="0">
                      <a:pos x="115" y="0"/>
                    </a:cxn>
                    <a:cxn ang="0">
                      <a:pos x="0" y="292"/>
                    </a:cxn>
                    <a:cxn ang="0">
                      <a:pos x="2043" y="292"/>
                    </a:cxn>
                    <a:cxn ang="0">
                      <a:pos x="1930" y="0"/>
                    </a:cxn>
                    <a:cxn ang="0">
                      <a:pos x="115" y="0"/>
                    </a:cxn>
                  </a:cxnLst>
                  <a:rect l="0" t="0" r="r" b="b"/>
                  <a:pathLst>
                    <a:path w="2043" h="292">
                      <a:moveTo>
                        <a:pt x="115" y="0"/>
                      </a:moveTo>
                      <a:lnTo>
                        <a:pt x="0" y="292"/>
                      </a:lnTo>
                      <a:lnTo>
                        <a:pt x="2043" y="292"/>
                      </a:lnTo>
                      <a:lnTo>
                        <a:pt x="1930" y="0"/>
                      </a:lnTo>
                      <a:lnTo>
                        <a:pt x="115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100">
                      <a:solidFill>
                        <a:schemeClr val="bg1"/>
                      </a:solidFill>
                      <a:latin typeface="+mn-lt"/>
                      <a:ea typeface="Roboto Condensed Light" panose="02000000000000000000" pitchFamily="2" charset="0"/>
                      <a:cs typeface="Open Sans" panose="020B0606030504020204" pitchFamily="34" charset="0"/>
                    </a:rPr>
                    <a:t>End-to-end services</a:t>
                  </a:r>
                </a:p>
              </p:txBody>
            </p:sp>
          </p:grpSp>
          <p:pic>
            <p:nvPicPr>
              <p:cNvPr id="102" name="Graphic 101">
                <a:extLst>
                  <a:ext uri="{FF2B5EF4-FFF2-40B4-BE49-F238E27FC236}">
                    <a16:creationId xmlns:a16="http://schemas.microsoft.com/office/drawing/2014/main" id="{F519C848-CCE6-EDA7-D372-02FA3082D6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68512" y="5005388"/>
                <a:ext cx="201936" cy="201936"/>
              </a:xfrm>
              <a:prstGeom prst="rect">
                <a:avLst/>
              </a:prstGeom>
            </p:spPr>
          </p:pic>
          <p:pic>
            <p:nvPicPr>
              <p:cNvPr id="103" name="Graphic 102">
                <a:extLst>
                  <a:ext uri="{FF2B5EF4-FFF2-40B4-BE49-F238E27FC236}">
                    <a16:creationId xmlns:a16="http://schemas.microsoft.com/office/drawing/2014/main" id="{91928ADC-D0B5-5D26-2D91-232549EDDC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866853" y="5506125"/>
                <a:ext cx="201936" cy="201936"/>
              </a:xfrm>
              <a:prstGeom prst="rect">
                <a:avLst/>
              </a:prstGeom>
            </p:spPr>
          </p:pic>
          <p:pic>
            <p:nvPicPr>
              <p:cNvPr id="104" name="Graphic 103">
                <a:extLst>
                  <a:ext uri="{FF2B5EF4-FFF2-40B4-BE49-F238E27FC236}">
                    <a16:creationId xmlns:a16="http://schemas.microsoft.com/office/drawing/2014/main" id="{174DA5F7-A851-92FD-F9F7-6686EE2A77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552496" y="6013212"/>
                <a:ext cx="201936" cy="201936"/>
              </a:xfrm>
              <a:prstGeom prst="rect">
                <a:avLst/>
              </a:prstGeom>
            </p:spPr>
          </p:pic>
          <p:pic>
            <p:nvPicPr>
              <p:cNvPr id="47" name="Picture 2" descr="Android Apps by TextNow, Inc. on Google Play">
                <a:extLst>
                  <a:ext uri="{FF2B5EF4-FFF2-40B4-BE49-F238E27FC236}">
                    <a16:creationId xmlns:a16="http://schemas.microsoft.com/office/drawing/2014/main" id="{F95E0003-1EAC-5698-EC9A-4D4265B62B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7379" y="4502136"/>
                <a:ext cx="180000" cy="1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B936C3-CB84-901D-3C6A-161DC894320A}"/>
                </a:ext>
              </a:extLst>
            </p:cNvPr>
            <p:cNvSpPr txBox="1"/>
            <p:nvPr/>
          </p:nvSpPr>
          <p:spPr>
            <a:xfrm>
              <a:off x="1820865" y="6032071"/>
              <a:ext cx="2471354" cy="275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en-US" sz="1000">
                  <a:solidFill>
                    <a:schemeClr val="tx2">
                      <a:lumMod val="50000"/>
                    </a:schemeClr>
                  </a:solidFill>
                  <a:latin typeface="+mn-lt"/>
                </a:rPr>
                <a:t>Deployed on Public Cloud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2CB87834-600D-20A1-6E50-CE599F30B543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06201" y="20306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8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FE088-AB29-3848-690F-E66706DF9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4B0113F-C47B-AF7D-A6E8-47A6996A91CA}"/>
              </a:ext>
            </a:extLst>
          </p:cNvPr>
          <p:cNvGrpSpPr/>
          <p:nvPr/>
        </p:nvGrpSpPr>
        <p:grpSpPr>
          <a:xfrm>
            <a:off x="998879" y="4623765"/>
            <a:ext cx="10568725" cy="994270"/>
            <a:chOff x="998879" y="4623765"/>
            <a:chExt cx="10568725" cy="99427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A708725-945D-9F78-C0A5-7DC872EE30AE}"/>
                </a:ext>
              </a:extLst>
            </p:cNvPr>
            <p:cNvGrpSpPr/>
            <p:nvPr/>
          </p:nvGrpSpPr>
          <p:grpSpPr>
            <a:xfrm>
              <a:off x="998879" y="4623765"/>
              <a:ext cx="10568725" cy="994270"/>
              <a:chOff x="2400106" y="4927221"/>
              <a:chExt cx="10123624" cy="955682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D2A737A8-9CBE-12AB-2031-2EBAD926BBC6}"/>
                  </a:ext>
                </a:extLst>
              </p:cNvPr>
              <p:cNvSpPr/>
              <p:nvPr/>
            </p:nvSpPr>
            <p:spPr>
              <a:xfrm>
                <a:off x="2400106" y="5312341"/>
                <a:ext cx="10123624" cy="57056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dist="2032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Avenir Next LT Pro" panose="020B0504020202020204" pitchFamily="34" charset="77"/>
                  <a:ea typeface="+mn-ea"/>
                  <a:cs typeface="+mn-cs"/>
                </a:endParaRPr>
              </a:p>
            </p:txBody>
          </p:sp>
          <p:sp>
            <p:nvSpPr>
              <p:cNvPr id="64" name="Trapezoid 63">
                <a:extLst>
                  <a:ext uri="{FF2B5EF4-FFF2-40B4-BE49-F238E27FC236}">
                    <a16:creationId xmlns:a16="http://schemas.microsoft.com/office/drawing/2014/main" id="{28E09617-39F8-13AF-483A-247B44F9230E}"/>
                  </a:ext>
                </a:extLst>
              </p:cNvPr>
              <p:cNvSpPr/>
              <p:nvPr/>
            </p:nvSpPr>
            <p:spPr>
              <a:xfrm>
                <a:off x="2400106" y="4927221"/>
                <a:ext cx="10123624" cy="385119"/>
              </a:xfrm>
              <a:prstGeom prst="trapezoid">
                <a:avLst>
                  <a:gd name="adj" fmla="val 125182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Avenir Next LT Pro" panose="020B0504020202020204" pitchFamily="34" charset="77"/>
                  <a:ea typeface="+mn-ea"/>
                  <a:cs typeface="+mn-cs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6F1E308-B573-9E09-425C-1A6EAAEEAB4D}"/>
                </a:ext>
              </a:extLst>
            </p:cNvPr>
            <p:cNvGrpSpPr/>
            <p:nvPr/>
          </p:nvGrpSpPr>
          <p:grpSpPr>
            <a:xfrm>
              <a:off x="1193317" y="5174915"/>
              <a:ext cx="10258323" cy="319572"/>
              <a:chOff x="4052045" y="5376414"/>
              <a:chExt cx="9860188" cy="307169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B2547451-D838-CCD8-9E0C-882B4D1153A8}"/>
                  </a:ext>
                </a:extLst>
              </p:cNvPr>
              <p:cNvGrpSpPr/>
              <p:nvPr/>
            </p:nvGrpSpPr>
            <p:grpSpPr>
              <a:xfrm>
                <a:off x="12572947" y="5376414"/>
                <a:ext cx="1339286" cy="307169"/>
                <a:chOff x="11079898" y="5456975"/>
                <a:chExt cx="1339286" cy="307169"/>
              </a:xfrm>
            </p:grpSpPr>
            <p:sp>
              <p:nvSpPr>
                <p:cNvPr id="59" name="Rounded Rectangle 75">
                  <a:extLst>
                    <a:ext uri="{FF2B5EF4-FFF2-40B4-BE49-F238E27FC236}">
                      <a16:creationId xmlns:a16="http://schemas.microsoft.com/office/drawing/2014/main" id="{7808636B-25C4-3374-46D0-345A2C999FBC}"/>
                    </a:ext>
                  </a:extLst>
                </p:cNvPr>
                <p:cNvSpPr/>
                <p:nvPr/>
              </p:nvSpPr>
              <p:spPr>
                <a:xfrm>
                  <a:off x="11079898" y="5456975"/>
                  <a:ext cx="1339286" cy="30716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E51996F0-84C2-125A-6AAA-F5A2791EA3F7}"/>
                    </a:ext>
                  </a:extLst>
                </p:cNvPr>
                <p:cNvGrpSpPr/>
                <p:nvPr/>
              </p:nvGrpSpPr>
              <p:grpSpPr>
                <a:xfrm>
                  <a:off x="11216916" y="5515834"/>
                  <a:ext cx="953791" cy="182491"/>
                  <a:chOff x="11165499" y="5515834"/>
                  <a:chExt cx="953791" cy="182491"/>
                </a:xfrm>
              </p:grpSpPr>
              <p:pic>
                <p:nvPicPr>
                  <p:cNvPr id="61" name="Picture 60">
                    <a:extLst>
                      <a:ext uri="{FF2B5EF4-FFF2-40B4-BE49-F238E27FC236}">
                        <a16:creationId xmlns:a16="http://schemas.microsoft.com/office/drawing/2014/main" id="{B56FA34A-0CB8-9EEA-BC0E-99950B5FF35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165499" y="5563582"/>
                    <a:ext cx="225158" cy="134743"/>
                  </a:xfrm>
                  <a:prstGeom prst="rect">
                    <a:avLst/>
                  </a:prstGeom>
                </p:spPr>
              </p:pic>
              <p:pic>
                <p:nvPicPr>
                  <p:cNvPr id="62" name="Picture 61">
                    <a:extLst>
                      <a:ext uri="{FF2B5EF4-FFF2-40B4-BE49-F238E27FC236}">
                        <a16:creationId xmlns:a16="http://schemas.microsoft.com/office/drawing/2014/main" id="{DA5246B9-5E62-9256-CC9A-6838E13B6C8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-10205" b="1730"/>
                  <a:stretch>
                    <a:fillRect/>
                  </a:stretch>
                </p:blipFill>
                <p:spPr>
                  <a:xfrm>
                    <a:off x="11566515" y="5515834"/>
                    <a:ext cx="552775" cy="170674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50" name="Graphic 49">
                <a:extLst>
                  <a:ext uri="{FF2B5EF4-FFF2-40B4-BE49-F238E27FC236}">
                    <a16:creationId xmlns:a16="http://schemas.microsoft.com/office/drawing/2014/main" id="{568C792E-180E-A968-0553-BFBBB05E05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052045" y="5376414"/>
                <a:ext cx="887503" cy="307169"/>
              </a:xfrm>
              <a:prstGeom prst="rect">
                <a:avLst/>
              </a:prstGeom>
            </p:spPr>
          </p:pic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189E1CB3-28C0-0393-471D-4EC1926CAA8A}"/>
                  </a:ext>
                </a:extLst>
              </p:cNvPr>
              <p:cNvGrpSpPr/>
              <p:nvPr/>
            </p:nvGrpSpPr>
            <p:grpSpPr>
              <a:xfrm>
                <a:off x="10519163" y="5376414"/>
                <a:ext cx="1937268" cy="307169"/>
                <a:chOff x="9749038" y="4582705"/>
                <a:chExt cx="1937268" cy="307169"/>
              </a:xfrm>
            </p:grpSpPr>
            <p:sp>
              <p:nvSpPr>
                <p:cNvPr id="52" name="Rounded Rectangle 37">
                  <a:extLst>
                    <a:ext uri="{FF2B5EF4-FFF2-40B4-BE49-F238E27FC236}">
                      <a16:creationId xmlns:a16="http://schemas.microsoft.com/office/drawing/2014/main" id="{43FBF2DD-EFE5-F44F-1B2B-E606920AABE4}"/>
                    </a:ext>
                  </a:extLst>
                </p:cNvPr>
                <p:cNvSpPr/>
                <p:nvPr/>
              </p:nvSpPr>
              <p:spPr>
                <a:xfrm>
                  <a:off x="9749038" y="4582705"/>
                  <a:ext cx="1937268" cy="307169"/>
                </a:xfrm>
                <a:prstGeom prst="roundRect">
                  <a:avLst>
                    <a:gd name="adj" fmla="val 11454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Avenir Next LT Pro" panose="020B0504020202020204" pitchFamily="34" charset="77"/>
                    <a:ea typeface="+mn-ea"/>
                    <a:cs typeface="+mn-cs"/>
                  </a:endParaRPr>
                </a:p>
              </p:txBody>
            </p:sp>
            <p:pic>
              <p:nvPicPr>
                <p:cNvPr id="53" name="Picture 52">
                  <a:extLst>
                    <a:ext uri="{FF2B5EF4-FFF2-40B4-BE49-F238E27FC236}">
                      <a16:creationId xmlns:a16="http://schemas.microsoft.com/office/drawing/2014/main" id="{FAA5674E-7A1A-90EE-7835-C7725E9AF7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923584" y="4621096"/>
                  <a:ext cx="722954" cy="231925"/>
                </a:xfrm>
                <a:prstGeom prst="rect">
                  <a:avLst/>
                </a:prstGeom>
              </p:spPr>
            </p:pic>
            <p:pic>
              <p:nvPicPr>
                <p:cNvPr id="54" name="Picture 53">
                  <a:extLst>
                    <a:ext uri="{FF2B5EF4-FFF2-40B4-BE49-F238E27FC236}">
                      <a16:creationId xmlns:a16="http://schemas.microsoft.com/office/drawing/2014/main" id="{94C48EC0-042E-F2D6-4F7D-138108D148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237199" y="4660339"/>
                  <a:ext cx="632913" cy="151899"/>
                </a:xfrm>
                <a:prstGeom prst="rect">
                  <a:avLst/>
                </a:prstGeom>
              </p:spPr>
            </p:pic>
            <p:pic>
              <p:nvPicPr>
                <p:cNvPr id="55" name="Picture 2">
                  <a:extLst>
                    <a:ext uri="{FF2B5EF4-FFF2-40B4-BE49-F238E27FC236}">
                      <a16:creationId xmlns:a16="http://schemas.microsoft.com/office/drawing/2014/main" id="{A8EAE5E9-DF06-2709-F7DC-712D4A84C9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837723" y="4625397"/>
                  <a:ext cx="360394" cy="22178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51DB842-DC79-4B5C-CEAD-F8AE0959AC1B}"/>
                </a:ext>
              </a:extLst>
            </p:cNvPr>
            <p:cNvSpPr txBox="1"/>
            <p:nvPr/>
          </p:nvSpPr>
          <p:spPr>
            <a:xfrm>
              <a:off x="4824722" y="5199132"/>
              <a:ext cx="273344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IN" sz="1100">
                  <a:solidFill>
                    <a:schemeClr val="bg1"/>
                  </a:solidFill>
                  <a:latin typeface="+mn-lt"/>
                </a:rPr>
                <a:t>Cloud-native | AI-driven | Multi-tenant BSS</a:t>
              </a:r>
            </a:p>
          </p:txBody>
        </p: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8E511DF-E30C-D737-2998-61D6477372B2}"/>
              </a:ext>
            </a:extLst>
          </p:cNvPr>
          <p:cNvCxnSpPr/>
          <p:nvPr/>
        </p:nvCxnSpPr>
        <p:spPr>
          <a:xfrm>
            <a:off x="402711" y="769270"/>
            <a:ext cx="429768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D25E0ADD-1750-B945-FACC-1B0781EBD999}"/>
              </a:ext>
            </a:extLst>
          </p:cNvPr>
          <p:cNvSpPr txBox="1">
            <a:spLocks/>
          </p:cNvSpPr>
          <p:nvPr/>
        </p:nvSpPr>
        <p:spPr bwMode="auto">
          <a:xfrm>
            <a:off x="335280" y="175989"/>
            <a:ext cx="6774180" cy="507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0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anose="020B0703020202090204" pitchFamily="34" charset="0"/>
                <a:cs typeface="Poppins ExtraLight" pitchFamily="2" charset="77"/>
              </a:defRPr>
            </a:lvl9pPr>
          </a:lstStyle>
          <a:p>
            <a:r>
              <a:rPr lang="en-IN" sz="2000">
                <a:solidFill>
                  <a:schemeClr val="bg1"/>
                </a:solidFill>
                <a:latin typeface="+mn-lt"/>
              </a:rPr>
              <a:t>Mavenir’s MVNO solution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D7E0417-A035-F011-3B25-B7B471D4F8C9}"/>
              </a:ext>
            </a:extLst>
          </p:cNvPr>
          <p:cNvGrpSpPr/>
          <p:nvPr/>
        </p:nvGrpSpPr>
        <p:grpSpPr>
          <a:xfrm>
            <a:off x="5834861" y="2893487"/>
            <a:ext cx="896760" cy="330554"/>
            <a:chOff x="8344690" y="3502146"/>
            <a:chExt cx="896760" cy="317725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2F5A104-43DF-8444-9BB8-AE450BC026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44690" y="3502146"/>
              <a:ext cx="0" cy="317725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A98B65F-0495-F44C-5484-A247003F93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43610" y="3502146"/>
              <a:ext cx="0" cy="317725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50D3F19-075C-4707-61C8-DAD7FA9122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42531" y="3502146"/>
              <a:ext cx="0" cy="317725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966A33E-3F51-84E9-0C28-D83300B2B0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41450" y="3502146"/>
              <a:ext cx="0" cy="317725"/>
            </a:xfrm>
            <a:prstGeom prst="straightConnector1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49CD6BB7-312A-DEE8-6B4E-758734544241}"/>
              </a:ext>
            </a:extLst>
          </p:cNvPr>
          <p:cNvGrpSpPr/>
          <p:nvPr/>
        </p:nvGrpSpPr>
        <p:grpSpPr>
          <a:xfrm>
            <a:off x="1657847" y="4112506"/>
            <a:ext cx="9250789" cy="725148"/>
            <a:chOff x="3498983" y="4388437"/>
            <a:chExt cx="9250789" cy="725148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B4A1DC16-E6E1-865D-BF69-00845FF106B9}"/>
                </a:ext>
              </a:extLst>
            </p:cNvPr>
            <p:cNvGrpSpPr/>
            <p:nvPr/>
          </p:nvGrpSpPr>
          <p:grpSpPr>
            <a:xfrm>
              <a:off x="8667693" y="4388437"/>
              <a:ext cx="980854" cy="725148"/>
              <a:chOff x="9049487" y="4448221"/>
              <a:chExt cx="980854" cy="725148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BFD8DA45-6295-5D97-9460-7DDE16585B08}"/>
                  </a:ext>
                </a:extLst>
              </p:cNvPr>
              <p:cNvSpPr/>
              <p:nvPr/>
            </p:nvSpPr>
            <p:spPr>
              <a:xfrm>
                <a:off x="9049487" y="4448221"/>
                <a:ext cx="980854" cy="7251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44000" rtlCol="0" anchor="b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>
                    <a:solidFill>
                      <a:schemeClr val="bg1"/>
                    </a:solidFill>
                    <a:latin typeface="Avenir Next LT Pro" panose="020B0504020202020204" pitchFamily="34" charset="77"/>
                  </a:rPr>
                  <a:t>Billing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venir Next LT Pro" panose="020B0504020202020204" pitchFamily="34" charset="77"/>
                  <a:ea typeface="+mn-ea"/>
                  <a:cs typeface="+mn-cs"/>
                </a:endParaRPr>
              </a:p>
            </p:txBody>
          </p:sp>
          <p:pic>
            <p:nvPicPr>
              <p:cNvPr id="78" name="Graphic 77" descr="Contract with solid fill">
                <a:extLst>
                  <a:ext uri="{FF2B5EF4-FFF2-40B4-BE49-F238E27FC236}">
                    <a16:creationId xmlns:a16="http://schemas.microsoft.com/office/drawing/2014/main" id="{2DFA8333-F177-52DA-740C-89161B78F1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9428198" y="4565988"/>
                <a:ext cx="239133" cy="239133"/>
              </a:xfrm>
              <a:prstGeom prst="rect">
                <a:avLst/>
              </a:prstGeom>
            </p:spPr>
          </p:pic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6346F701-A7C1-4DBB-BFC2-EF3BAAF130CF}"/>
                </a:ext>
              </a:extLst>
            </p:cNvPr>
            <p:cNvGrpSpPr/>
            <p:nvPr/>
          </p:nvGrpSpPr>
          <p:grpSpPr>
            <a:xfrm>
              <a:off x="4532725" y="4388437"/>
              <a:ext cx="980854" cy="725148"/>
              <a:chOff x="4632849" y="4448224"/>
              <a:chExt cx="980854" cy="725148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7FC46E4-8167-F0CB-FFB9-FE84D251A5A9}"/>
                  </a:ext>
                </a:extLst>
              </p:cNvPr>
              <p:cNvSpPr/>
              <p:nvPr/>
            </p:nvSpPr>
            <p:spPr>
              <a:xfrm>
                <a:off x="4632849" y="4448224"/>
                <a:ext cx="980854" cy="7251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44000" rtlCol="0" anchor="b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>
                    <a:solidFill>
                      <a:schemeClr val="bg1"/>
                    </a:solidFill>
                    <a:latin typeface="Avenir Next LT Pro" panose="020B0504020202020204" pitchFamily="34" charset="77"/>
                  </a:rPr>
                  <a:t>Catalog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venir Next LT Pro" panose="020B0504020202020204" pitchFamily="34" charset="77"/>
                  <a:ea typeface="+mn-ea"/>
                  <a:cs typeface="+mn-cs"/>
                </a:endParaRPr>
              </a:p>
            </p:txBody>
          </p:sp>
          <p:pic>
            <p:nvPicPr>
              <p:cNvPr id="79" name="Graphic 78" descr="List with solid fill">
                <a:extLst>
                  <a:ext uri="{FF2B5EF4-FFF2-40B4-BE49-F238E27FC236}">
                    <a16:creationId xmlns:a16="http://schemas.microsoft.com/office/drawing/2014/main" id="{8F6ED797-8569-199A-EB12-1CACB11027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995179" y="4565988"/>
                <a:ext cx="239133" cy="239133"/>
              </a:xfrm>
              <a:prstGeom prst="rect">
                <a:avLst/>
              </a:prstGeom>
            </p:spPr>
          </p:pic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65ED089C-21E6-640E-CE12-685E93180B36}"/>
                </a:ext>
              </a:extLst>
            </p:cNvPr>
            <p:cNvGrpSpPr/>
            <p:nvPr/>
          </p:nvGrpSpPr>
          <p:grpSpPr>
            <a:xfrm>
              <a:off x="7633951" y="4388437"/>
              <a:ext cx="980854" cy="725148"/>
              <a:chOff x="7964887" y="4448222"/>
              <a:chExt cx="980854" cy="725148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EA91DA0B-D325-E076-8A7B-09F17E6130E9}"/>
                  </a:ext>
                </a:extLst>
              </p:cNvPr>
              <p:cNvSpPr/>
              <p:nvPr/>
            </p:nvSpPr>
            <p:spPr>
              <a:xfrm>
                <a:off x="7964887" y="4448222"/>
                <a:ext cx="980854" cy="7251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44000" rtlCol="0" anchor="b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venir Next LT Pro" panose="020B0504020202020204" pitchFamily="34" charset="77"/>
                    <a:ea typeface="+mn-ea"/>
                    <a:cs typeface="+mn-cs"/>
                  </a:rPr>
                  <a:t>Charging</a:t>
                </a:r>
              </a:p>
            </p:txBody>
          </p:sp>
          <p:pic>
            <p:nvPicPr>
              <p:cNvPr id="80" name="Graphic 79" descr="Dollar with solid fill">
                <a:extLst>
                  <a:ext uri="{FF2B5EF4-FFF2-40B4-BE49-F238E27FC236}">
                    <a16:creationId xmlns:a16="http://schemas.microsoft.com/office/drawing/2014/main" id="{BC061F45-EC98-E3A2-D196-62A000671D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8319942" y="4565988"/>
                <a:ext cx="239133" cy="239133"/>
              </a:xfrm>
              <a:prstGeom prst="rect">
                <a:avLst/>
              </a:prstGeom>
            </p:spPr>
          </p:pic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87BA2EFD-5300-293D-FE0C-53B64E418284}"/>
                </a:ext>
              </a:extLst>
            </p:cNvPr>
            <p:cNvGrpSpPr/>
            <p:nvPr/>
          </p:nvGrpSpPr>
          <p:grpSpPr>
            <a:xfrm>
              <a:off x="6600209" y="4388437"/>
              <a:ext cx="980854" cy="725148"/>
              <a:chOff x="6845705" y="4448222"/>
              <a:chExt cx="980854" cy="725148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2E707D4-5D9F-26A9-7CA9-64C0F9331C2A}"/>
                  </a:ext>
                </a:extLst>
              </p:cNvPr>
              <p:cNvSpPr/>
              <p:nvPr/>
            </p:nvSpPr>
            <p:spPr>
              <a:xfrm>
                <a:off x="6845705" y="4448222"/>
                <a:ext cx="980854" cy="7251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44000" rtlCol="0" anchor="b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>
                    <a:solidFill>
                      <a:schemeClr val="bg1"/>
                    </a:solidFill>
                    <a:latin typeface="Avenir Next LT Pro" panose="020B0504020202020204" pitchFamily="34" charset="77"/>
                  </a:rPr>
                  <a:t>Usage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venir Next LT Pro" panose="020B0504020202020204" pitchFamily="34" charset="77"/>
                  <a:ea typeface="+mn-ea"/>
                  <a:cs typeface="+mn-cs"/>
                </a:endParaRPr>
              </a:p>
            </p:txBody>
          </p:sp>
          <p:pic>
            <p:nvPicPr>
              <p:cNvPr id="81" name="Graphic 80" descr="Speaker phone with solid fill">
                <a:extLst>
                  <a:ext uri="{FF2B5EF4-FFF2-40B4-BE49-F238E27FC236}">
                    <a16:creationId xmlns:a16="http://schemas.microsoft.com/office/drawing/2014/main" id="{41366E29-4B17-74C9-1ECE-DCCCE4713C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7211687" y="4565988"/>
                <a:ext cx="239133" cy="239133"/>
              </a:xfrm>
              <a:prstGeom prst="rect">
                <a:avLst/>
              </a:prstGeom>
            </p:spPr>
          </p:pic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4A853AA5-2C53-9384-20CD-7492EE750CD0}"/>
                </a:ext>
              </a:extLst>
            </p:cNvPr>
            <p:cNvGrpSpPr/>
            <p:nvPr/>
          </p:nvGrpSpPr>
          <p:grpSpPr>
            <a:xfrm>
              <a:off x="5566467" y="4388437"/>
              <a:ext cx="980854" cy="725148"/>
              <a:chOff x="5752031" y="4448223"/>
              <a:chExt cx="980854" cy="725148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408BD212-A280-3CFE-BE83-A747708F496F}"/>
                  </a:ext>
                </a:extLst>
              </p:cNvPr>
              <p:cNvSpPr/>
              <p:nvPr/>
            </p:nvSpPr>
            <p:spPr>
              <a:xfrm>
                <a:off x="5752031" y="4448223"/>
                <a:ext cx="980854" cy="7251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44000" rtlCol="0" anchor="b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>
                    <a:solidFill>
                      <a:schemeClr val="bg1"/>
                    </a:solidFill>
                    <a:latin typeface="Avenir Next LT Pro" panose="020B0504020202020204" pitchFamily="34" charset="77"/>
                  </a:rPr>
                  <a:t>Order mgt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venir Next LT Pro" panose="020B0504020202020204" pitchFamily="34" charset="77"/>
                  <a:ea typeface="+mn-ea"/>
                  <a:cs typeface="+mn-cs"/>
                </a:endParaRPr>
              </a:p>
            </p:txBody>
          </p:sp>
          <p:pic>
            <p:nvPicPr>
              <p:cNvPr id="82" name="Graphic 81" descr="Workflow with solid fill">
                <a:extLst>
                  <a:ext uri="{FF2B5EF4-FFF2-40B4-BE49-F238E27FC236}">
                    <a16:creationId xmlns:a16="http://schemas.microsoft.com/office/drawing/2014/main" id="{CC9A8DB3-286E-5AED-4EE7-A38F9D64B1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103433" y="4565988"/>
                <a:ext cx="239133" cy="239133"/>
              </a:xfrm>
              <a:prstGeom prst="rect">
                <a:avLst/>
              </a:prstGeom>
            </p:spPr>
          </p:pic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6973809F-1658-449E-A8BB-81F5E89E55C3}"/>
                </a:ext>
              </a:extLst>
            </p:cNvPr>
            <p:cNvGrpSpPr/>
            <p:nvPr/>
          </p:nvGrpSpPr>
          <p:grpSpPr>
            <a:xfrm>
              <a:off x="3498983" y="4388437"/>
              <a:ext cx="980854" cy="725148"/>
              <a:chOff x="3513667" y="4448220"/>
              <a:chExt cx="980854" cy="725148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FD27ADD5-EA4D-B217-18D5-4B663CC7CC28}"/>
                  </a:ext>
                </a:extLst>
              </p:cNvPr>
              <p:cNvSpPr/>
              <p:nvPr/>
            </p:nvSpPr>
            <p:spPr>
              <a:xfrm>
                <a:off x="3513667" y="4448220"/>
                <a:ext cx="980854" cy="7251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44000" rtlCol="0" anchor="b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>
                    <a:solidFill>
                      <a:schemeClr val="bg1"/>
                    </a:solidFill>
                    <a:latin typeface="Avenir Next LT Pro" panose="020B0504020202020204" pitchFamily="34" charset="77"/>
                  </a:rPr>
                  <a:t>CRM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venir Next LT Pro" panose="020B0504020202020204" pitchFamily="34" charset="77"/>
                  <a:ea typeface="+mn-ea"/>
                  <a:cs typeface="+mn-cs"/>
                </a:endParaRPr>
              </a:p>
            </p:txBody>
          </p:sp>
          <p:pic>
            <p:nvPicPr>
              <p:cNvPr id="83" name="Graphic 82" descr="User with solid fill">
                <a:extLst>
                  <a:ext uri="{FF2B5EF4-FFF2-40B4-BE49-F238E27FC236}">
                    <a16:creationId xmlns:a16="http://schemas.microsoft.com/office/drawing/2014/main" id="{17CB8C05-107C-C695-EFE0-8824DF7F85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3886925" y="4565988"/>
                <a:ext cx="239133" cy="239133"/>
              </a:xfrm>
              <a:prstGeom prst="rect">
                <a:avLst/>
              </a:prstGeom>
            </p:spPr>
          </p:pic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D95C496C-2496-DA37-35D9-4DD249559D03}"/>
                </a:ext>
              </a:extLst>
            </p:cNvPr>
            <p:cNvGrpSpPr/>
            <p:nvPr/>
          </p:nvGrpSpPr>
          <p:grpSpPr>
            <a:xfrm>
              <a:off x="9701435" y="4388437"/>
              <a:ext cx="980854" cy="725148"/>
              <a:chOff x="9049487" y="4448221"/>
              <a:chExt cx="980854" cy="725148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8C88FDF9-0239-AEEB-FF74-FDB4E8686559}"/>
                  </a:ext>
                </a:extLst>
              </p:cNvPr>
              <p:cNvSpPr/>
              <p:nvPr/>
            </p:nvSpPr>
            <p:spPr>
              <a:xfrm>
                <a:off x="9049487" y="4448221"/>
                <a:ext cx="980854" cy="7251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44000" rtlCol="0" anchor="b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>
                    <a:solidFill>
                      <a:schemeClr val="bg1"/>
                    </a:solidFill>
                    <a:latin typeface="Avenir Next LT Pro" panose="020B0504020202020204" pitchFamily="34" charset="77"/>
                  </a:rPr>
                  <a:t>Dealer mgt.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venir Next LT Pro" panose="020B0504020202020204" pitchFamily="34" charset="77"/>
                  <a:ea typeface="+mn-ea"/>
                  <a:cs typeface="+mn-cs"/>
                </a:endParaRPr>
              </a:p>
            </p:txBody>
          </p:sp>
          <p:pic>
            <p:nvPicPr>
              <p:cNvPr id="88" name="Graphic 87">
                <a:extLst>
                  <a:ext uri="{FF2B5EF4-FFF2-40B4-BE49-F238E27FC236}">
                    <a16:creationId xmlns:a16="http://schemas.microsoft.com/office/drawing/2014/main" id="{69CC0FE8-3B83-DAC3-BA68-E47686FFF3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stretch/>
            </p:blipFill>
            <p:spPr>
              <a:xfrm>
                <a:off x="9428198" y="4565988"/>
                <a:ext cx="239133" cy="239133"/>
              </a:xfrm>
              <a:prstGeom prst="rect">
                <a:avLst/>
              </a:prstGeom>
            </p:spPr>
          </p:pic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BE3D64C-981C-990B-05DA-CA6CAE37AB0F}"/>
                </a:ext>
              </a:extLst>
            </p:cNvPr>
            <p:cNvGrpSpPr/>
            <p:nvPr/>
          </p:nvGrpSpPr>
          <p:grpSpPr>
            <a:xfrm>
              <a:off x="10735177" y="4388437"/>
              <a:ext cx="980854" cy="725148"/>
              <a:chOff x="9049487" y="4448221"/>
              <a:chExt cx="980854" cy="725148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2E4C48F3-44BF-99AA-4E16-90EC1C7AC3B3}"/>
                  </a:ext>
                </a:extLst>
              </p:cNvPr>
              <p:cNvSpPr/>
              <p:nvPr/>
            </p:nvSpPr>
            <p:spPr>
              <a:xfrm>
                <a:off x="9049487" y="4448221"/>
                <a:ext cx="980854" cy="7251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44000" rtlCol="0" anchor="b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>
                    <a:solidFill>
                      <a:schemeClr val="bg1"/>
                    </a:solidFill>
                    <a:latin typeface="Avenir Next LT Pro" panose="020B0504020202020204" pitchFamily="34" charset="77"/>
                  </a:rPr>
                  <a:t>eSIM-plicity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venir Next LT Pro" panose="020B0504020202020204" pitchFamily="34" charset="77"/>
                  <a:ea typeface="+mn-ea"/>
                  <a:cs typeface="+mn-cs"/>
                </a:endParaRPr>
              </a:p>
            </p:txBody>
          </p:sp>
          <p:pic>
            <p:nvPicPr>
              <p:cNvPr id="91" name="Graphic 90">
                <a:extLst>
                  <a:ext uri="{FF2B5EF4-FFF2-40B4-BE49-F238E27FC236}">
                    <a16:creationId xmlns:a16="http://schemas.microsoft.com/office/drawing/2014/main" id="{C09B6C4F-FDC8-ECAA-3092-698FD349AA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rcRect/>
              <a:stretch/>
            </p:blipFill>
            <p:spPr>
              <a:xfrm>
                <a:off x="9428198" y="4565988"/>
                <a:ext cx="239133" cy="239133"/>
              </a:xfrm>
              <a:prstGeom prst="rect">
                <a:avLst/>
              </a:prstGeom>
            </p:spPr>
          </p:pic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C7B1F013-BE3C-3EFE-D967-0C9FF27054B0}"/>
                </a:ext>
              </a:extLst>
            </p:cNvPr>
            <p:cNvGrpSpPr/>
            <p:nvPr/>
          </p:nvGrpSpPr>
          <p:grpSpPr>
            <a:xfrm>
              <a:off x="11768918" y="4388437"/>
              <a:ext cx="980854" cy="725148"/>
              <a:chOff x="9049487" y="4448221"/>
              <a:chExt cx="980854" cy="725148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26E5D01F-E453-5B88-89BF-EA10C6AD1405}"/>
                  </a:ext>
                </a:extLst>
              </p:cNvPr>
              <p:cNvSpPr/>
              <p:nvPr/>
            </p:nvSpPr>
            <p:spPr>
              <a:xfrm>
                <a:off x="9049487" y="4448221"/>
                <a:ext cx="980854" cy="7251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127000" dist="381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144000" rtlCol="0" anchor="b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000">
                    <a:solidFill>
                      <a:schemeClr val="bg1"/>
                    </a:solidFill>
                    <a:latin typeface="Avenir Next LT Pro" panose="020B0504020202020204" pitchFamily="34" charset="77"/>
                  </a:rPr>
                  <a:t>Super app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venir Next LT Pro" panose="020B0504020202020204" pitchFamily="34" charset="77"/>
                  <a:ea typeface="+mn-ea"/>
                  <a:cs typeface="+mn-cs"/>
                </a:endParaRPr>
              </a:p>
            </p:txBody>
          </p:sp>
          <p:pic>
            <p:nvPicPr>
              <p:cNvPr id="94" name="Graphic 93">
                <a:extLst>
                  <a:ext uri="{FF2B5EF4-FFF2-40B4-BE49-F238E27FC236}">
                    <a16:creationId xmlns:a16="http://schemas.microsoft.com/office/drawing/2014/main" id="{00C32274-2F0B-1D73-962A-24EF01C47B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rcRect/>
              <a:stretch/>
            </p:blipFill>
            <p:spPr>
              <a:xfrm>
                <a:off x="9428198" y="4565988"/>
                <a:ext cx="239133" cy="239133"/>
              </a:xfrm>
              <a:prstGeom prst="rect">
                <a:avLst/>
              </a:prstGeom>
            </p:spPr>
          </p:pic>
        </p:grp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9B7AA6AC-3A9D-9E74-36F5-EE1550A3BCE0}"/>
              </a:ext>
            </a:extLst>
          </p:cNvPr>
          <p:cNvGrpSpPr/>
          <p:nvPr/>
        </p:nvGrpSpPr>
        <p:grpSpPr>
          <a:xfrm>
            <a:off x="1499865" y="2130608"/>
            <a:ext cx="9566753" cy="432667"/>
            <a:chOff x="1162963" y="2308161"/>
            <a:chExt cx="9566753" cy="432667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A87BCE1D-F109-831F-5E2B-07E89D9F9AE5}"/>
                </a:ext>
              </a:extLst>
            </p:cNvPr>
            <p:cNvGrpSpPr/>
            <p:nvPr/>
          </p:nvGrpSpPr>
          <p:grpSpPr>
            <a:xfrm>
              <a:off x="2974583" y="2308161"/>
              <a:ext cx="1284169" cy="432667"/>
              <a:chOff x="5579594" y="1059803"/>
              <a:chExt cx="1487123" cy="501048"/>
            </a:xfrm>
          </p:grpSpPr>
          <p:sp>
            <p:nvSpPr>
              <p:cNvPr id="124" name="Rounded Rectangle 84">
                <a:extLst>
                  <a:ext uri="{FF2B5EF4-FFF2-40B4-BE49-F238E27FC236}">
                    <a16:creationId xmlns:a16="http://schemas.microsoft.com/office/drawing/2014/main" id="{D517E333-B0C3-604E-57FA-09415F5777FF}"/>
                  </a:ext>
                </a:extLst>
              </p:cNvPr>
              <p:cNvSpPr/>
              <p:nvPr/>
            </p:nvSpPr>
            <p:spPr>
              <a:xfrm>
                <a:off x="5579594" y="1059803"/>
                <a:ext cx="1487123" cy="501048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>
                <a:outerShdw blurRad="1270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24000" rIns="45720" rtlCol="0" anchor="ctr"/>
              <a:lstStyle/>
              <a:p>
                <a:r>
                  <a:rPr lang="en-US" sz="1050">
                    <a:solidFill>
                      <a:schemeClr val="tx1"/>
                    </a:solidFill>
                    <a:latin typeface="Avenir Next LT Pro" panose="020B0504020202020204" pitchFamily="34" charset="77"/>
                    <a:cs typeface="Arial" panose="020B0604020202020204" pitchFamily="34" charset="0"/>
                  </a:rPr>
                  <a:t>Travel MVNO</a:t>
                </a:r>
              </a:p>
            </p:txBody>
          </p:sp>
          <p:pic>
            <p:nvPicPr>
              <p:cNvPr id="125" name="Graphic 124">
                <a:extLst>
                  <a:ext uri="{FF2B5EF4-FFF2-40B4-BE49-F238E27FC236}">
                    <a16:creationId xmlns:a16="http://schemas.microsoft.com/office/drawing/2014/main" id="{B1736FC8-19DB-5ACE-961E-F6EA70AC1F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rcRect/>
              <a:stretch/>
            </p:blipFill>
            <p:spPr>
              <a:xfrm>
                <a:off x="5635281" y="1159036"/>
                <a:ext cx="302580" cy="302581"/>
              </a:xfrm>
              <a:prstGeom prst="rect">
                <a:avLst/>
              </a:prstGeom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9ADDE6E-C5CB-FC43-7AE5-80A4D8CD0ECB}"/>
                </a:ext>
              </a:extLst>
            </p:cNvPr>
            <p:cNvGrpSpPr/>
            <p:nvPr/>
          </p:nvGrpSpPr>
          <p:grpSpPr>
            <a:xfrm>
              <a:off x="1162963" y="2308161"/>
              <a:ext cx="1643339" cy="432667"/>
              <a:chOff x="759468" y="1059803"/>
              <a:chExt cx="1903058" cy="501048"/>
            </a:xfrm>
          </p:grpSpPr>
          <p:sp>
            <p:nvSpPr>
              <p:cNvPr id="70" name="Rounded Rectangle 93">
                <a:extLst>
                  <a:ext uri="{FF2B5EF4-FFF2-40B4-BE49-F238E27FC236}">
                    <a16:creationId xmlns:a16="http://schemas.microsoft.com/office/drawing/2014/main" id="{3E43F59C-F7A9-218D-2DC9-9E4C2A5240F7}"/>
                  </a:ext>
                </a:extLst>
              </p:cNvPr>
              <p:cNvSpPr/>
              <p:nvPr/>
            </p:nvSpPr>
            <p:spPr>
              <a:xfrm>
                <a:off x="759468" y="1059803"/>
                <a:ext cx="1903058" cy="501048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>
                <a:outerShdw blurRad="1270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5760" rIns="45720" rtlCol="0" anchor="ctr"/>
              <a:lstStyle/>
              <a:p>
                <a:r>
                  <a:rPr lang="en-US" sz="1050">
                    <a:solidFill>
                      <a:schemeClr val="tx1"/>
                    </a:solidFill>
                    <a:latin typeface="Avenir Next LT Pro" panose="020B0504020202020204" pitchFamily="34" charset="77"/>
                    <a:cs typeface="Arial" panose="020B0604020202020204" pitchFamily="34" charset="0"/>
                  </a:rPr>
                  <a:t>Digital-first MVNO</a:t>
                </a:r>
              </a:p>
            </p:txBody>
          </p:sp>
          <p:pic>
            <p:nvPicPr>
              <p:cNvPr id="71" name="Graphic 70">
                <a:extLst>
                  <a:ext uri="{FF2B5EF4-FFF2-40B4-BE49-F238E27FC236}">
                    <a16:creationId xmlns:a16="http://schemas.microsoft.com/office/drawing/2014/main" id="{2EA89614-9A9E-752E-58BE-AE8B88317E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/>
            </p:blipFill>
            <p:spPr>
              <a:xfrm>
                <a:off x="872791" y="1159036"/>
                <a:ext cx="302581" cy="302581"/>
              </a:xfrm>
              <a:prstGeom prst="rect">
                <a:avLst/>
              </a:prstGeom>
            </p:spPr>
          </p:pic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E20E235-E882-F2CE-A076-4FA358A84B38}"/>
                </a:ext>
              </a:extLst>
            </p:cNvPr>
            <p:cNvGrpSpPr/>
            <p:nvPr/>
          </p:nvGrpSpPr>
          <p:grpSpPr>
            <a:xfrm>
              <a:off x="4427033" y="2308161"/>
              <a:ext cx="1636979" cy="432667"/>
              <a:chOff x="5579594" y="1059803"/>
              <a:chExt cx="1895692" cy="501048"/>
            </a:xfrm>
          </p:grpSpPr>
          <p:sp>
            <p:nvSpPr>
              <p:cNvPr id="117" name="Rounded Rectangle 84">
                <a:extLst>
                  <a:ext uri="{FF2B5EF4-FFF2-40B4-BE49-F238E27FC236}">
                    <a16:creationId xmlns:a16="http://schemas.microsoft.com/office/drawing/2014/main" id="{A0BF9C88-E790-490B-9788-14F7F91BC6E8}"/>
                  </a:ext>
                </a:extLst>
              </p:cNvPr>
              <p:cNvSpPr/>
              <p:nvPr/>
            </p:nvSpPr>
            <p:spPr>
              <a:xfrm>
                <a:off x="5579594" y="1059803"/>
                <a:ext cx="1895692" cy="501048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>
                <a:outerShdw blurRad="1270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96000" rIns="45720" rtlCol="0" anchor="ctr"/>
              <a:lstStyle/>
              <a:p>
                <a:r>
                  <a:rPr lang="en-US" sz="1050">
                    <a:solidFill>
                      <a:schemeClr val="tx1"/>
                    </a:solidFill>
                    <a:latin typeface="Avenir Next LT Pro" panose="020B0504020202020204" pitchFamily="34" charset="77"/>
                    <a:cs typeface="Arial" panose="020B0604020202020204" pitchFamily="34" charset="0"/>
                  </a:rPr>
                  <a:t>Streaming MVNO</a:t>
                </a:r>
              </a:p>
            </p:txBody>
          </p:sp>
          <p:pic>
            <p:nvPicPr>
              <p:cNvPr id="119" name="Graphic 118">
                <a:extLst>
                  <a:ext uri="{FF2B5EF4-FFF2-40B4-BE49-F238E27FC236}">
                    <a16:creationId xmlns:a16="http://schemas.microsoft.com/office/drawing/2014/main" id="{00B2A019-8A23-7138-2C1A-8E3B133845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rcRect/>
              <a:stretch/>
            </p:blipFill>
            <p:spPr>
              <a:xfrm>
                <a:off x="5649988" y="1159036"/>
                <a:ext cx="302580" cy="302581"/>
              </a:xfrm>
              <a:prstGeom prst="rect">
                <a:avLst/>
              </a:prstGeom>
            </p:spPr>
          </p:pic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10DA4B40-CD74-359A-88F8-29391250C631}"/>
                </a:ext>
              </a:extLst>
            </p:cNvPr>
            <p:cNvGrpSpPr/>
            <p:nvPr/>
          </p:nvGrpSpPr>
          <p:grpSpPr>
            <a:xfrm>
              <a:off x="6232293" y="2308161"/>
              <a:ext cx="1206815" cy="432667"/>
              <a:chOff x="5579594" y="1059803"/>
              <a:chExt cx="1397543" cy="501048"/>
            </a:xfrm>
          </p:grpSpPr>
          <p:sp>
            <p:nvSpPr>
              <p:cNvPr id="134" name="Rounded Rectangle 84">
                <a:extLst>
                  <a:ext uri="{FF2B5EF4-FFF2-40B4-BE49-F238E27FC236}">
                    <a16:creationId xmlns:a16="http://schemas.microsoft.com/office/drawing/2014/main" id="{A64B6737-22FC-3C50-40B1-ED31DCB1CF25}"/>
                  </a:ext>
                </a:extLst>
              </p:cNvPr>
              <p:cNvSpPr/>
              <p:nvPr/>
            </p:nvSpPr>
            <p:spPr>
              <a:xfrm>
                <a:off x="5579594" y="1059803"/>
                <a:ext cx="1397543" cy="501048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>
                <a:outerShdw blurRad="1270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5760" rIns="45720" rtlCol="0" anchor="ctr"/>
              <a:lstStyle/>
              <a:p>
                <a:r>
                  <a:rPr lang="en-US" sz="1050">
                    <a:solidFill>
                      <a:schemeClr val="tx1"/>
                    </a:solidFill>
                    <a:latin typeface="Avenir Next LT Pro" panose="020B0504020202020204" pitchFamily="34" charset="77"/>
                    <a:cs typeface="Arial" panose="020B0604020202020204" pitchFamily="34" charset="0"/>
                  </a:rPr>
                  <a:t>IoT MVNO</a:t>
                </a:r>
              </a:p>
            </p:txBody>
          </p:sp>
          <p:pic>
            <p:nvPicPr>
              <p:cNvPr id="135" name="Graphic 134">
                <a:extLst>
                  <a:ext uri="{FF2B5EF4-FFF2-40B4-BE49-F238E27FC236}">
                    <a16:creationId xmlns:a16="http://schemas.microsoft.com/office/drawing/2014/main" id="{07682BFA-8FF8-95AE-9F04-CB0FD824EC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rcRect/>
              <a:stretch/>
            </p:blipFill>
            <p:spPr>
              <a:xfrm>
                <a:off x="5649988" y="1159036"/>
                <a:ext cx="302580" cy="302581"/>
              </a:xfrm>
              <a:prstGeom prst="rect">
                <a:avLst/>
              </a:prstGeom>
            </p:spPr>
          </p:pic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08E01EB-A499-1130-E798-F37CBD73085F}"/>
                </a:ext>
              </a:extLst>
            </p:cNvPr>
            <p:cNvGrpSpPr/>
            <p:nvPr/>
          </p:nvGrpSpPr>
          <p:grpSpPr>
            <a:xfrm>
              <a:off x="7607389" y="2308161"/>
              <a:ext cx="1477024" cy="432667"/>
              <a:chOff x="5579593" y="1059803"/>
              <a:chExt cx="1635808" cy="501048"/>
            </a:xfrm>
          </p:grpSpPr>
          <p:sp>
            <p:nvSpPr>
              <p:cNvPr id="137" name="Rounded Rectangle 84">
                <a:extLst>
                  <a:ext uri="{FF2B5EF4-FFF2-40B4-BE49-F238E27FC236}">
                    <a16:creationId xmlns:a16="http://schemas.microsoft.com/office/drawing/2014/main" id="{C7544D1C-BB6A-53B7-8A26-45FDEC6E4727}"/>
                  </a:ext>
                </a:extLst>
              </p:cNvPr>
              <p:cNvSpPr/>
              <p:nvPr/>
            </p:nvSpPr>
            <p:spPr>
              <a:xfrm>
                <a:off x="5579593" y="1059803"/>
                <a:ext cx="1635808" cy="501048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>
                <a:outerShdw blurRad="1270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5760" rIns="45720" rtlCol="0" anchor="ctr"/>
              <a:lstStyle/>
              <a:p>
                <a:r>
                  <a:rPr lang="en-US" sz="1050">
                    <a:solidFill>
                      <a:schemeClr val="tx1"/>
                    </a:solidFill>
                    <a:latin typeface="Avenir Next LT Pro" panose="020B0504020202020204" pitchFamily="34" charset="77"/>
                    <a:cs typeface="Arial" panose="020B0604020202020204" pitchFamily="34" charset="0"/>
                  </a:rPr>
                  <a:t>Gaming MVNO</a:t>
                </a:r>
              </a:p>
            </p:txBody>
          </p:sp>
          <p:pic>
            <p:nvPicPr>
              <p:cNvPr id="138" name="Graphic 137">
                <a:extLst>
                  <a:ext uri="{FF2B5EF4-FFF2-40B4-BE49-F238E27FC236}">
                    <a16:creationId xmlns:a16="http://schemas.microsoft.com/office/drawing/2014/main" id="{1E87C0F7-1683-1376-A3E7-E4EF72620F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rcRect/>
              <a:stretch/>
            </p:blipFill>
            <p:spPr>
              <a:xfrm>
                <a:off x="5655950" y="1159036"/>
                <a:ext cx="289375" cy="302581"/>
              </a:xfrm>
              <a:prstGeom prst="rect">
                <a:avLst/>
              </a:prstGeom>
            </p:spPr>
          </p:pic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E4460CD1-E4D7-8481-5FF1-37C34A7E6BC7}"/>
                </a:ext>
              </a:extLst>
            </p:cNvPr>
            <p:cNvGrpSpPr/>
            <p:nvPr/>
          </p:nvGrpSpPr>
          <p:grpSpPr>
            <a:xfrm>
              <a:off x="9252693" y="2308161"/>
              <a:ext cx="1477023" cy="432667"/>
              <a:chOff x="5579593" y="1059803"/>
              <a:chExt cx="1635806" cy="501048"/>
            </a:xfrm>
          </p:grpSpPr>
          <p:sp>
            <p:nvSpPr>
              <p:cNvPr id="140" name="Rounded Rectangle 84">
                <a:extLst>
                  <a:ext uri="{FF2B5EF4-FFF2-40B4-BE49-F238E27FC236}">
                    <a16:creationId xmlns:a16="http://schemas.microsoft.com/office/drawing/2014/main" id="{47653AB6-DE9B-A4D5-2EB6-29FC047C8C93}"/>
                  </a:ext>
                </a:extLst>
              </p:cNvPr>
              <p:cNvSpPr/>
              <p:nvPr/>
            </p:nvSpPr>
            <p:spPr>
              <a:xfrm>
                <a:off x="5579593" y="1059803"/>
                <a:ext cx="1635806" cy="501048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>
                <a:outerShdw blurRad="1270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5760" rIns="45720" rtlCol="0" anchor="ctr"/>
              <a:lstStyle/>
              <a:p>
                <a:r>
                  <a:rPr lang="en-US" sz="1050">
                    <a:solidFill>
                      <a:schemeClr val="tx1"/>
                    </a:solidFill>
                    <a:latin typeface="Avenir Next LT Pro" panose="020B0504020202020204" pitchFamily="34" charset="77"/>
                    <a:cs typeface="Arial" panose="020B0604020202020204" pitchFamily="34" charset="0"/>
                  </a:rPr>
                  <a:t>Lifestyle MVNO</a:t>
                </a:r>
              </a:p>
            </p:txBody>
          </p:sp>
          <p:pic>
            <p:nvPicPr>
              <p:cNvPr id="141" name="Graphic 140">
                <a:extLst>
                  <a:ext uri="{FF2B5EF4-FFF2-40B4-BE49-F238E27FC236}">
                    <a16:creationId xmlns:a16="http://schemas.microsoft.com/office/drawing/2014/main" id="{FAB24A77-5B61-7E61-FE31-6E75E5BF60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rcRect/>
              <a:stretch/>
            </p:blipFill>
            <p:spPr>
              <a:xfrm>
                <a:off x="5641884" y="1159036"/>
                <a:ext cx="289375" cy="302581"/>
              </a:xfrm>
              <a:prstGeom prst="rect">
                <a:avLst/>
              </a:prstGeom>
            </p:spPr>
          </p:pic>
        </p:grp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FDC042B7-BA61-D958-EAE4-CF6E7DC5BFC2}"/>
              </a:ext>
            </a:extLst>
          </p:cNvPr>
          <p:cNvGrpSpPr/>
          <p:nvPr/>
        </p:nvGrpSpPr>
        <p:grpSpPr>
          <a:xfrm>
            <a:off x="1657847" y="3563615"/>
            <a:ext cx="9250788" cy="468000"/>
            <a:chOff x="1657847" y="3563615"/>
            <a:chExt cx="9250788" cy="4680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07B604-4DE1-62D5-2BA5-DCBA69A0C22F}"/>
                </a:ext>
              </a:extLst>
            </p:cNvPr>
            <p:cNvSpPr txBox="1"/>
            <p:nvPr/>
          </p:nvSpPr>
          <p:spPr>
            <a:xfrm>
              <a:off x="1657847" y="3563615"/>
              <a:ext cx="9250788" cy="468000"/>
            </a:xfrm>
            <a:prstGeom prst="round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8100000" scaled="1"/>
            </a:gradFill>
            <a:ln w="22225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IN" sz="1000">
                  <a:solidFill>
                    <a:schemeClr val="bg1"/>
                  </a:solidFill>
                  <a:latin typeface="Avenir Next LT Pro Demi" panose="020B0704020202020204" pitchFamily="34" charset="0"/>
                </a:rPr>
                <a:t>Agentic Automation Platform: </a:t>
              </a:r>
              <a:r>
                <a:rPr lang="en-IN" sz="900">
                  <a:solidFill>
                    <a:schemeClr val="bg1"/>
                  </a:solidFill>
                  <a:latin typeface="Avenir Next LT Pro" panose="020B0504020202020204" pitchFamily="34" charset="0"/>
                </a:rPr>
                <a:t>Autonomous Product Management |   Autonomous Operations  |  Real-time voice translation  |  Service assurance agent</a:t>
              </a:r>
            </a:p>
          </p:txBody>
        </p:sp>
        <p:pic>
          <p:nvPicPr>
            <p:cNvPr id="160" name="Graphic 159" descr="Brain with solid fill">
              <a:extLst>
                <a:ext uri="{FF2B5EF4-FFF2-40B4-BE49-F238E27FC236}">
                  <a16:creationId xmlns:a16="http://schemas.microsoft.com/office/drawing/2014/main" id="{3D4DF94E-4C0C-F597-C302-B2B22B0A2F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805740" y="3647784"/>
              <a:ext cx="307340" cy="3073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649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377870-1848-9EFB-A644-00A4ACC4E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44" y="4598983"/>
            <a:ext cx="2476556" cy="675038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r>
              <a:rPr lang="en-US" b="0" i="0" kern="1200">
                <a:latin typeface="+mj-lt"/>
                <a:ea typeface="+mj-ea"/>
                <a:cs typeface="Arial" panose="020B0604020202020204" pitchFamily="34" charset="0"/>
              </a:rPr>
              <a:t>Thank you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80D7E3-C4E3-8C98-CB3B-770D83BAE486}"/>
              </a:ext>
            </a:extLst>
          </p:cNvPr>
          <p:cNvGrpSpPr/>
          <p:nvPr/>
        </p:nvGrpSpPr>
        <p:grpSpPr>
          <a:xfrm>
            <a:off x="1333444" y="1775364"/>
            <a:ext cx="3610031" cy="2564322"/>
            <a:chOff x="746704" y="2022783"/>
            <a:chExt cx="3610031" cy="256432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660C709-82D7-58E0-557F-3FDD59A51577}"/>
                </a:ext>
              </a:extLst>
            </p:cNvPr>
            <p:cNvSpPr txBox="1"/>
            <p:nvPr/>
          </p:nvSpPr>
          <p:spPr bwMode="auto">
            <a:xfrm>
              <a:off x="746704" y="3429000"/>
              <a:ext cx="3610031" cy="115810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7160" rIns="0" bIns="45720" numCol="1" rtlCol="0" anchor="t" anchorCtr="0" compatLnSpc="1">
              <a:prstTxWarp prst="textNoShape">
                <a:avLst/>
              </a:prstTxWarp>
              <a:normAutofit/>
            </a:bodyPr>
            <a:lstStyle/>
            <a:p>
              <a:pPr eaLnBrk="1" hangingPunct="1">
                <a:spcBef>
                  <a:spcPts val="600"/>
                </a:spcBef>
                <a:buClr>
                  <a:srgbClr val="003871"/>
                </a:buClr>
              </a:pPr>
              <a:r>
                <a:rPr lang="en-US" sz="2000" b="0" i="0" kern="1200">
                  <a:solidFill>
                    <a:schemeClr val="bg1"/>
                  </a:solidFill>
                  <a:latin typeface="+mn-lt"/>
                  <a:ea typeface="Lato" panose="020F0502020204030203" pitchFamily="34" charset="0"/>
                  <a:cs typeface="Arial" panose="020B0604020202020204" pitchFamily="34" charset="0"/>
                </a:rPr>
                <a:t>Mohamad Labib Shoucair</a:t>
              </a:r>
            </a:p>
            <a:p>
              <a:pPr eaLnBrk="1" hangingPunct="1">
                <a:spcBef>
                  <a:spcPts val="600"/>
                </a:spcBef>
                <a:buClr>
                  <a:srgbClr val="003871"/>
                </a:buClr>
              </a:pPr>
              <a:r>
                <a:rPr lang="en-US" sz="1400">
                  <a:solidFill>
                    <a:schemeClr val="bg1"/>
                  </a:solidFill>
                  <a:latin typeface="+mn-lt"/>
                  <a:ea typeface="Lato" panose="020F0502020204030203" pitchFamily="34" charset="0"/>
                  <a:cs typeface="Arial" panose="020B0604020202020204" pitchFamily="34" charset="0"/>
                </a:rPr>
                <a:t>Director, Product Management</a:t>
              </a:r>
            </a:p>
            <a:p>
              <a:pPr eaLnBrk="1" hangingPunct="1">
                <a:spcBef>
                  <a:spcPts val="600"/>
                </a:spcBef>
                <a:buClr>
                  <a:srgbClr val="003871"/>
                </a:buClr>
              </a:pPr>
              <a:r>
                <a:rPr lang="en-US" sz="1400">
                  <a:solidFill>
                    <a:schemeClr val="bg1"/>
                  </a:solidFill>
                  <a:latin typeface="+mn-lt"/>
                  <a:ea typeface="Lato" panose="020F0502020204030203" pitchFamily="34" charset="0"/>
                  <a:cs typeface="Arial" panose="020B0604020202020204" pitchFamily="34" charset="0"/>
                </a:rPr>
                <a:t>mohamadlabib.shoucair@mavenir.com</a:t>
              </a: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4ABC8AB2-F824-DC1D-C6F2-9BC13F5266B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1" r="7761"/>
            <a:stretch>
              <a:fillRect/>
            </a:stretch>
          </p:blipFill>
          <p:spPr bwMode="auto">
            <a:xfrm>
              <a:off x="746704" y="2022783"/>
              <a:ext cx="1344584" cy="134458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117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venir">
  <a:themeElements>
    <a:clrScheme name="Custom 91">
      <a:dk1>
        <a:srgbClr val="595959"/>
      </a:dk1>
      <a:lt1>
        <a:srgbClr val="FFFFFF"/>
      </a:lt1>
      <a:dk2>
        <a:srgbClr val="333333"/>
      </a:dk2>
      <a:lt2>
        <a:srgbClr val="E6E6E6"/>
      </a:lt2>
      <a:accent1>
        <a:srgbClr val="005C97"/>
      </a:accent1>
      <a:accent2>
        <a:srgbClr val="ED1C2B"/>
      </a:accent2>
      <a:accent3>
        <a:srgbClr val="001F44"/>
      </a:accent3>
      <a:accent4>
        <a:srgbClr val="003871"/>
      </a:accent4>
      <a:accent5>
        <a:srgbClr val="8E17BA"/>
      </a:accent5>
      <a:accent6>
        <a:srgbClr val="0A79C2"/>
      </a:accent6>
      <a:hlink>
        <a:srgbClr val="6DCBFC"/>
      </a:hlink>
      <a:folHlink>
        <a:srgbClr val="0A79C2"/>
      </a:folHlink>
    </a:clrScheme>
    <a:fontScheme name="Mavenir 2026 - Aptos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 sz="1100" dirty="0" smtClean="0">
            <a:solidFill>
              <a:sysClr val="windowText" lastClr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>
        <a:spAutoFit/>
      </a:bodyPr>
      <a:lstStyle>
        <a:defPPr algn="l">
          <a:defRPr sz="1100"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8DAE2447-31B9-4A31-98A2-3935FE2D1B15}" vid="{88543FB1-5FA8-4408-8D05-627656B46F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16487E1A55364C88D6EE021E672844" ma:contentTypeVersion="18" ma:contentTypeDescription="Create a new document." ma:contentTypeScope="" ma:versionID="07e81083181c5745b3222cb63df51b68">
  <xsd:schema xmlns:xsd="http://www.w3.org/2001/XMLSchema" xmlns:xs="http://www.w3.org/2001/XMLSchema" xmlns:p="http://schemas.microsoft.com/office/2006/metadata/properties" xmlns:ns2="ce803314-f491-433b-921b-f0e4f1b1b5dc" xmlns:ns3="db9c4b67-a853-4ea0-989f-ede54983b974" xmlns:ns4="2eee56bb-ed78-42ca-9c48-721b044a8874" targetNamespace="http://schemas.microsoft.com/office/2006/metadata/properties" ma:root="true" ma:fieldsID="caa3d970fa62ced63b476acb19f8f113" ns2:_="" ns3:_="" ns4:_="">
    <xsd:import namespace="ce803314-f491-433b-921b-f0e4f1b1b5dc"/>
    <xsd:import namespace="db9c4b67-a853-4ea0-989f-ede54983b974"/>
    <xsd:import namespace="2eee56bb-ed78-42ca-9c48-721b044a88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803314-f491-433b-921b-f0e4f1b1b5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498353c-c62f-4f72-b700-ba5ca9f817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c4b67-a853-4ea0-989f-ede54983b97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ee56bb-ed78-42ca-9c48-721b044a8874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9ba82edb-9dff-4622-a90a-57470b7d456d}" ma:internalName="TaxCatchAll" ma:showField="CatchAllData" ma:web="db9c4b67-a853-4ea0-989f-ede54983b9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803314-f491-433b-921b-f0e4f1b1b5dc">
      <Terms xmlns="http://schemas.microsoft.com/office/infopath/2007/PartnerControls"/>
    </lcf76f155ced4ddcb4097134ff3c332f>
    <TaxCatchAll xmlns="2eee56bb-ed78-42ca-9c48-721b044a887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CC3CE7-FED2-4753-80F5-DA8FD2FFA97B}">
  <ds:schemaRefs>
    <ds:schemaRef ds:uri="2eee56bb-ed78-42ca-9c48-721b044a8874"/>
    <ds:schemaRef ds:uri="ce803314-f491-433b-921b-f0e4f1b1b5dc"/>
    <ds:schemaRef ds:uri="db9c4b67-a853-4ea0-989f-ede54983b97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9115694-6DE7-4D0F-84E3-29FAC2C24D15}">
  <ds:schemaRefs>
    <ds:schemaRef ds:uri="http://schemas.microsoft.com/office/2006/documentManagement/types"/>
    <ds:schemaRef ds:uri="http://purl.org/dc/terms/"/>
    <ds:schemaRef ds:uri="http://purl.org/dc/elements/1.1/"/>
    <ds:schemaRef ds:uri="db9c4b67-a853-4ea0-989f-ede54983b974"/>
    <ds:schemaRef ds:uri="http://www.w3.org/XML/1998/namespace"/>
    <ds:schemaRef ds:uri="2eee56bb-ed78-42ca-9c48-721b044a8874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ce803314-f491-433b-921b-f0e4f1b1b5dc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A72C57B-19BE-4C46-B791-4A9AE94BB71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Mavenir 2026 - Presentation Template</Template>
  <TotalTime>0</TotalTime>
  <Words>750</Words>
  <Application>Microsoft Macintosh PowerPoint</Application>
  <PresentationFormat>Widescreen</PresentationFormat>
  <Paragraphs>159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Arial</vt:lpstr>
      <vt:lpstr>Avenir Next LT Pro</vt:lpstr>
      <vt:lpstr>Avenir Next LT Pro Demi</vt:lpstr>
      <vt:lpstr>System Font Regular</vt:lpstr>
      <vt:lpstr>Trebuchet MS</vt:lpstr>
      <vt:lpstr>Mavenir</vt:lpstr>
      <vt:lpstr>Built for more, bound by less: Redefining MVNO economics for faster break-even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Ketan Deshpande</dc:creator>
  <cp:keywords/>
  <dc:description/>
  <cp:lastModifiedBy>Allison McArdle</cp:lastModifiedBy>
  <cp:revision>2</cp:revision>
  <dcterms:created xsi:type="dcterms:W3CDTF">2026-03-26T10:35:53Z</dcterms:created>
  <dcterms:modified xsi:type="dcterms:W3CDTF">2026-04-28T17:12:12Z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7469200</vt:r8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_ExtendedDescription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ContentTypeId">
    <vt:lpwstr>0x010100AA16487E1A55364C88D6EE021E672844</vt:lpwstr>
  </property>
  <property fmtid="{D5CDD505-2E9C-101B-9397-08002B2CF9AE}" pid="9" name="MediaServiceImageTags">
    <vt:lpwstr/>
  </property>
</Properties>
</file>