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Afrihost Sans Heavy" charset="1" panose="00000000000000000000"/>
      <p:regular r:id="rId14"/>
    </p:embeddedFont>
    <p:embeddedFont>
      <p:font typeface="Afrihost Sans Light" charset="1" panose="00000000000000000000"/>
      <p:regular r:id="rId15"/>
    </p:embeddedFont>
    <p:embeddedFont>
      <p:font typeface="Afrihost Hand" charset="1" panose="02000506000000020004"/>
      <p:regular r:id="rId16"/>
    </p:embeddedFont>
    <p:embeddedFont>
      <p:font typeface="Afrihost Sans Medium" charset="1" panose="00000000000000000000"/>
      <p:regular r:id="rId17"/>
    </p:embeddedFont>
    <p:embeddedFont>
      <p:font typeface="Lekton" charset="1" panose="02000000000000000000"/>
      <p:regular r:id="rId18"/>
    </p:embeddedFont>
    <p:embeddedFont>
      <p:font typeface="Noto Sans" charset="1" panose="020B0502040504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Relationship Id="rId7" Target="../media/image1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00510" cy="10281285"/>
          </a:xfrm>
          <a:custGeom>
            <a:avLst/>
            <a:gdLst/>
            <a:ahLst/>
            <a:cxnLst/>
            <a:rect r="r" b="b" t="t" l="l"/>
            <a:pathLst>
              <a:path h="10281285" w="18400510">
                <a:moveTo>
                  <a:pt x="0" y="0"/>
                </a:moveTo>
                <a:lnTo>
                  <a:pt x="18400510" y="0"/>
                </a:lnTo>
                <a:lnTo>
                  <a:pt x="18400510" y="10281285"/>
                </a:lnTo>
                <a:lnTo>
                  <a:pt x="0" y="10281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0650" y="1232413"/>
            <a:ext cx="9778699" cy="4380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99"/>
              </a:lnSpc>
              <a:spcBef>
                <a:spcPct val="0"/>
              </a:spcBef>
            </a:pPr>
            <a:r>
              <a:rPr lang="en-US" b="true" sz="7999">
                <a:solidFill>
                  <a:srgbClr val="FFFFFF"/>
                </a:solidFill>
                <a:latin typeface="Afrihost Sans Heavy"/>
                <a:ea typeface="Afrihost Sans Heavy"/>
                <a:cs typeface="Afrihost Sans Heavy"/>
                <a:sym typeface="Afrihost Sans Heavy"/>
              </a:rPr>
              <a:t>Partnering with MVNOs Beyond Mobile</a:t>
            </a:r>
          </a:p>
        </p:txBody>
      </p:sp>
      <p:sp>
        <p:nvSpPr>
          <p:cNvPr name="TextBox 4" id="4"/>
          <p:cNvSpPr txBox="true"/>
          <p:nvPr/>
        </p:nvSpPr>
        <p:spPr>
          <a:xfrm rot="-1452000">
            <a:off x="7061303" y="8887094"/>
            <a:ext cx="2727910" cy="1101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Presented at</a:t>
            </a:r>
          </a:p>
          <a:p>
            <a:pPr algn="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 MVNO Nation Africa</a:t>
            </a:r>
          </a:p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June 2026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8852" y="5475010"/>
            <a:ext cx="8962296" cy="1487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b="true" sz="4000">
                <a:solidFill>
                  <a:srgbClr val="FFFFFF"/>
                </a:solidFill>
                <a:latin typeface="Afrihost Sans Heavy"/>
                <a:ea typeface="Afrihost Sans Heavy"/>
                <a:cs typeface="Afrihost Sans Heavy"/>
                <a:sym typeface="Afrihost Sans Heavy"/>
              </a:rPr>
              <a:t>Fiber, Fixed Wireless &amp; Further Afield</a:t>
            </a:r>
          </a:p>
        </p:txBody>
      </p:sp>
      <p:sp>
        <p:nvSpPr>
          <p:cNvPr name="TextBox 6" id="6"/>
          <p:cNvSpPr txBox="true"/>
          <p:nvPr/>
        </p:nvSpPr>
        <p:spPr>
          <a:xfrm rot="-1454608">
            <a:off x="4707935" y="7679846"/>
            <a:ext cx="5293806" cy="1182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577"/>
              </a:lnSpc>
              <a:spcBef>
                <a:spcPct val="0"/>
              </a:spcBef>
            </a:pPr>
            <a:r>
              <a:rPr lang="en-US" sz="6841">
                <a:solidFill>
                  <a:srgbClr val="FFFFFF"/>
                </a:solidFill>
                <a:latin typeface="Afrihost Hand"/>
                <a:ea typeface="Afrihost Hand"/>
                <a:cs typeface="Afrihost Hand"/>
                <a:sym typeface="Afrihost Hand"/>
              </a:rPr>
              <a:t>Brad Mostert</a:t>
            </a:r>
          </a:p>
        </p:txBody>
      </p:sp>
      <p:sp>
        <p:nvSpPr>
          <p:cNvPr name="TextBox 7" id="7"/>
          <p:cNvSpPr txBox="true"/>
          <p:nvPr/>
        </p:nvSpPr>
        <p:spPr>
          <a:xfrm rot="-1452000">
            <a:off x="5713336" y="8526909"/>
            <a:ext cx="3938373" cy="631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7"/>
              </a:lnSpc>
              <a:spcBef>
                <a:spcPct val="0"/>
              </a:spcBef>
            </a:pPr>
            <a:r>
              <a:rPr lang="en-US" sz="3641">
                <a:solidFill>
                  <a:srgbClr val="FFFFFF"/>
                </a:solidFill>
                <a:latin typeface="Afrihost Hand"/>
                <a:ea typeface="Afrihost Hand"/>
                <a:cs typeface="Afrihost Hand"/>
                <a:sym typeface="Afrihost Hand"/>
              </a:rPr>
              <a:t>Head of AirMobile Wholesale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7826" y="156448"/>
            <a:ext cx="17892349" cy="1744504"/>
          </a:xfrm>
          <a:custGeom>
            <a:avLst/>
            <a:gdLst/>
            <a:ahLst/>
            <a:cxnLst/>
            <a:rect r="r" b="b" t="t" l="l"/>
            <a:pathLst>
              <a:path h="1744504" w="17892349">
                <a:moveTo>
                  <a:pt x="0" y="0"/>
                </a:moveTo>
                <a:lnTo>
                  <a:pt x="17892348" y="0"/>
                </a:lnTo>
                <a:lnTo>
                  <a:pt x="17892348" y="1744504"/>
                </a:lnTo>
                <a:lnTo>
                  <a:pt x="0" y="1744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398639" y="2164683"/>
            <a:ext cx="2365857" cy="2365857"/>
          </a:xfrm>
          <a:custGeom>
            <a:avLst/>
            <a:gdLst/>
            <a:ahLst/>
            <a:cxnLst/>
            <a:rect r="r" b="b" t="t" l="l"/>
            <a:pathLst>
              <a:path h="2365857" w="2365857">
                <a:moveTo>
                  <a:pt x="0" y="0"/>
                </a:moveTo>
                <a:lnTo>
                  <a:pt x="2365858" y="0"/>
                </a:lnTo>
                <a:lnTo>
                  <a:pt x="2365858" y="2365857"/>
                </a:lnTo>
                <a:lnTo>
                  <a:pt x="0" y="23658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398639" y="4758905"/>
            <a:ext cx="2365857" cy="2365857"/>
          </a:xfrm>
          <a:custGeom>
            <a:avLst/>
            <a:gdLst/>
            <a:ahLst/>
            <a:cxnLst/>
            <a:rect r="r" b="b" t="t" l="l"/>
            <a:pathLst>
              <a:path h="2365857" w="2365857">
                <a:moveTo>
                  <a:pt x="0" y="0"/>
                </a:moveTo>
                <a:lnTo>
                  <a:pt x="2365858" y="0"/>
                </a:lnTo>
                <a:lnTo>
                  <a:pt x="2365858" y="2365857"/>
                </a:lnTo>
                <a:lnTo>
                  <a:pt x="0" y="23658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398639" y="7355812"/>
            <a:ext cx="2365857" cy="2365857"/>
          </a:xfrm>
          <a:custGeom>
            <a:avLst/>
            <a:gdLst/>
            <a:ahLst/>
            <a:cxnLst/>
            <a:rect r="r" b="b" t="t" l="l"/>
            <a:pathLst>
              <a:path h="2365857" w="2365857">
                <a:moveTo>
                  <a:pt x="0" y="0"/>
                </a:moveTo>
                <a:lnTo>
                  <a:pt x="2365858" y="0"/>
                </a:lnTo>
                <a:lnTo>
                  <a:pt x="2365858" y="2365857"/>
                </a:lnTo>
                <a:lnTo>
                  <a:pt x="0" y="23658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2139324"/>
            <a:ext cx="13671941" cy="907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85"/>
              </a:lnSpc>
            </a:pPr>
            <a:r>
              <a:rPr lang="en-US" b="true" sz="47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South African Internet Service Provider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01841" y="205740"/>
            <a:ext cx="3707924" cy="136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Afrihost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26698" y="3591569"/>
            <a:ext cx="13671941" cy="5647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MVNO</a:t>
            </a:r>
          </a:p>
          <a:p>
            <a:pPr algn="l">
              <a:lnSpc>
                <a:spcPts val="7245"/>
              </a:lnSpc>
            </a:pPr>
            <a:r>
              <a:rPr lang="en-US" sz="51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Fibre </a:t>
            </a:r>
          </a:p>
          <a:p>
            <a:pPr algn="l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DSL</a:t>
            </a:r>
          </a:p>
          <a:p>
            <a:pPr algn="l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Fixed Wireless</a:t>
            </a:r>
          </a:p>
          <a:p>
            <a:pPr algn="l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VOIP</a:t>
            </a:r>
          </a:p>
          <a:p>
            <a:pPr algn="l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Satellite (soon)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70206" y="3591569"/>
            <a:ext cx="7594937" cy="47332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Shared Hosting</a:t>
            </a:r>
          </a:p>
          <a:p>
            <a:pPr algn="r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Cloud</a:t>
            </a:r>
          </a:p>
          <a:p>
            <a:pPr algn="r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Colocation</a:t>
            </a:r>
          </a:p>
          <a:p>
            <a:pPr algn="r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Domains</a:t>
            </a:r>
          </a:p>
          <a:p>
            <a:pPr algn="r">
              <a:lnSpc>
                <a:spcPts val="7385"/>
              </a:lnSpc>
            </a:pP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Email</a:t>
            </a:r>
            <a:r>
              <a:rPr lang="en-US" sz="52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615695" y="4851088"/>
            <a:ext cx="1935269" cy="48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24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(40</a:t>
            </a:r>
            <a:r>
              <a:rPr lang="en-US" sz="24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 FNOs)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550338" y="6753372"/>
            <a:ext cx="1935269" cy="48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24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(4 MNOs</a:t>
            </a:r>
            <a:r>
              <a:rPr lang="en-US" sz="24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7826" y="156448"/>
            <a:ext cx="17892349" cy="1744504"/>
          </a:xfrm>
          <a:custGeom>
            <a:avLst/>
            <a:gdLst/>
            <a:ahLst/>
            <a:cxnLst/>
            <a:rect r="r" b="b" t="t" l="l"/>
            <a:pathLst>
              <a:path h="1744504" w="17892349">
                <a:moveTo>
                  <a:pt x="0" y="0"/>
                </a:moveTo>
                <a:lnTo>
                  <a:pt x="17892348" y="0"/>
                </a:lnTo>
                <a:lnTo>
                  <a:pt x="17892348" y="1744504"/>
                </a:lnTo>
                <a:lnTo>
                  <a:pt x="0" y="1744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98692" y="1900952"/>
            <a:ext cx="10531928" cy="8386048"/>
          </a:xfrm>
          <a:custGeom>
            <a:avLst/>
            <a:gdLst/>
            <a:ahLst/>
            <a:cxnLst/>
            <a:rect r="r" b="b" t="t" l="l"/>
            <a:pathLst>
              <a:path h="8386048" w="10531928">
                <a:moveTo>
                  <a:pt x="0" y="0"/>
                </a:moveTo>
                <a:lnTo>
                  <a:pt x="10531929" y="0"/>
                </a:lnTo>
                <a:lnTo>
                  <a:pt x="10531929" y="8386048"/>
                </a:lnTo>
                <a:lnTo>
                  <a:pt x="0" y="83860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51957" y="278957"/>
            <a:ext cx="11734483" cy="136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South African Landscape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07853" y="8642356"/>
            <a:ext cx="3873682" cy="14319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25"/>
              </a:lnSpc>
              <a:spcBef>
                <a:spcPct val="0"/>
              </a:spcBef>
            </a:pPr>
            <a:r>
              <a:rPr lang="en-US" sz="1375">
                <a:solidFill>
                  <a:srgbClr val="000000"/>
                </a:solidFill>
                <a:latin typeface="Lekton"/>
                <a:ea typeface="Lekton"/>
                <a:cs typeface="Lekton"/>
                <a:sym typeface="Lekton"/>
              </a:rPr>
              <a:t>Egan, P. &amp; Lappeman, J. (2024). Social Mobility in S</a:t>
            </a:r>
            <a:r>
              <a:rPr lang="en-US" sz="1375">
                <a:solidFill>
                  <a:srgbClr val="000000"/>
                </a:solidFill>
                <a:latin typeface="Lekton"/>
                <a:ea typeface="Lekton"/>
                <a:cs typeface="Lekton"/>
                <a:sym typeface="Lekton"/>
              </a:rPr>
              <a:t>outh Africa: An overview of the</a:t>
            </a:r>
          </a:p>
          <a:p>
            <a:pPr algn="r">
              <a:lnSpc>
                <a:spcPts val="1925"/>
              </a:lnSpc>
              <a:spcBef>
                <a:spcPct val="0"/>
              </a:spcBef>
            </a:pPr>
            <a:r>
              <a:rPr lang="en-US" sz="1375">
                <a:solidFill>
                  <a:srgbClr val="000000"/>
                </a:solidFill>
                <a:latin typeface="Lekton"/>
                <a:ea typeface="Lekton"/>
                <a:cs typeface="Lekton"/>
                <a:sym typeface="Lekton"/>
              </a:rPr>
              <a:t>consumer landscape on the 30th anniversary of South Africa’s democracy. UCT liberty institute of strategic marketing.</a:t>
            </a:r>
          </a:p>
          <a:p>
            <a:pPr algn="r">
              <a:lnSpc>
                <a:spcPts val="1925"/>
              </a:lnSpc>
              <a:spcBef>
                <a:spcPct val="0"/>
              </a:spcBef>
            </a:pPr>
            <a:r>
              <a:rPr lang="en-US" sz="1375">
                <a:solidFill>
                  <a:srgbClr val="000000"/>
                </a:solidFill>
                <a:latin typeface="Lekton"/>
                <a:ea typeface="Lekton"/>
                <a:cs typeface="Lekton"/>
                <a:sym typeface="Lekton"/>
              </a:rPr>
              <a:t>(StatsSA, GHS, 2022)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7826" y="156448"/>
            <a:ext cx="17892349" cy="1744504"/>
          </a:xfrm>
          <a:custGeom>
            <a:avLst/>
            <a:gdLst/>
            <a:ahLst/>
            <a:cxnLst/>
            <a:rect r="r" b="b" t="t" l="l"/>
            <a:pathLst>
              <a:path h="1744504" w="17892349">
                <a:moveTo>
                  <a:pt x="0" y="0"/>
                </a:moveTo>
                <a:lnTo>
                  <a:pt x="17892348" y="0"/>
                </a:lnTo>
                <a:lnTo>
                  <a:pt x="17892348" y="1744504"/>
                </a:lnTo>
                <a:lnTo>
                  <a:pt x="0" y="1744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829705" y="6993421"/>
            <a:ext cx="5510904" cy="3079218"/>
          </a:xfrm>
          <a:custGeom>
            <a:avLst/>
            <a:gdLst/>
            <a:ahLst/>
            <a:cxnLst/>
            <a:rect r="r" b="b" t="t" l="l"/>
            <a:pathLst>
              <a:path h="3079218" w="5510904">
                <a:moveTo>
                  <a:pt x="0" y="0"/>
                </a:moveTo>
                <a:lnTo>
                  <a:pt x="5510904" y="0"/>
                </a:lnTo>
                <a:lnTo>
                  <a:pt x="5510904" y="3079218"/>
                </a:lnTo>
                <a:lnTo>
                  <a:pt x="0" y="30792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93383" y="256992"/>
            <a:ext cx="10884059" cy="136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Data for the Household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694974" y="1719977"/>
            <a:ext cx="13671941" cy="907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85"/>
              </a:lnSpc>
            </a:pPr>
            <a:r>
              <a:rPr lang="en-US" b="true" sz="47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Low Income, High Density Areas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97622" y="3208446"/>
            <a:ext cx="7946378" cy="6573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Vuma Reach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FTTH to Households in the R5k to R30k income range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4.8mil Households (1mil passed, 300+k connected)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Prepaid or Monthly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More Payment Options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Slightly Lower Price-point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Sold via Partnered ISPs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57487" y="2633145"/>
            <a:ext cx="7181492" cy="76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b="true" sz="39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Low Income Fibre</a:t>
            </a:r>
          </a:p>
        </p:txBody>
      </p:sp>
      <p:sp>
        <p:nvSpPr>
          <p:cNvPr name="TextBox 8" id="8"/>
          <p:cNvSpPr txBox="true"/>
          <p:nvPr/>
        </p:nvSpPr>
        <p:spPr>
          <a:xfrm rot="-5400000">
            <a:off x="-3008656" y="5573960"/>
            <a:ext cx="7975935" cy="135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65"/>
              </a:lnSpc>
            </a:pPr>
            <a:r>
              <a:rPr lang="en-US" sz="24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(Also Openserve OPPC, Frogfoot Rise, MetroConnect, Zoom Flex, and others)</a:t>
            </a:r>
          </a:p>
          <a:p>
            <a:pPr algn="ctr">
              <a:lnSpc>
                <a:spcPts val="3465"/>
              </a:lnSpc>
              <a:spcBef>
                <a:spcPct val="0"/>
              </a:spcBef>
            </a:pPr>
            <a:r>
              <a:rPr lang="en-US" sz="24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12922" y="3237021"/>
            <a:ext cx="7946378" cy="3677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Large Caps (or Uncapped) at low price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Locked to a Location 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Specific Devices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Want more than 1 Network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95365" y="2633145"/>
            <a:ext cx="7181492" cy="76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b="true" sz="39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Fixed Wireless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7826" y="156448"/>
            <a:ext cx="17892349" cy="1744504"/>
          </a:xfrm>
          <a:custGeom>
            <a:avLst/>
            <a:gdLst/>
            <a:ahLst/>
            <a:cxnLst/>
            <a:rect r="r" b="b" t="t" l="l"/>
            <a:pathLst>
              <a:path h="1744504" w="17892349">
                <a:moveTo>
                  <a:pt x="0" y="0"/>
                </a:moveTo>
                <a:lnTo>
                  <a:pt x="17892348" y="0"/>
                </a:lnTo>
                <a:lnTo>
                  <a:pt x="17892348" y="1744504"/>
                </a:lnTo>
                <a:lnTo>
                  <a:pt x="0" y="1744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58082" y="2571372"/>
            <a:ext cx="12926686" cy="6305207"/>
          </a:xfrm>
          <a:custGeom>
            <a:avLst/>
            <a:gdLst/>
            <a:ahLst/>
            <a:cxnLst/>
            <a:rect r="r" b="b" t="t" l="l"/>
            <a:pathLst>
              <a:path h="6305207" w="12926686">
                <a:moveTo>
                  <a:pt x="0" y="0"/>
                </a:moveTo>
                <a:lnTo>
                  <a:pt x="12926685" y="0"/>
                </a:lnTo>
                <a:lnTo>
                  <a:pt x="12926685" y="6305208"/>
                </a:lnTo>
                <a:lnTo>
                  <a:pt x="0" y="63052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31" t="0" r="-2731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042349" y="2241057"/>
            <a:ext cx="3368277" cy="7017243"/>
          </a:xfrm>
          <a:custGeom>
            <a:avLst/>
            <a:gdLst/>
            <a:ahLst/>
            <a:cxnLst/>
            <a:rect r="r" b="b" t="t" l="l"/>
            <a:pathLst>
              <a:path h="7017243" w="3368277">
                <a:moveTo>
                  <a:pt x="0" y="0"/>
                </a:moveTo>
                <a:lnTo>
                  <a:pt x="3368277" y="0"/>
                </a:lnTo>
                <a:lnTo>
                  <a:pt x="3368277" y="7017243"/>
                </a:lnTo>
                <a:lnTo>
                  <a:pt x="0" y="70172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90581" y="6401219"/>
            <a:ext cx="4466983" cy="3557980"/>
          </a:xfrm>
          <a:custGeom>
            <a:avLst/>
            <a:gdLst/>
            <a:ahLst/>
            <a:cxnLst/>
            <a:rect r="r" b="b" t="t" l="l"/>
            <a:pathLst>
              <a:path h="3557980" w="4466983">
                <a:moveTo>
                  <a:pt x="0" y="0"/>
                </a:moveTo>
                <a:lnTo>
                  <a:pt x="4466984" y="0"/>
                </a:lnTo>
                <a:lnTo>
                  <a:pt x="4466984" y="3557980"/>
                </a:lnTo>
                <a:lnTo>
                  <a:pt x="0" y="35579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7917" r="0" b="-105279"/>
            </a:stretch>
          </a:blipFill>
        </p:spPr>
      </p:sp>
      <p:sp>
        <p:nvSpPr>
          <p:cNvPr name="AutoShape 6" id="6"/>
          <p:cNvSpPr/>
          <p:nvPr/>
        </p:nvSpPr>
        <p:spPr>
          <a:xfrm flipV="true">
            <a:off x="1845827" y="7098392"/>
            <a:ext cx="1699690" cy="1273230"/>
          </a:xfrm>
          <a:prstGeom prst="line">
            <a:avLst/>
          </a:prstGeom>
          <a:ln cap="flat" w="38100">
            <a:solidFill>
              <a:srgbClr val="FFD31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V="true">
            <a:off x="4194673" y="7113638"/>
            <a:ext cx="52309" cy="1353769"/>
          </a:xfrm>
          <a:prstGeom prst="line">
            <a:avLst/>
          </a:prstGeom>
          <a:ln cap="flat" w="38100">
            <a:solidFill>
              <a:srgbClr val="FFD31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845827" y="8371622"/>
            <a:ext cx="2412576" cy="1009916"/>
          </a:xfrm>
          <a:custGeom>
            <a:avLst/>
            <a:gdLst/>
            <a:ahLst/>
            <a:cxnLst/>
            <a:rect r="r" b="b" t="t" l="l"/>
            <a:pathLst>
              <a:path h="1009916" w="2412576">
                <a:moveTo>
                  <a:pt x="0" y="0"/>
                </a:moveTo>
                <a:lnTo>
                  <a:pt x="2412576" y="0"/>
                </a:lnTo>
                <a:lnTo>
                  <a:pt x="2412576" y="1009915"/>
                </a:lnTo>
                <a:lnTo>
                  <a:pt x="0" y="10099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546449" y="7519218"/>
            <a:ext cx="4597551" cy="2252800"/>
          </a:xfrm>
          <a:custGeom>
            <a:avLst/>
            <a:gdLst/>
            <a:ahLst/>
            <a:cxnLst/>
            <a:rect r="r" b="b" t="t" l="l"/>
            <a:pathLst>
              <a:path h="2252800" w="4597551">
                <a:moveTo>
                  <a:pt x="0" y="0"/>
                </a:moveTo>
                <a:lnTo>
                  <a:pt x="4597551" y="0"/>
                </a:lnTo>
                <a:lnTo>
                  <a:pt x="4597551" y="2252800"/>
                </a:lnTo>
                <a:lnTo>
                  <a:pt x="0" y="22528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93383" y="256992"/>
            <a:ext cx="12168982" cy="136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What the MNOs are Doing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07495" y="2662859"/>
            <a:ext cx="2413000" cy="33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Lekton"/>
                <a:ea typeface="Lekton"/>
                <a:cs typeface="Lekton"/>
                <a:sym typeface="Lekton"/>
              </a:rPr>
              <a:t>Calvinia, April 2026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127574" y="9607413"/>
            <a:ext cx="3981450" cy="33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Lekton"/>
                <a:ea typeface="Lekton"/>
                <a:cs typeface="Lekton"/>
                <a:sym typeface="Lekton"/>
              </a:rPr>
              <a:t>R22 outside Manguzi, January 2026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517587" y="9445807"/>
            <a:ext cx="4597551" cy="332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Lekton"/>
                <a:ea typeface="Lekton"/>
                <a:cs typeface="Lekton"/>
                <a:sym typeface="Lekton"/>
              </a:rPr>
              <a:t>Hertzogville,2025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966950" y="8519711"/>
            <a:ext cx="2292350" cy="6661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60"/>
              </a:lnSpc>
            </a:pPr>
            <a:r>
              <a:rPr lang="en-US" sz="1900">
                <a:solidFill>
                  <a:srgbClr val="FFFFFF"/>
                </a:solidFill>
                <a:latin typeface="Lekton"/>
                <a:ea typeface="Lekton"/>
                <a:cs typeface="Lekton"/>
                <a:sym typeface="Lekton"/>
              </a:rPr>
              <a:t>King Shaka Airport,</a:t>
            </a:r>
          </a:p>
          <a:p>
            <a:pPr algn="r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FFFFF"/>
                </a:solidFill>
                <a:latin typeface="Lekton"/>
                <a:ea typeface="Lekton"/>
                <a:cs typeface="Lekton"/>
                <a:sym typeface="Lekton"/>
              </a:rPr>
              <a:t>May 2026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7826" y="156448"/>
            <a:ext cx="17892349" cy="1744504"/>
          </a:xfrm>
          <a:custGeom>
            <a:avLst/>
            <a:gdLst/>
            <a:ahLst/>
            <a:cxnLst/>
            <a:rect r="r" b="b" t="t" l="l"/>
            <a:pathLst>
              <a:path h="1744504" w="17892349">
                <a:moveTo>
                  <a:pt x="0" y="0"/>
                </a:moveTo>
                <a:lnTo>
                  <a:pt x="17892348" y="0"/>
                </a:lnTo>
                <a:lnTo>
                  <a:pt x="17892348" y="1744504"/>
                </a:lnTo>
                <a:lnTo>
                  <a:pt x="0" y="1744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943934" y="5143500"/>
            <a:ext cx="6315366" cy="1420957"/>
          </a:xfrm>
          <a:custGeom>
            <a:avLst/>
            <a:gdLst/>
            <a:ahLst/>
            <a:cxnLst/>
            <a:rect r="r" b="b" t="t" l="l"/>
            <a:pathLst>
              <a:path h="1420957" w="6315366">
                <a:moveTo>
                  <a:pt x="0" y="0"/>
                </a:moveTo>
                <a:lnTo>
                  <a:pt x="6315366" y="0"/>
                </a:lnTo>
                <a:lnTo>
                  <a:pt x="6315366" y="1420957"/>
                </a:lnTo>
                <a:lnTo>
                  <a:pt x="0" y="14209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93383" y="256992"/>
            <a:ext cx="10884059" cy="136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Data for the Household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12121" y="1719977"/>
            <a:ext cx="13671941" cy="907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85"/>
              </a:lnSpc>
            </a:pPr>
            <a:r>
              <a:rPr lang="en-US" b="true" sz="47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Low Income, High Density Areas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33518" y="3365703"/>
            <a:ext cx="15260748" cy="2230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Sold to Decision Maker of Household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Longer Lifetime than Prepaid SIM</a:t>
            </a:r>
          </a:p>
          <a:p>
            <a:pPr algn="l" marL="879873" indent="-439936" lvl="1">
              <a:lnSpc>
                <a:spcPts val="5705"/>
              </a:lnSpc>
              <a:buFont typeface="Arial"/>
              <a:buChar char="•"/>
            </a:pPr>
            <a:r>
              <a:rPr lang="en-US" sz="4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Newer Market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93383" y="2761828"/>
            <a:ext cx="7181492" cy="76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b="true" sz="39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Desirable to MVNO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82400" y="5593967"/>
            <a:ext cx="7181492" cy="765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5"/>
              </a:lnSpc>
            </a:pPr>
            <a:r>
              <a:rPr lang="en-US" b="true" sz="39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How an ISP Can Help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33518" y="6178793"/>
            <a:ext cx="16325782" cy="249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87820" indent="-493910" lvl="1">
              <a:lnSpc>
                <a:spcPts val="6405"/>
              </a:lnSpc>
              <a:buFont typeface="Arial"/>
              <a:buChar char="•"/>
            </a:pPr>
            <a:r>
              <a:rPr lang="en-US" sz="45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Support Heavy Industry</a:t>
            </a:r>
          </a:p>
          <a:p>
            <a:pPr algn="l" marL="987820" indent="-493910" lvl="1">
              <a:lnSpc>
                <a:spcPts val="6405"/>
              </a:lnSpc>
              <a:buFont typeface="Arial"/>
              <a:buChar char="•"/>
            </a:pPr>
            <a:r>
              <a:rPr lang="en-US" sz="45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Different Technologies to Mobile</a:t>
            </a:r>
          </a:p>
          <a:p>
            <a:pPr algn="l" marL="987820" indent="-493910" lvl="1">
              <a:lnSpc>
                <a:spcPts val="6405"/>
              </a:lnSpc>
              <a:buFont typeface="Arial"/>
              <a:buChar char="•"/>
            </a:pPr>
            <a:r>
              <a:rPr lang="en-US" sz="45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Consistency across bundled products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64392" y="8630608"/>
            <a:ext cx="15494908" cy="1131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63978" indent="-331989" lvl="1">
              <a:lnSpc>
                <a:spcPts val="4305"/>
              </a:lnSpc>
              <a:buFont typeface="Arial"/>
              <a:buChar char="•"/>
            </a:pPr>
            <a:r>
              <a:rPr lang="en-US" sz="3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Online vs Offline Charging</a:t>
            </a:r>
          </a:p>
          <a:p>
            <a:pPr algn="l" marL="663978" indent="-331989" lvl="1">
              <a:lnSpc>
                <a:spcPts val="4305"/>
              </a:lnSpc>
              <a:buFont typeface="Arial"/>
              <a:buChar char="•"/>
            </a:pPr>
            <a:r>
              <a:rPr lang="en-US" sz="30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Breakout, Re-Rating, Reverse Billing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7826" y="156448"/>
            <a:ext cx="17892349" cy="1744504"/>
          </a:xfrm>
          <a:custGeom>
            <a:avLst/>
            <a:gdLst/>
            <a:ahLst/>
            <a:cxnLst/>
            <a:rect r="r" b="b" t="t" l="l"/>
            <a:pathLst>
              <a:path h="1744504" w="17892349">
                <a:moveTo>
                  <a:pt x="0" y="0"/>
                </a:moveTo>
                <a:lnTo>
                  <a:pt x="17892348" y="0"/>
                </a:lnTo>
                <a:lnTo>
                  <a:pt x="17892348" y="1744504"/>
                </a:lnTo>
                <a:lnTo>
                  <a:pt x="0" y="17445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93383" y="256992"/>
            <a:ext cx="6492399" cy="1369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80"/>
              </a:lnSpc>
              <a:spcBef>
                <a:spcPct val="0"/>
              </a:spcBef>
            </a:pPr>
            <a:r>
              <a:rPr lang="en-US" b="true" sz="7200">
                <a:solidFill>
                  <a:srgbClr val="FFFFFF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Further Afield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93383" y="3796260"/>
            <a:ext cx="15260748" cy="3448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sz="4875">
                <a:solidFill>
                  <a:srgbClr val="000000"/>
                </a:solidFill>
                <a:latin typeface="Lekton"/>
                <a:ea typeface="Lekton"/>
                <a:cs typeface="Lekton"/>
                <a:sym typeface="Lekton"/>
              </a:rPr>
              <a:t>“... compared to previous recessions, potential entrepreneurs now have more widely available broadband, greater digital fluency, and a more mature e-commerce marketplace ...”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086028" y="7240602"/>
            <a:ext cx="7041086" cy="8553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05"/>
              </a:lnSpc>
              <a:spcBef>
                <a:spcPct val="0"/>
              </a:spcBef>
            </a:pPr>
            <a:r>
              <a:rPr lang="en-US" sz="1575">
                <a:solidFill>
                  <a:srgbClr val="000000"/>
                </a:solidFill>
                <a:latin typeface="Afrihost Sans Light"/>
                <a:ea typeface="Afrihost Sans Light"/>
                <a:cs typeface="Afrihost Sans Light"/>
                <a:sym typeface="Afrihost Sans Light"/>
              </a:rPr>
              <a:t>World Economic Forum Article entitled “Why microbusinesses are booming in the US” based on GoDaddy Venture Forward data covering COVID-era spike, 2021 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13092" y="9957090"/>
            <a:ext cx="9677083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https://www.weforum.org/stories/2022/01/microbusinesses-flourished-during-the-pandemic-now-we-must-tap-into-their-full-potential/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848729" y="2166600"/>
            <a:ext cx="13671941" cy="9074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85"/>
              </a:lnSpc>
            </a:pPr>
            <a:r>
              <a:rPr lang="en-US" b="true" sz="4775">
                <a:solidFill>
                  <a:srgbClr val="000000"/>
                </a:solidFill>
                <a:latin typeface="Afrihost Sans Medium"/>
                <a:ea typeface="Afrihost Sans Medium"/>
                <a:cs typeface="Afrihost Sans Medium"/>
                <a:sym typeface="Afrihost Sans Medium"/>
              </a:rPr>
              <a:t>Domains?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00510" cy="10281285"/>
          </a:xfrm>
          <a:custGeom>
            <a:avLst/>
            <a:gdLst/>
            <a:ahLst/>
            <a:cxnLst/>
            <a:rect r="r" b="b" t="t" l="l"/>
            <a:pathLst>
              <a:path h="10281285" w="18400510">
                <a:moveTo>
                  <a:pt x="0" y="0"/>
                </a:moveTo>
                <a:lnTo>
                  <a:pt x="18400510" y="0"/>
                </a:lnTo>
                <a:lnTo>
                  <a:pt x="18400510" y="10281285"/>
                </a:lnTo>
                <a:lnTo>
                  <a:pt x="0" y="10281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DAHLVaHav9w</dc:identifier>
  <dcterms:modified xsi:type="dcterms:W3CDTF">2011-08-01T06:04:30Z</dcterms:modified>
  <cp:revision>1</cp:revision>
  <dc:title>Partnering with MVNOs Beyond Mobile</dc:title>
</cp:coreProperties>
</file>