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78" r:id="rId3"/>
    <p:sldId id="257" r:id="rId4"/>
    <p:sldId id="279" r:id="rId5"/>
    <p:sldId id="261" r:id="rId6"/>
    <p:sldId id="281" r:id="rId7"/>
    <p:sldId id="282" r:id="rId8"/>
    <p:sldId id="264" r:id="rId9"/>
    <p:sldId id="265" r:id="rId10"/>
    <p:sldId id="285" r:id="rId11"/>
    <p:sldId id="286" r:id="rId12"/>
    <p:sldId id="268" r:id="rId13"/>
    <p:sldId id="269" r:id="rId14"/>
    <p:sldId id="270" r:id="rId15"/>
    <p:sldId id="271" r:id="rId16"/>
    <p:sldId id="287" r:id="rId1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1E8C"/>
    <a:srgbClr val="FFD700"/>
    <a:srgbClr val="1F1F1F"/>
    <a:srgbClr val="7E25B5"/>
    <a:srgbClr val="5D2884"/>
    <a:srgbClr val="873A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105" y="5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1" name="Shape 16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bromovil.com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 y fech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Autor y fecha</a:t>
            </a:r>
          </a:p>
        </p:txBody>
      </p:sp>
      <p:sp>
        <p:nvSpPr>
          <p:cNvPr id="12" name="Título de presentación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Título de presentación</a:t>
            </a:r>
          </a:p>
        </p:txBody>
      </p:sp>
      <p:sp>
        <p:nvSpPr>
          <p:cNvPr id="13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Subtítulo de presentación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guacates y limones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Título de presentación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Título de presentación</a:t>
            </a:r>
          </a:p>
        </p:txBody>
      </p:sp>
      <p:sp>
        <p:nvSpPr>
          <p:cNvPr id="23" name="Autor y fecha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Autor y fecha</a:t>
            </a:r>
          </a:p>
        </p:txBody>
      </p:sp>
      <p:sp>
        <p:nvSpPr>
          <p:cNvPr id="24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Subtítulo de presentación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foto alternat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azón con tortas de salmón, ensalada y hummus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Título de diapositiva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Título de diapositiva</a:t>
            </a:r>
          </a:p>
        </p:txBody>
      </p:sp>
      <p:sp>
        <p:nvSpPr>
          <p:cNvPr id="34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Subtítulo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ítulo de diapositiva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Título de diapositiva</a:t>
            </a:r>
          </a:p>
        </p:txBody>
      </p:sp>
      <p:sp>
        <p:nvSpPr>
          <p:cNvPr id="43" name="Subtítulo de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Subtítulo de diapositiva</a:t>
            </a:r>
          </a:p>
        </p:txBody>
      </p:sp>
      <p:sp>
        <p:nvSpPr>
          <p:cNvPr id="44" name="Nivel de texto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Nivel de texto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ubtítulo de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Subtítulo de diapositiva</a:t>
            </a:r>
          </a:p>
        </p:txBody>
      </p:sp>
      <p:sp>
        <p:nvSpPr>
          <p:cNvPr id="61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Plato de pasta pappardelle con mantequilla de perejil, avellanas tostadas y queso parmesano rallado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Título de diapositiva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Título de diapositiva</a:t>
            </a:r>
          </a:p>
        </p:txBody>
      </p:sp>
      <p:sp>
        <p:nvSpPr>
          <p:cNvPr id="6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ítulo de sección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Título de sección</a:t>
            </a:r>
          </a:p>
        </p:txBody>
      </p:sp>
      <p:sp>
        <p:nvSpPr>
          <p:cNvPr id="72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ólo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ítulo de diapositiva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Título de diapositiva</a:t>
            </a:r>
          </a:p>
        </p:txBody>
      </p:sp>
      <p:sp>
        <p:nvSpPr>
          <p:cNvPr id="80" name="Subtítulo de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Subtítulo de diapositiva</a:t>
            </a:r>
          </a:p>
        </p:txBody>
      </p:sp>
      <p:sp>
        <p:nvSpPr>
          <p:cNvPr id="8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ítulo de agenda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Título de agenda</a:t>
            </a:r>
          </a:p>
        </p:txBody>
      </p:sp>
      <p:sp>
        <p:nvSpPr>
          <p:cNvPr id="89" name="Subtítulo de agend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Subtítulo de agenda</a:t>
            </a:r>
          </a:p>
        </p:txBody>
      </p:sp>
      <p:sp>
        <p:nvSpPr>
          <p:cNvPr id="90" name="Nivel de texto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Temas de agenda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cl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Declaración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Hecho (gran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Información del hecho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Información del hecho</a:t>
            </a:r>
          </a:p>
        </p:txBody>
      </p:sp>
      <p:sp>
        <p:nvSpPr>
          <p:cNvPr id="10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mynextderma.com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68125" y="12052386"/>
            <a:ext cx="3634959" cy="4527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2500" spc="299">
                <a:solidFill>
                  <a:srgbClr val="5E5E5E"/>
                </a:solidFill>
                <a:latin typeface="Gotham Bold"/>
                <a:ea typeface="Gotham Bold"/>
                <a:cs typeface="Gotham Bold"/>
                <a:sym typeface="Gotham Bold"/>
              </a:defRPr>
            </a:lvl1pPr>
          </a:lstStyle>
          <a:p>
            <a:r>
              <a:t>Atribución</a:t>
            </a:r>
          </a:p>
        </p:txBody>
      </p:sp>
      <p:sp>
        <p:nvSpPr>
          <p:cNvPr id="116" name="bromovil.com"/>
          <p:cNvSpPr txBox="1"/>
          <p:nvPr/>
        </p:nvSpPr>
        <p:spPr>
          <a:xfrm rot="16200000">
            <a:off x="-1138675" y="11239586"/>
            <a:ext cx="3634959" cy="4527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>
            <a:lvl1pPr algn="l" defTabSz="825500">
              <a:defRPr sz="1900" b="1" u="sng" spc="399">
                <a:solidFill>
                  <a:srgbClr val="D5D5D5"/>
                </a:solidFill>
                <a:latin typeface="Avenir Next Regular"/>
                <a:ea typeface="Avenir Next Regular"/>
                <a:cs typeface="Avenir Next Regular"/>
                <a:sym typeface="Avenir Next Regular"/>
                <a:hlinkClick r:id="rId2"/>
              </a:defRPr>
            </a:lvl1pPr>
          </a:lstStyle>
          <a:p>
            <a:pPr>
              <a:defRPr u="none"/>
            </a:pPr>
            <a:r>
              <a:rPr u="sng">
                <a:hlinkClick r:id="rId2"/>
              </a:rPr>
              <a:t>bromovil.com</a:t>
            </a:r>
          </a:p>
        </p:txBody>
      </p:sp>
      <p:sp>
        <p:nvSpPr>
          <p:cNvPr id="117" name="Línea"/>
          <p:cNvSpPr/>
          <p:nvPr/>
        </p:nvSpPr>
        <p:spPr>
          <a:xfrm flipV="1">
            <a:off x="1122114" y="-137343"/>
            <a:ext cx="1" cy="13977430"/>
          </a:xfrm>
          <a:prstGeom prst="line">
            <a:avLst/>
          </a:prstGeom>
          <a:ln w="25400">
            <a:solidFill>
              <a:srgbClr val="797979">
                <a:alpha val="35267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pic>
        <p:nvPicPr>
          <p:cNvPr id="118" name="pasted-image.pdf" descr="pasted-image.pd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37031" y="652811"/>
            <a:ext cx="3046616" cy="1130705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to de ensalada con arroz frito, huevos duros y palillos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Tazón con tortas de salmón, ensalada y hummus 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8" name="Plato de pasta pappardelle con mantequilla de perejil, avellanas tostadas y queso parmesano rallado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9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azón de ensalada con arroz frito, huevos cocidos y palillos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7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0" y="11859862"/>
            <a:ext cx="21971004" cy="636980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defRPr sz="3600" b="1"/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defRPr sz="3600" b="1"/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defRPr sz="3600" b="1"/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defRPr sz="3600" b="1"/>
            </a:lvl5pPr>
          </a:lstStyle>
          <a:p>
            <a:r>
              <a:t>Autor y fecha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52" name="Título de presentación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5" cy="4648202"/>
          </a:xfrm>
          <a:prstGeom prst="rect">
            <a:avLst/>
          </a:prstGeom>
        </p:spPr>
        <p:txBody>
          <a:bodyPr anchor="b"/>
          <a:lstStyle>
            <a:lvl1pPr defTabSz="2438337">
              <a:defRPr sz="11600" spc="-232"/>
            </a:lvl1pPr>
          </a:lstStyle>
          <a:p>
            <a:r>
              <a:t>Título de presentación</a:t>
            </a:r>
          </a:p>
        </p:txBody>
      </p:sp>
      <p:sp>
        <p:nvSpPr>
          <p:cNvPr id="153" name="Nivel de texto 1…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2" y="7223190"/>
            <a:ext cx="21971002" cy="190500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Subtítulo de presentación</a:t>
            </a:r>
          </a:p>
        </p:txBody>
      </p:sp>
      <p:sp>
        <p:nvSpPr>
          <p:cNvPr id="15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4629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de diapositiva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Título de diapositiva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.t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pasted-image.tiff" descr="pasted-image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4278"/>
            <a:ext cx="24630668" cy="1386455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Logobrom.png" descr="Logobro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59189" y="898189"/>
            <a:ext cx="3364800" cy="1320535"/>
          </a:xfrm>
          <a:prstGeom prst="rect">
            <a:avLst/>
          </a:prstGeom>
          <a:ln w="12700">
            <a:miter lim="400000"/>
          </a:ln>
        </p:spPr>
      </p:pic>
      <p:sp>
        <p:nvSpPr>
          <p:cNvPr id="165" name="Neocion no solo provee servicios de producción, ahora se ha convertido en una generadora de contenidos propios en redes sociales. Las plataformas como YouTube, Facebook e Instagram han logrado mayor alcance en el público, incluso más que la TV por cable."/>
          <p:cNvSpPr txBox="1"/>
          <p:nvPr/>
        </p:nvSpPr>
        <p:spPr>
          <a:xfrm>
            <a:off x="5091302" y="9201732"/>
            <a:ext cx="18195779" cy="1584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r" defTabSz="457200">
              <a:lnSpc>
                <a:spcPct val="90000"/>
              </a:lnSpc>
              <a:defRPr sz="10700" b="1">
                <a:solidFill>
                  <a:srgbClr val="FFFFFF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r>
              <a:rPr lang="en-US" dirty="0">
                <a:solidFill>
                  <a:srgbClr val="FFD700"/>
                </a:solidFill>
              </a:rPr>
              <a:t>Scaling 3X in 36 Months</a:t>
            </a:r>
            <a:endParaRPr dirty="0">
              <a:solidFill>
                <a:srgbClr val="FFD700"/>
              </a:solidFill>
            </a:endParaRPr>
          </a:p>
        </p:txBody>
      </p:sp>
      <p:sp>
        <p:nvSpPr>
          <p:cNvPr id="166" name="Neocion no solo provee servicios de producción, ahora se ha convertido en una generadora de contenidos propios en redes sociales. Las plataformas como YouTube, Facebook e Instagram han logrado mayor alcance en el público, incluso más que la TV por cable."/>
          <p:cNvSpPr txBox="1"/>
          <p:nvPr/>
        </p:nvSpPr>
        <p:spPr>
          <a:xfrm>
            <a:off x="5091302" y="12237321"/>
            <a:ext cx="18195779" cy="490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r" defTabSz="457200">
              <a:lnSpc>
                <a:spcPct val="90000"/>
              </a:lnSpc>
              <a:defRPr sz="2800" b="1" cap="all">
                <a:solidFill>
                  <a:srgbClr val="FFFFFF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r>
              <a:rPr dirty="0"/>
              <a:t>Saúl Armando Soltero / </a:t>
            </a:r>
            <a:r>
              <a:rPr b="0" dirty="0"/>
              <a:t>CEO </a:t>
            </a:r>
            <a:r>
              <a:rPr lang="es-MX" b="0" dirty="0" err="1"/>
              <a:t>of</a:t>
            </a:r>
            <a:r>
              <a:rPr lang="es-MX" b="0" dirty="0"/>
              <a:t> </a:t>
            </a:r>
            <a:r>
              <a:rPr b="0" dirty="0" err="1"/>
              <a:t>Bromóvil</a:t>
            </a:r>
            <a:endParaRPr b="0" dirty="0"/>
          </a:p>
        </p:txBody>
      </p:sp>
      <p:sp>
        <p:nvSpPr>
          <p:cNvPr id="167" name="Línea"/>
          <p:cNvSpPr/>
          <p:nvPr/>
        </p:nvSpPr>
        <p:spPr>
          <a:xfrm>
            <a:off x="6141430" y="12061621"/>
            <a:ext cx="17186800" cy="1"/>
          </a:xfrm>
          <a:prstGeom prst="line">
            <a:avLst/>
          </a:prstGeom>
          <a:ln w="25400">
            <a:solidFill>
              <a:srgbClr val="FFFFFF"/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168" name="Neocion no solo provee servicios de producción, ahora se ha convertido en una generadora de contenidos propios en redes sociales. Las plataformas como YouTube, Facebook e Instagram han logrado mayor alcance en el público, incluso más que la TV por cable."/>
          <p:cNvSpPr txBox="1"/>
          <p:nvPr/>
        </p:nvSpPr>
        <p:spPr>
          <a:xfrm>
            <a:off x="5091302" y="10920721"/>
            <a:ext cx="18195779" cy="795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r" defTabSz="457200">
              <a:lnSpc>
                <a:spcPct val="90000"/>
              </a:lnSpc>
              <a:defRPr sz="5000">
                <a:solidFill>
                  <a:srgbClr val="FFFFFF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r>
              <a:rPr lang="en-US" dirty="0"/>
              <a:t>How AI, Influencers, and Leadership Are Transforming MVNO Growth</a:t>
            </a:r>
            <a:endParaRPr dirty="0"/>
          </a:p>
        </p:txBody>
      </p:sp>
      <p:sp>
        <p:nvSpPr>
          <p:cNvPr id="2" name="Text 3">
            <a:extLst>
              <a:ext uri="{FF2B5EF4-FFF2-40B4-BE49-F238E27FC236}">
                <a16:creationId xmlns:a16="http://schemas.microsoft.com/office/drawing/2014/main" id="{CE522E3C-F350-E2D3-E4B1-99DC4E5F37E9}"/>
              </a:ext>
            </a:extLst>
          </p:cNvPr>
          <p:cNvSpPr/>
          <p:nvPr/>
        </p:nvSpPr>
        <p:spPr>
          <a:xfrm>
            <a:off x="12737805" y="12817811"/>
            <a:ext cx="14413496" cy="6260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8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MIAMI · MVNO NATION 2026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pawprint_plan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0972800" cy="13716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070080" y="1097280"/>
            <a:ext cx="11887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spc="1200" dirty="0">
                <a:solidFill>
                  <a:srgbClr val="6B2D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BROMÓVIL?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12070080" y="2011680"/>
            <a:ext cx="118872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6000" b="1" dirty="0">
                <a:solidFill>
                  <a:srgbClr val="0E1A4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 purpose-driven MVNO from Mexico.</a:t>
            </a:r>
            <a:endParaRPr lang="en-US" sz="6000" dirty="0"/>
          </a:p>
        </p:txBody>
      </p:sp>
      <p:sp>
        <p:nvSpPr>
          <p:cNvPr id="5" name="Shape 2"/>
          <p:cNvSpPr/>
          <p:nvPr/>
        </p:nvSpPr>
        <p:spPr>
          <a:xfrm>
            <a:off x="12070080" y="4572000"/>
            <a:ext cx="1828800" cy="0"/>
          </a:xfrm>
          <a:prstGeom prst="line">
            <a:avLst/>
          </a:prstGeom>
          <a:noFill/>
          <a:ln w="50800">
            <a:solidFill>
              <a:srgbClr val="00BFFF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6" name="Text 3"/>
          <p:cNvSpPr/>
          <p:nvPr/>
        </p:nvSpPr>
        <p:spPr>
          <a:xfrm>
            <a:off x="12070080" y="4937760"/>
            <a:ext cx="11887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i="1" dirty="0">
                <a:solidFill>
                  <a:srgbClr val="55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every recharge, our customers help us:</a:t>
            </a:r>
            <a:endParaRPr lang="en-US" sz="2800" dirty="0"/>
          </a:p>
        </p:txBody>
      </p:sp>
      <p:sp>
        <p:nvSpPr>
          <p:cNvPr id="7" name="Shape 4"/>
          <p:cNvSpPr/>
          <p:nvPr/>
        </p:nvSpPr>
        <p:spPr>
          <a:xfrm>
            <a:off x="12070080" y="6035040"/>
            <a:ext cx="914400" cy="914400"/>
          </a:xfrm>
          <a:prstGeom prst="ellipse">
            <a:avLst/>
          </a:prstGeom>
          <a:solidFill>
            <a:srgbClr val="6B2D9F"/>
          </a:solidFill>
          <a:ln w="12700">
            <a:solidFill>
              <a:srgbClr val="6B2D9F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8" name="Text 5"/>
          <p:cNvSpPr/>
          <p:nvPr/>
        </p:nvSpPr>
        <p:spPr>
          <a:xfrm>
            <a:off x="12070080" y="60350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dirty="0">
                <a:solidFill>
                  <a:srgbClr val="000000"/>
                </a:solidFill>
              </a:rPr>
              <a:t>🐾</a:t>
            </a:r>
            <a:endParaRPr lang="en-US" sz="3200" dirty="0"/>
          </a:p>
        </p:txBody>
      </p:sp>
      <p:sp>
        <p:nvSpPr>
          <p:cNvPr id="9" name="Text 6"/>
          <p:cNvSpPr/>
          <p:nvPr/>
        </p:nvSpPr>
        <p:spPr>
          <a:xfrm>
            <a:off x="13350240" y="603504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00" b="1" spc="600" dirty="0">
                <a:solidFill>
                  <a:srgbClr val="6B2D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RESCUE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13350240" y="649224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dirty="0">
                <a:solidFill>
                  <a:srgbClr val="0E1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abandoned dogs across Mexico</a:t>
            </a:r>
            <a:endParaRPr lang="en-US" sz="2800" dirty="0"/>
          </a:p>
        </p:txBody>
      </p:sp>
      <p:sp>
        <p:nvSpPr>
          <p:cNvPr id="11" name="Shape 8"/>
          <p:cNvSpPr/>
          <p:nvPr/>
        </p:nvSpPr>
        <p:spPr>
          <a:xfrm>
            <a:off x="12070080" y="7406640"/>
            <a:ext cx="914400" cy="914400"/>
          </a:xfrm>
          <a:prstGeom prst="ellipse">
            <a:avLst/>
          </a:prstGeom>
          <a:solidFill>
            <a:srgbClr val="00BFFF"/>
          </a:solidFill>
          <a:ln w="12700">
            <a:solidFill>
              <a:srgbClr val="00BFFF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12" name="Text 9"/>
          <p:cNvSpPr/>
          <p:nvPr/>
        </p:nvSpPr>
        <p:spPr>
          <a:xfrm>
            <a:off x="12070080" y="74066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dirty="0">
                <a:solidFill>
                  <a:srgbClr val="FFFFFF"/>
                </a:solidFill>
              </a:rPr>
              <a:t>❤</a:t>
            </a:r>
            <a:endParaRPr lang="en-US" sz="3200" dirty="0"/>
          </a:p>
        </p:txBody>
      </p:sp>
      <p:sp>
        <p:nvSpPr>
          <p:cNvPr id="13" name="Text 10"/>
          <p:cNvSpPr/>
          <p:nvPr/>
        </p:nvSpPr>
        <p:spPr>
          <a:xfrm>
            <a:off x="13350240" y="740664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00" b="1" spc="600" dirty="0">
                <a:solidFill>
                  <a:srgbClr val="6B2D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 &amp; CARE</a:t>
            </a:r>
            <a:endParaRPr lang="en-US" sz="2600" dirty="0"/>
          </a:p>
        </p:txBody>
      </p:sp>
      <p:sp>
        <p:nvSpPr>
          <p:cNvPr id="14" name="Text 11"/>
          <p:cNvSpPr/>
          <p:nvPr/>
        </p:nvSpPr>
        <p:spPr>
          <a:xfrm>
            <a:off x="13350240" y="786384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dirty="0">
                <a:solidFill>
                  <a:srgbClr val="0E1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vet treatment, vaccines, food</a:t>
            </a:r>
            <a:endParaRPr lang="en-US" sz="2800" dirty="0"/>
          </a:p>
        </p:txBody>
      </p:sp>
      <p:sp>
        <p:nvSpPr>
          <p:cNvPr id="15" name="Shape 12"/>
          <p:cNvSpPr/>
          <p:nvPr/>
        </p:nvSpPr>
        <p:spPr>
          <a:xfrm>
            <a:off x="12070080" y="8778240"/>
            <a:ext cx="914400" cy="914400"/>
          </a:xfrm>
          <a:prstGeom prst="ellipse">
            <a:avLst/>
          </a:prstGeom>
          <a:solidFill>
            <a:srgbClr val="8E44C9"/>
          </a:solidFill>
          <a:ln w="12700">
            <a:solidFill>
              <a:srgbClr val="8E44C9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16" name="Text 13"/>
          <p:cNvSpPr/>
          <p:nvPr/>
        </p:nvSpPr>
        <p:spPr>
          <a:xfrm>
            <a:off x="12070080" y="87782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dirty="0">
                <a:solidFill>
                  <a:srgbClr val="000000"/>
                </a:solidFill>
              </a:rPr>
              <a:t>🏠</a:t>
            </a:r>
            <a:endParaRPr lang="en-US" sz="3200" dirty="0"/>
          </a:p>
        </p:txBody>
      </p:sp>
      <p:sp>
        <p:nvSpPr>
          <p:cNvPr id="17" name="Text 14"/>
          <p:cNvSpPr/>
          <p:nvPr/>
        </p:nvSpPr>
        <p:spPr>
          <a:xfrm>
            <a:off x="13350240" y="877824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00" b="1" spc="600" dirty="0">
                <a:solidFill>
                  <a:srgbClr val="6B2D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ADOPT</a:t>
            </a:r>
            <a:endParaRPr lang="en-US" sz="2600" dirty="0"/>
          </a:p>
        </p:txBody>
      </p:sp>
      <p:sp>
        <p:nvSpPr>
          <p:cNvPr id="18" name="Text 15"/>
          <p:cNvSpPr/>
          <p:nvPr/>
        </p:nvSpPr>
        <p:spPr>
          <a:xfrm>
            <a:off x="13350240" y="923544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dirty="0">
                <a:solidFill>
                  <a:srgbClr val="0E1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connecting them with loving families</a:t>
            </a:r>
            <a:endParaRPr lang="en-US" sz="2800" dirty="0"/>
          </a:p>
        </p:txBody>
      </p:sp>
      <p:sp>
        <p:nvSpPr>
          <p:cNvPr id="19" name="Shape 16"/>
          <p:cNvSpPr/>
          <p:nvPr/>
        </p:nvSpPr>
        <p:spPr>
          <a:xfrm>
            <a:off x="12070080" y="10698480"/>
            <a:ext cx="11704320" cy="1828800"/>
          </a:xfrm>
          <a:prstGeom prst="roundRect">
            <a:avLst>
              <a:gd name="adj" fmla="val 10000"/>
            </a:avLst>
          </a:prstGeom>
          <a:solidFill>
            <a:srgbClr val="4B1E8C"/>
          </a:solidFill>
          <a:ln w="12700">
            <a:solidFill>
              <a:srgbClr val="4B1E8C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20" name="Text 17"/>
          <p:cNvSpPr/>
          <p:nvPr/>
        </p:nvSpPr>
        <p:spPr>
          <a:xfrm>
            <a:off x="12252960" y="10698480"/>
            <a:ext cx="11338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only do you connect</a:t>
            </a:r>
            <a:r>
              <a:rPr lang="en-US" sz="3600" b="1" dirty="0">
                <a:solidFill>
                  <a:srgbClr val="00B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</a:t>
            </a:r>
            <a:r>
              <a:rPr lang="en-US" sz="3600" b="1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 also help.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Rectángulo"/>
          <p:cNvSpPr/>
          <p:nvPr/>
        </p:nvSpPr>
        <p:spPr>
          <a:xfrm>
            <a:off x="19862800" y="514243"/>
            <a:ext cx="3984275" cy="156010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3608335-9B4B-5ACD-3AA2-9A3488C894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749" y="1016902"/>
            <a:ext cx="9335384" cy="11682195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F3ABC26-86F2-E987-FC00-1F869A8D6E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7715" y="887663"/>
            <a:ext cx="9464923" cy="1181143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logo_bromovi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457200"/>
            <a:ext cx="1920240" cy="7315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1520" y="1289304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00" i="1" dirty="0">
                <a:solidFill>
                  <a:srgbClr val="0E1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bromovil.com</a:t>
            </a:r>
            <a:endParaRPr lang="en-US" sz="1800" dirty="0"/>
          </a:p>
        </p:txBody>
      </p:sp>
      <p:sp>
        <p:nvSpPr>
          <p:cNvPr id="4" name="Text 1"/>
          <p:cNvSpPr/>
          <p:nvPr/>
        </p:nvSpPr>
        <p:spPr>
          <a:xfrm>
            <a:off x="1097280" y="14630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spc="1200" dirty="0">
                <a:solidFill>
                  <a:srgbClr val="6B2D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FACTS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1097280" y="2560320"/>
            <a:ext cx="1097280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0000" b="1" dirty="0">
                <a:solidFill>
                  <a:srgbClr val="4B1E8C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3X</a:t>
            </a:r>
            <a:endParaRPr lang="en-US" sz="40000" dirty="0"/>
          </a:p>
        </p:txBody>
      </p:sp>
      <p:sp>
        <p:nvSpPr>
          <p:cNvPr id="6" name="Text 3"/>
          <p:cNvSpPr/>
          <p:nvPr/>
        </p:nvSpPr>
        <p:spPr>
          <a:xfrm>
            <a:off x="1097280" y="713232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5200" b="1" dirty="0">
                <a:solidFill>
                  <a:srgbClr val="0E1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growth</a:t>
            </a:r>
            <a:endParaRPr lang="en-US" sz="5200" dirty="0"/>
          </a:p>
        </p:txBody>
      </p:sp>
      <p:sp>
        <p:nvSpPr>
          <p:cNvPr id="7" name="Text 4"/>
          <p:cNvSpPr/>
          <p:nvPr/>
        </p:nvSpPr>
        <p:spPr>
          <a:xfrm>
            <a:off x="1097280" y="804672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400" i="1" dirty="0">
                <a:solidFill>
                  <a:srgbClr val="55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just 36 months.</a:t>
            </a:r>
            <a:endParaRPr lang="en-US" sz="4400" dirty="0"/>
          </a:p>
        </p:txBody>
      </p:sp>
      <p:sp>
        <p:nvSpPr>
          <p:cNvPr id="8" name="Shape 5"/>
          <p:cNvSpPr/>
          <p:nvPr/>
        </p:nvSpPr>
        <p:spPr>
          <a:xfrm>
            <a:off x="13167360" y="2560320"/>
            <a:ext cx="10241280" cy="9144000"/>
          </a:xfrm>
          <a:prstGeom prst="roundRect">
            <a:avLst>
              <a:gd name="adj" fmla="val 3000"/>
            </a:avLst>
          </a:prstGeom>
          <a:solidFill>
            <a:srgbClr val="F8F4FF"/>
          </a:solidFill>
          <a:ln w="12700">
            <a:solidFill>
              <a:srgbClr val="6B2D9F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9" name="Text 6"/>
          <p:cNvSpPr/>
          <p:nvPr/>
        </p:nvSpPr>
        <p:spPr>
          <a:xfrm>
            <a:off x="13716000" y="3108960"/>
            <a:ext cx="9144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b="1" spc="1000" dirty="0">
                <a:solidFill>
                  <a:srgbClr val="6B2D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WE DID IT</a:t>
            </a: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13716000" y="4206240"/>
            <a:ext cx="1280160" cy="1280160"/>
          </a:xfrm>
          <a:prstGeom prst="ellipse">
            <a:avLst/>
          </a:prstGeom>
          <a:solidFill>
            <a:srgbClr val="6B2D9F"/>
          </a:solidFill>
          <a:ln w="12700">
            <a:solidFill>
              <a:srgbClr val="6B2D9F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11" name="Text 8"/>
          <p:cNvSpPr/>
          <p:nvPr/>
        </p:nvSpPr>
        <p:spPr>
          <a:xfrm>
            <a:off x="13716000" y="4206240"/>
            <a:ext cx="1280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</a:t>
            </a:r>
            <a:endParaRPr lang="en-US" sz="4400" dirty="0"/>
          </a:p>
        </p:txBody>
      </p:sp>
      <p:sp>
        <p:nvSpPr>
          <p:cNvPr id="12" name="Text 9"/>
          <p:cNvSpPr/>
          <p:nvPr/>
        </p:nvSpPr>
        <p:spPr>
          <a:xfrm>
            <a:off x="15361920" y="4206240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400" b="1" dirty="0">
                <a:solidFill>
                  <a:srgbClr val="0E1A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</a:t>
            </a:r>
            <a:endParaRPr lang="en-US" sz="4400" dirty="0"/>
          </a:p>
        </p:txBody>
      </p:sp>
      <p:sp>
        <p:nvSpPr>
          <p:cNvPr id="13" name="Text 10"/>
          <p:cNvSpPr/>
          <p:nvPr/>
        </p:nvSpPr>
        <p:spPr>
          <a:xfrm>
            <a:off x="15361920" y="493776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00" dirty="0">
                <a:solidFill>
                  <a:srgbClr val="55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60+ activities across our operation</a:t>
            </a:r>
            <a:endParaRPr lang="en-US" sz="2600" dirty="0"/>
          </a:p>
        </p:txBody>
      </p:sp>
      <p:sp>
        <p:nvSpPr>
          <p:cNvPr id="14" name="Shape 11"/>
          <p:cNvSpPr/>
          <p:nvPr/>
        </p:nvSpPr>
        <p:spPr>
          <a:xfrm>
            <a:off x="13716000" y="6400800"/>
            <a:ext cx="1280160" cy="1280160"/>
          </a:xfrm>
          <a:prstGeom prst="ellipse">
            <a:avLst/>
          </a:prstGeom>
          <a:solidFill>
            <a:srgbClr val="00BFFF"/>
          </a:solidFill>
          <a:ln w="12700">
            <a:solidFill>
              <a:srgbClr val="00BFFF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15" name="Text 12"/>
          <p:cNvSpPr/>
          <p:nvPr/>
        </p:nvSpPr>
        <p:spPr>
          <a:xfrm>
            <a:off x="13716000" y="6400800"/>
            <a:ext cx="1280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</a:t>
            </a:r>
            <a:endParaRPr lang="en-US" sz="4400" dirty="0"/>
          </a:p>
        </p:txBody>
      </p:sp>
      <p:sp>
        <p:nvSpPr>
          <p:cNvPr id="16" name="Text 13"/>
          <p:cNvSpPr/>
          <p:nvPr/>
        </p:nvSpPr>
        <p:spPr>
          <a:xfrm>
            <a:off x="15361920" y="6400800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400" b="1" dirty="0">
                <a:solidFill>
                  <a:srgbClr val="0E1A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INFLUENCERS</a:t>
            </a:r>
            <a:endParaRPr lang="en-US" sz="4400" dirty="0"/>
          </a:p>
        </p:txBody>
      </p:sp>
      <p:sp>
        <p:nvSpPr>
          <p:cNvPr id="17" name="Text 14"/>
          <p:cNvSpPr/>
          <p:nvPr/>
        </p:nvSpPr>
        <p:spPr>
          <a:xfrm>
            <a:off x="15361920" y="713232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00" dirty="0">
                <a:solidFill>
                  <a:srgbClr val="55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 to big — built on trust, not budget</a:t>
            </a:r>
            <a:endParaRPr lang="en-US" sz="2600" dirty="0"/>
          </a:p>
        </p:txBody>
      </p:sp>
      <p:sp>
        <p:nvSpPr>
          <p:cNvPr id="18" name="Shape 15"/>
          <p:cNvSpPr/>
          <p:nvPr/>
        </p:nvSpPr>
        <p:spPr>
          <a:xfrm>
            <a:off x="13716000" y="8595360"/>
            <a:ext cx="1280160" cy="1280160"/>
          </a:xfrm>
          <a:prstGeom prst="ellipse">
            <a:avLst/>
          </a:prstGeom>
          <a:solidFill>
            <a:srgbClr val="8E44C9"/>
          </a:solidFill>
          <a:ln w="12700">
            <a:solidFill>
              <a:srgbClr val="8E44C9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19" name="Text 16"/>
          <p:cNvSpPr/>
          <p:nvPr/>
        </p:nvSpPr>
        <p:spPr>
          <a:xfrm>
            <a:off x="13716000" y="8595360"/>
            <a:ext cx="12801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</a:t>
            </a:r>
            <a:endParaRPr lang="en-US" sz="4400" dirty="0"/>
          </a:p>
        </p:txBody>
      </p:sp>
      <p:sp>
        <p:nvSpPr>
          <p:cNvPr id="20" name="Text 17"/>
          <p:cNvSpPr/>
          <p:nvPr/>
        </p:nvSpPr>
        <p:spPr>
          <a:xfrm>
            <a:off x="15361920" y="8595360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400" b="1" dirty="0">
                <a:solidFill>
                  <a:srgbClr val="0E1A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LEADERSHIP</a:t>
            </a:r>
            <a:endParaRPr lang="en-US" sz="4400" dirty="0"/>
          </a:p>
        </p:txBody>
      </p:sp>
      <p:sp>
        <p:nvSpPr>
          <p:cNvPr id="21" name="Text 18"/>
          <p:cNvSpPr/>
          <p:nvPr/>
        </p:nvSpPr>
        <p:spPr>
          <a:xfrm>
            <a:off x="15361920" y="932688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00" dirty="0">
                <a:solidFill>
                  <a:srgbClr val="55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differentiator that scales everything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B1E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3/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457200"/>
            <a:ext cx="1920240" cy="7315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97280" y="1097280"/>
            <a:ext cx="2194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spc="1200" dirty="0">
                <a:solidFill>
                  <a:srgbClr val="00B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ACCELERATOR #1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1097280" y="2560320"/>
            <a:ext cx="21945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 is not a </a:t>
            </a:r>
            <a:r>
              <a:rPr lang="en-US" sz="8000" b="1" strike="sngStrike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tool.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1097280" y="4389120"/>
            <a:ext cx="219456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It's a </a:t>
            </a:r>
            <a:r>
              <a:rPr lang="en-US" sz="16000" b="1" dirty="0">
                <a:solidFill>
                  <a:srgbClr val="FFD7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MULTIPLIER.</a:t>
            </a:r>
            <a:endParaRPr lang="en-US" sz="16000" dirty="0"/>
          </a:p>
        </p:txBody>
      </p:sp>
      <p:sp>
        <p:nvSpPr>
          <p:cNvPr id="6" name="Text 3"/>
          <p:cNvSpPr/>
          <p:nvPr/>
        </p:nvSpPr>
        <p:spPr>
          <a:xfrm>
            <a:off x="1097280" y="7223760"/>
            <a:ext cx="2194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companies winning today don't just "use" AI —</a:t>
            </a:r>
            <a:endParaRPr lang="en-US" sz="4400" dirty="0"/>
          </a:p>
        </p:txBody>
      </p:sp>
      <p:sp>
        <p:nvSpPr>
          <p:cNvPr id="7" name="Text 4"/>
          <p:cNvSpPr/>
          <p:nvPr/>
        </p:nvSpPr>
        <p:spPr>
          <a:xfrm>
            <a:off x="1097280" y="8138160"/>
            <a:ext cx="2194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integrate it into </a:t>
            </a:r>
            <a:r>
              <a:rPr lang="en-US" sz="4400" b="1" i="1" dirty="0">
                <a:solidFill>
                  <a:srgbClr val="00B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single decision.</a:t>
            </a:r>
            <a:endParaRPr lang="en-US" sz="4400" dirty="0"/>
          </a:p>
        </p:txBody>
      </p:sp>
      <p:sp>
        <p:nvSpPr>
          <p:cNvPr id="9" name="Text 6"/>
          <p:cNvSpPr/>
          <p:nvPr/>
        </p:nvSpPr>
        <p:spPr>
          <a:xfrm>
            <a:off x="1554480" y="10149840"/>
            <a:ext cx="14630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en-US" sz="7600" dirty="0"/>
          </a:p>
        </p:txBody>
      </p:sp>
      <p:sp>
        <p:nvSpPr>
          <p:cNvPr id="10" name="Text 7"/>
          <p:cNvSpPr/>
          <p:nvPr/>
        </p:nvSpPr>
        <p:spPr>
          <a:xfrm>
            <a:off x="3108960" y="10058400"/>
            <a:ext cx="200253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logo_bromovi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457200"/>
            <a:ext cx="1920240" cy="7315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1520" y="1289304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00" i="1" dirty="0">
                <a:solidFill>
                  <a:srgbClr val="0E1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bromovil.com</a:t>
            </a:r>
            <a:endParaRPr lang="en-US" sz="1800" dirty="0"/>
          </a:p>
        </p:txBody>
      </p:sp>
      <p:sp>
        <p:nvSpPr>
          <p:cNvPr id="4" name="Text 1"/>
          <p:cNvSpPr/>
          <p:nvPr/>
        </p:nvSpPr>
        <p:spPr>
          <a:xfrm>
            <a:off x="1097280" y="1097280"/>
            <a:ext cx="2194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spc="1200" dirty="0">
                <a:solidFill>
                  <a:srgbClr val="6B2D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TOOLS WE'RE USING IN 2026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1097280" y="1920240"/>
            <a:ext cx="2194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5600" b="1" dirty="0">
                <a:solidFill>
                  <a:srgbClr val="0E1A4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stack that's actually moving the needle.</a:t>
            </a:r>
            <a:endParaRPr lang="en-US" sz="5600" dirty="0"/>
          </a:p>
        </p:txBody>
      </p:sp>
      <p:sp>
        <p:nvSpPr>
          <p:cNvPr id="6" name="Shape 3"/>
          <p:cNvSpPr/>
          <p:nvPr/>
        </p:nvSpPr>
        <p:spPr>
          <a:xfrm>
            <a:off x="1097280" y="3566160"/>
            <a:ext cx="11155680" cy="2560320"/>
          </a:xfrm>
          <a:prstGeom prst="roundRect">
            <a:avLst>
              <a:gd name="adj" fmla="val 7143"/>
            </a:avLst>
          </a:prstGeom>
          <a:solidFill>
            <a:srgbClr val="F8F4FF"/>
          </a:solidFill>
          <a:ln w="12700">
            <a:solidFill>
              <a:srgbClr val="6B2D9F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7" name="Shape 4"/>
          <p:cNvSpPr/>
          <p:nvPr/>
        </p:nvSpPr>
        <p:spPr>
          <a:xfrm>
            <a:off x="1554480" y="4114800"/>
            <a:ext cx="1463040" cy="1463040"/>
          </a:xfrm>
          <a:prstGeom prst="ellipse">
            <a:avLst/>
          </a:prstGeom>
          <a:solidFill>
            <a:srgbClr val="6B2D9F"/>
          </a:solidFill>
          <a:ln w="12700">
            <a:solidFill>
              <a:srgbClr val="6B2D9F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8" name="Text 5"/>
          <p:cNvSpPr/>
          <p:nvPr/>
        </p:nvSpPr>
        <p:spPr>
          <a:xfrm>
            <a:off x="1554480" y="411480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400" dirty="0">
                <a:solidFill>
                  <a:srgbClr val="000000"/>
                </a:solidFill>
              </a:rPr>
              <a:t>📈</a:t>
            </a:r>
            <a:endParaRPr lang="en-US" sz="4400" dirty="0"/>
          </a:p>
        </p:txBody>
      </p:sp>
      <p:sp>
        <p:nvSpPr>
          <p:cNvPr id="9" name="Text 6"/>
          <p:cNvSpPr/>
          <p:nvPr/>
        </p:nvSpPr>
        <p:spPr>
          <a:xfrm>
            <a:off x="3291840" y="402336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0E1A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Marketing &amp; Content</a:t>
            </a:r>
            <a:endParaRPr lang="en-US" sz="3200" dirty="0"/>
          </a:p>
        </p:txBody>
      </p:sp>
      <p:sp>
        <p:nvSpPr>
          <p:cNvPr id="10" name="Text 7"/>
          <p:cNvSpPr/>
          <p:nvPr/>
        </p:nvSpPr>
        <p:spPr>
          <a:xfrm>
            <a:off x="3291840" y="4846320"/>
            <a:ext cx="8778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dirty="0">
                <a:solidFill>
                  <a:srgbClr val="55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· ChatGPT · Gemini · Jasper · Perplexity</a:t>
            </a:r>
            <a:endParaRPr lang="en-US" dirty="0"/>
          </a:p>
        </p:txBody>
      </p:sp>
      <p:sp>
        <p:nvSpPr>
          <p:cNvPr id="11" name="Shape 8"/>
          <p:cNvSpPr/>
          <p:nvPr/>
        </p:nvSpPr>
        <p:spPr>
          <a:xfrm>
            <a:off x="12618720" y="3566160"/>
            <a:ext cx="11155680" cy="2560320"/>
          </a:xfrm>
          <a:prstGeom prst="roundRect">
            <a:avLst>
              <a:gd name="adj" fmla="val 7143"/>
            </a:avLst>
          </a:prstGeom>
          <a:solidFill>
            <a:srgbClr val="F8F4FF"/>
          </a:solidFill>
          <a:ln w="12700">
            <a:solidFill>
              <a:srgbClr val="00BFFF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12" name="Shape 9"/>
          <p:cNvSpPr/>
          <p:nvPr/>
        </p:nvSpPr>
        <p:spPr>
          <a:xfrm>
            <a:off x="13075920" y="4114800"/>
            <a:ext cx="1463040" cy="1463040"/>
          </a:xfrm>
          <a:prstGeom prst="ellipse">
            <a:avLst/>
          </a:prstGeom>
          <a:solidFill>
            <a:srgbClr val="00BFFF"/>
          </a:solidFill>
          <a:ln w="12700">
            <a:solidFill>
              <a:srgbClr val="00BFFF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13" name="Text 10"/>
          <p:cNvSpPr/>
          <p:nvPr/>
        </p:nvSpPr>
        <p:spPr>
          <a:xfrm>
            <a:off x="13075920" y="411480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400" dirty="0">
                <a:solidFill>
                  <a:srgbClr val="000000"/>
                </a:solidFill>
              </a:rPr>
              <a:t>🎬</a:t>
            </a:r>
            <a:endParaRPr lang="en-US" sz="4400" dirty="0"/>
          </a:p>
        </p:txBody>
      </p:sp>
      <p:sp>
        <p:nvSpPr>
          <p:cNvPr id="14" name="Text 11"/>
          <p:cNvSpPr/>
          <p:nvPr/>
        </p:nvSpPr>
        <p:spPr>
          <a:xfrm>
            <a:off x="14813280" y="402336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0E1A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Video &amp; Creative</a:t>
            </a:r>
            <a:endParaRPr lang="en-US" sz="3200" dirty="0"/>
          </a:p>
        </p:txBody>
      </p:sp>
      <p:sp>
        <p:nvSpPr>
          <p:cNvPr id="15" name="Text 12"/>
          <p:cNvSpPr/>
          <p:nvPr/>
        </p:nvSpPr>
        <p:spPr>
          <a:xfrm>
            <a:off x="14813280" y="4846320"/>
            <a:ext cx="8778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dirty="0">
                <a:solidFill>
                  <a:srgbClr val="55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VEED · Canva AI · Runway · Nano Banana · Creatify</a:t>
            </a:r>
            <a:endParaRPr lang="en-US" dirty="0"/>
          </a:p>
        </p:txBody>
      </p:sp>
      <p:sp>
        <p:nvSpPr>
          <p:cNvPr id="16" name="Shape 13"/>
          <p:cNvSpPr/>
          <p:nvPr/>
        </p:nvSpPr>
        <p:spPr>
          <a:xfrm>
            <a:off x="1097280" y="6400800"/>
            <a:ext cx="11155680" cy="2560320"/>
          </a:xfrm>
          <a:prstGeom prst="roundRect">
            <a:avLst>
              <a:gd name="adj" fmla="val 7143"/>
            </a:avLst>
          </a:prstGeom>
          <a:solidFill>
            <a:srgbClr val="F8F4FF"/>
          </a:solidFill>
          <a:ln w="12700">
            <a:solidFill>
              <a:srgbClr val="8E44C9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17" name="Shape 14"/>
          <p:cNvSpPr/>
          <p:nvPr/>
        </p:nvSpPr>
        <p:spPr>
          <a:xfrm>
            <a:off x="1554480" y="6949440"/>
            <a:ext cx="1463040" cy="1463040"/>
          </a:xfrm>
          <a:prstGeom prst="ellipse">
            <a:avLst/>
          </a:prstGeom>
          <a:solidFill>
            <a:srgbClr val="8E44C9"/>
          </a:solidFill>
          <a:ln w="12700">
            <a:solidFill>
              <a:srgbClr val="8E44C9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18" name="Text 15"/>
          <p:cNvSpPr/>
          <p:nvPr/>
        </p:nvSpPr>
        <p:spPr>
          <a:xfrm>
            <a:off x="1554480" y="694944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400" dirty="0">
                <a:solidFill>
                  <a:srgbClr val="000000"/>
                </a:solidFill>
              </a:rPr>
              <a:t>💬</a:t>
            </a:r>
            <a:endParaRPr lang="en-US" sz="4400" dirty="0"/>
          </a:p>
        </p:txBody>
      </p:sp>
      <p:sp>
        <p:nvSpPr>
          <p:cNvPr id="19" name="Text 16"/>
          <p:cNvSpPr/>
          <p:nvPr/>
        </p:nvSpPr>
        <p:spPr>
          <a:xfrm>
            <a:off x="3291840" y="685800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0E1A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Customer Service</a:t>
            </a:r>
            <a:endParaRPr lang="en-US" sz="3200" dirty="0"/>
          </a:p>
        </p:txBody>
      </p:sp>
      <p:sp>
        <p:nvSpPr>
          <p:cNvPr id="20" name="Text 17"/>
          <p:cNvSpPr/>
          <p:nvPr/>
        </p:nvSpPr>
        <p:spPr>
          <a:xfrm>
            <a:off x="3291840" y="7680960"/>
            <a:ext cx="8778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dirty="0">
                <a:solidFill>
                  <a:srgbClr val="55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Intercom Fin · Zendesk AI · Tidio Lyro · Hiver</a:t>
            </a:r>
            <a:endParaRPr lang="en-US" dirty="0"/>
          </a:p>
        </p:txBody>
      </p:sp>
      <p:sp>
        <p:nvSpPr>
          <p:cNvPr id="21" name="Shape 18"/>
          <p:cNvSpPr/>
          <p:nvPr/>
        </p:nvSpPr>
        <p:spPr>
          <a:xfrm>
            <a:off x="12618720" y="6400800"/>
            <a:ext cx="11155680" cy="2560320"/>
          </a:xfrm>
          <a:prstGeom prst="roundRect">
            <a:avLst>
              <a:gd name="adj" fmla="val 7143"/>
            </a:avLst>
          </a:prstGeom>
          <a:solidFill>
            <a:srgbClr val="F8F4FF"/>
          </a:solidFill>
          <a:ln w="12700">
            <a:solidFill>
              <a:srgbClr val="6B2D9F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22" name="Shape 19"/>
          <p:cNvSpPr/>
          <p:nvPr/>
        </p:nvSpPr>
        <p:spPr>
          <a:xfrm>
            <a:off x="13075920" y="6949440"/>
            <a:ext cx="1463040" cy="1463040"/>
          </a:xfrm>
          <a:prstGeom prst="ellipse">
            <a:avLst/>
          </a:prstGeom>
          <a:solidFill>
            <a:srgbClr val="6B2D9F"/>
          </a:solidFill>
          <a:ln w="12700">
            <a:solidFill>
              <a:srgbClr val="6B2D9F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23" name="Text 20"/>
          <p:cNvSpPr/>
          <p:nvPr/>
        </p:nvSpPr>
        <p:spPr>
          <a:xfrm>
            <a:off x="13075920" y="694944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400" dirty="0">
                <a:solidFill>
                  <a:srgbClr val="000000"/>
                </a:solidFill>
              </a:rPr>
              <a:t>💼</a:t>
            </a:r>
            <a:endParaRPr lang="en-US" sz="4400" dirty="0"/>
          </a:p>
        </p:txBody>
      </p:sp>
      <p:sp>
        <p:nvSpPr>
          <p:cNvPr id="24" name="Text 21"/>
          <p:cNvSpPr/>
          <p:nvPr/>
        </p:nvSpPr>
        <p:spPr>
          <a:xfrm>
            <a:off x="14813280" y="685800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0E1A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Sales &amp; CRM</a:t>
            </a:r>
            <a:endParaRPr lang="en-US" sz="3200" dirty="0"/>
          </a:p>
        </p:txBody>
      </p:sp>
      <p:sp>
        <p:nvSpPr>
          <p:cNvPr id="25" name="Text 22"/>
          <p:cNvSpPr/>
          <p:nvPr/>
        </p:nvSpPr>
        <p:spPr>
          <a:xfrm>
            <a:off x="14813280" y="7680960"/>
            <a:ext cx="8778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dirty="0">
                <a:solidFill>
                  <a:srgbClr val="55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HubSpot Breeze · Salesforce Einstein · Drift</a:t>
            </a:r>
            <a:endParaRPr lang="en-US" dirty="0"/>
          </a:p>
        </p:txBody>
      </p:sp>
      <p:sp>
        <p:nvSpPr>
          <p:cNvPr id="26" name="Shape 23"/>
          <p:cNvSpPr/>
          <p:nvPr/>
        </p:nvSpPr>
        <p:spPr>
          <a:xfrm>
            <a:off x="1097280" y="9235440"/>
            <a:ext cx="11155680" cy="2560320"/>
          </a:xfrm>
          <a:prstGeom prst="roundRect">
            <a:avLst>
              <a:gd name="adj" fmla="val 7143"/>
            </a:avLst>
          </a:prstGeom>
          <a:solidFill>
            <a:srgbClr val="F8F4FF"/>
          </a:solidFill>
          <a:ln w="12700">
            <a:solidFill>
              <a:srgbClr val="00BFFF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27" name="Shape 24"/>
          <p:cNvSpPr/>
          <p:nvPr/>
        </p:nvSpPr>
        <p:spPr>
          <a:xfrm>
            <a:off x="1554480" y="9784080"/>
            <a:ext cx="1463040" cy="1463040"/>
          </a:xfrm>
          <a:prstGeom prst="ellipse">
            <a:avLst/>
          </a:prstGeom>
          <a:solidFill>
            <a:srgbClr val="00BFFF"/>
          </a:solidFill>
          <a:ln w="12700">
            <a:solidFill>
              <a:srgbClr val="00BFFF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28" name="Text 25"/>
          <p:cNvSpPr/>
          <p:nvPr/>
        </p:nvSpPr>
        <p:spPr>
          <a:xfrm>
            <a:off x="1554480" y="978408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400" dirty="0">
                <a:solidFill>
                  <a:srgbClr val="000000"/>
                </a:solidFill>
              </a:rPr>
              <a:t>📊</a:t>
            </a:r>
            <a:endParaRPr lang="en-US" sz="4400" dirty="0"/>
          </a:p>
        </p:txBody>
      </p:sp>
      <p:sp>
        <p:nvSpPr>
          <p:cNvPr id="29" name="Text 26"/>
          <p:cNvSpPr/>
          <p:nvPr/>
        </p:nvSpPr>
        <p:spPr>
          <a:xfrm>
            <a:off x="3291840" y="969264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0E1A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&amp; Analytics</a:t>
            </a:r>
            <a:endParaRPr lang="en-US" sz="3200" dirty="0"/>
          </a:p>
        </p:txBody>
      </p:sp>
      <p:sp>
        <p:nvSpPr>
          <p:cNvPr id="30" name="Text 27"/>
          <p:cNvSpPr/>
          <p:nvPr/>
        </p:nvSpPr>
        <p:spPr>
          <a:xfrm>
            <a:off x="3291840" y="10515600"/>
            <a:ext cx="8778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dirty="0">
                <a:solidFill>
                  <a:srgbClr val="55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Looker · Power BI Copilot · Brandwatch · Gumloop</a:t>
            </a:r>
            <a:endParaRPr lang="en-US" dirty="0"/>
          </a:p>
        </p:txBody>
      </p:sp>
      <p:sp>
        <p:nvSpPr>
          <p:cNvPr id="31" name="Shape 28"/>
          <p:cNvSpPr/>
          <p:nvPr/>
        </p:nvSpPr>
        <p:spPr>
          <a:xfrm>
            <a:off x="12618720" y="9235440"/>
            <a:ext cx="11155680" cy="2560320"/>
          </a:xfrm>
          <a:prstGeom prst="roundRect">
            <a:avLst>
              <a:gd name="adj" fmla="val 7143"/>
            </a:avLst>
          </a:prstGeom>
          <a:solidFill>
            <a:srgbClr val="F8F4FF"/>
          </a:solidFill>
          <a:ln w="12700">
            <a:solidFill>
              <a:srgbClr val="8E44C9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32" name="Shape 29"/>
          <p:cNvSpPr/>
          <p:nvPr/>
        </p:nvSpPr>
        <p:spPr>
          <a:xfrm>
            <a:off x="13075920" y="9784080"/>
            <a:ext cx="1463040" cy="1463040"/>
          </a:xfrm>
          <a:prstGeom prst="ellipse">
            <a:avLst/>
          </a:prstGeom>
          <a:solidFill>
            <a:srgbClr val="8E44C9"/>
          </a:solidFill>
          <a:ln w="12700">
            <a:solidFill>
              <a:srgbClr val="8E44C9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33" name="Text 30"/>
          <p:cNvSpPr/>
          <p:nvPr/>
        </p:nvSpPr>
        <p:spPr>
          <a:xfrm>
            <a:off x="13075920" y="9784080"/>
            <a:ext cx="1463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400" dirty="0">
                <a:solidFill>
                  <a:srgbClr val="000000"/>
                </a:solidFill>
              </a:rPr>
              <a:t>⚡</a:t>
            </a:r>
            <a:endParaRPr lang="en-US" sz="4400" dirty="0"/>
          </a:p>
        </p:txBody>
      </p:sp>
      <p:sp>
        <p:nvSpPr>
          <p:cNvPr id="34" name="Text 31"/>
          <p:cNvSpPr/>
          <p:nvPr/>
        </p:nvSpPr>
        <p:spPr>
          <a:xfrm>
            <a:off x="14813280" y="969264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0E1A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Agents &amp; Automation</a:t>
            </a:r>
            <a:endParaRPr lang="en-US" sz="3200" dirty="0"/>
          </a:p>
        </p:txBody>
      </p:sp>
      <p:sp>
        <p:nvSpPr>
          <p:cNvPr id="35" name="Text 32"/>
          <p:cNvSpPr/>
          <p:nvPr/>
        </p:nvSpPr>
        <p:spPr>
          <a:xfrm>
            <a:off x="14813280" y="10515600"/>
            <a:ext cx="8778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dirty="0">
                <a:solidFill>
                  <a:srgbClr val="55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 · n8n · Zapier AI · Make</a:t>
            </a:r>
            <a:endParaRPr lang="en-US" dirty="0"/>
          </a:p>
        </p:txBody>
      </p:sp>
      <p:sp>
        <p:nvSpPr>
          <p:cNvPr id="36" name="Text 33"/>
          <p:cNvSpPr/>
          <p:nvPr/>
        </p:nvSpPr>
        <p:spPr>
          <a:xfrm>
            <a:off x="1097280" y="12527280"/>
            <a:ext cx="2194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b="1" dirty="0">
                <a:solidFill>
                  <a:srgbClr val="6B2D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Test. </a:t>
            </a:r>
            <a:r>
              <a:rPr lang="en-US" sz="3600" b="1" dirty="0">
                <a:solidFill>
                  <a:srgbClr val="00B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Learn. </a:t>
            </a:r>
            <a:r>
              <a:rPr lang="en-US" sz="3600" b="1" dirty="0">
                <a:solidFill>
                  <a:srgbClr val="8E44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Iterate. </a:t>
            </a:r>
            <a:r>
              <a:rPr lang="en-US" sz="3600" i="1" dirty="0">
                <a:solidFill>
                  <a:srgbClr val="5555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Don't try to use them all on day one.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logo_bromovi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457200"/>
            <a:ext cx="1920240" cy="7315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1520" y="1289304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00" i="1" dirty="0">
                <a:solidFill>
                  <a:srgbClr val="0E1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bromovil.com</a:t>
            </a:r>
            <a:endParaRPr lang="en-US" sz="1800" dirty="0"/>
          </a:p>
        </p:txBody>
      </p:sp>
      <p:sp>
        <p:nvSpPr>
          <p:cNvPr id="4" name="Text 1"/>
          <p:cNvSpPr/>
          <p:nvPr/>
        </p:nvSpPr>
        <p:spPr>
          <a:xfrm>
            <a:off x="1097280" y="1097280"/>
            <a:ext cx="2194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spc="1200" dirty="0">
                <a:solidFill>
                  <a:srgbClr val="6B2D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SECOND WEAPON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1097280" y="2103120"/>
            <a:ext cx="223113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6400" b="1" dirty="0">
                <a:solidFill>
                  <a:srgbClr val="0E1A4B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Influencers — </a:t>
            </a:r>
            <a:r>
              <a:rPr lang="en-US" sz="6400" b="1" dirty="0">
                <a:solidFill>
                  <a:srgbClr val="4B1E8C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without breaking the bank.</a:t>
            </a:r>
            <a:endParaRPr lang="en-US" sz="6400" dirty="0"/>
          </a:p>
        </p:txBody>
      </p:sp>
      <p:sp>
        <p:nvSpPr>
          <p:cNvPr id="6" name="Shape 3"/>
          <p:cNvSpPr/>
          <p:nvPr/>
        </p:nvSpPr>
        <p:spPr>
          <a:xfrm>
            <a:off x="1097280" y="4389120"/>
            <a:ext cx="7406640" cy="5852160"/>
          </a:xfrm>
          <a:prstGeom prst="roundRect">
            <a:avLst>
              <a:gd name="adj" fmla="val 4688"/>
            </a:avLst>
          </a:prstGeom>
          <a:solidFill>
            <a:srgbClr val="F8F4FF"/>
          </a:solidFill>
          <a:ln w="12700">
            <a:solidFill>
              <a:srgbClr val="6B2D9F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7" name="Text 4"/>
          <p:cNvSpPr/>
          <p:nvPr/>
        </p:nvSpPr>
        <p:spPr>
          <a:xfrm>
            <a:off x="1463040" y="4572000"/>
            <a:ext cx="27432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000" b="1" dirty="0">
                <a:solidFill>
                  <a:srgbClr val="6B2D9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</a:t>
            </a:r>
            <a:endParaRPr lang="en-US" sz="18000" dirty="0"/>
          </a:p>
        </p:txBody>
      </p:sp>
      <p:sp>
        <p:nvSpPr>
          <p:cNvPr id="8" name="Text 5"/>
          <p:cNvSpPr/>
          <p:nvPr/>
        </p:nvSpPr>
        <p:spPr>
          <a:xfrm>
            <a:off x="1645920" y="6766560"/>
            <a:ext cx="64922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b="1" dirty="0">
                <a:solidFill>
                  <a:srgbClr val="0E1A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Ambassadors,</a:t>
            </a:r>
            <a:endParaRPr lang="en-US" sz="3600" dirty="0"/>
          </a:p>
          <a:p>
            <a:r>
              <a:rPr lang="en-US" sz="3600" b="1" dirty="0">
                <a:solidFill>
                  <a:srgbClr val="0E1A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one-night stands</a:t>
            </a:r>
            <a:endParaRPr lang="en-US" sz="3600" dirty="0"/>
          </a:p>
        </p:txBody>
      </p:sp>
      <p:sp>
        <p:nvSpPr>
          <p:cNvPr id="9" name="Text 6"/>
          <p:cNvSpPr/>
          <p:nvPr/>
        </p:nvSpPr>
        <p:spPr>
          <a:xfrm>
            <a:off x="1645920" y="8503920"/>
            <a:ext cx="64922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dirty="0">
                <a:solidFill>
                  <a:srgbClr val="55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Long-term influencers truly committed to the brand.</a:t>
            </a: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8961120" y="4389120"/>
            <a:ext cx="7406640" cy="5852160"/>
          </a:xfrm>
          <a:prstGeom prst="roundRect">
            <a:avLst>
              <a:gd name="adj" fmla="val 4688"/>
            </a:avLst>
          </a:prstGeom>
          <a:solidFill>
            <a:srgbClr val="F8F4FF"/>
          </a:solidFill>
          <a:ln w="12700">
            <a:solidFill>
              <a:srgbClr val="00BFFF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11" name="Text 8"/>
          <p:cNvSpPr/>
          <p:nvPr/>
        </p:nvSpPr>
        <p:spPr>
          <a:xfrm>
            <a:off x="9326880" y="4572000"/>
            <a:ext cx="27432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000" b="1" dirty="0">
                <a:solidFill>
                  <a:srgbClr val="00B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</a:t>
            </a:r>
            <a:endParaRPr lang="en-US" sz="18000" dirty="0"/>
          </a:p>
        </p:txBody>
      </p:sp>
      <p:sp>
        <p:nvSpPr>
          <p:cNvPr id="12" name="Text 9"/>
          <p:cNvSpPr/>
          <p:nvPr/>
        </p:nvSpPr>
        <p:spPr>
          <a:xfrm>
            <a:off x="9509760" y="6766560"/>
            <a:ext cx="64922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b="1" dirty="0">
                <a:solidFill>
                  <a:srgbClr val="0E1A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Commissions,</a:t>
            </a:r>
            <a:endParaRPr lang="en-US" sz="3600" dirty="0"/>
          </a:p>
          <a:p>
            <a:r>
              <a:rPr lang="en-US" sz="3600" b="1" dirty="0">
                <a:solidFill>
                  <a:srgbClr val="0E1A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paychecks</a:t>
            </a:r>
            <a:endParaRPr lang="en-US" sz="3600" dirty="0"/>
          </a:p>
        </p:txBody>
      </p:sp>
      <p:sp>
        <p:nvSpPr>
          <p:cNvPr id="13" name="Text 10"/>
          <p:cNvSpPr/>
          <p:nvPr/>
        </p:nvSpPr>
        <p:spPr>
          <a:xfrm>
            <a:off x="9509760" y="8503920"/>
            <a:ext cx="64922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dirty="0">
                <a:solidFill>
                  <a:srgbClr val="55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service, perks or commission per new customer.</a:t>
            </a:r>
            <a:endParaRPr lang="en-US" dirty="0"/>
          </a:p>
          <a:p>
            <a:r>
              <a:rPr lang="en-US" dirty="0">
                <a:solidFill>
                  <a:srgbClr val="55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top performer earned $50K last year — with skin in the game.</a:t>
            </a:r>
            <a:endParaRPr lang="en-US" dirty="0"/>
          </a:p>
        </p:txBody>
      </p:sp>
      <p:sp>
        <p:nvSpPr>
          <p:cNvPr id="14" name="Shape 11"/>
          <p:cNvSpPr/>
          <p:nvPr/>
        </p:nvSpPr>
        <p:spPr>
          <a:xfrm>
            <a:off x="16824960" y="4389120"/>
            <a:ext cx="7406640" cy="5852160"/>
          </a:xfrm>
          <a:prstGeom prst="roundRect">
            <a:avLst>
              <a:gd name="adj" fmla="val 4688"/>
            </a:avLst>
          </a:prstGeom>
          <a:solidFill>
            <a:srgbClr val="F8F4FF"/>
          </a:solidFill>
          <a:ln w="12700">
            <a:solidFill>
              <a:srgbClr val="8E44C9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15" name="Text 12"/>
          <p:cNvSpPr/>
          <p:nvPr/>
        </p:nvSpPr>
        <p:spPr>
          <a:xfrm>
            <a:off x="17190720" y="4572000"/>
            <a:ext cx="27432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000" b="1" dirty="0">
                <a:solidFill>
                  <a:srgbClr val="8E44C9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</a:t>
            </a:r>
            <a:endParaRPr lang="en-US" sz="18000" dirty="0"/>
          </a:p>
        </p:txBody>
      </p:sp>
      <p:sp>
        <p:nvSpPr>
          <p:cNvPr id="16" name="Text 13"/>
          <p:cNvSpPr/>
          <p:nvPr/>
        </p:nvSpPr>
        <p:spPr>
          <a:xfrm>
            <a:off x="17373600" y="6766560"/>
            <a:ext cx="64922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b="1" dirty="0">
                <a:solidFill>
                  <a:srgbClr val="0E1A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Co-create,</a:t>
            </a:r>
            <a:endParaRPr lang="en-US" sz="3600" dirty="0"/>
          </a:p>
          <a:p>
            <a:r>
              <a:rPr lang="en-US" sz="3600" b="1" dirty="0">
                <a:solidFill>
                  <a:srgbClr val="0E1A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don't brief</a:t>
            </a:r>
            <a:endParaRPr lang="en-US" sz="3600" dirty="0"/>
          </a:p>
        </p:txBody>
      </p:sp>
      <p:sp>
        <p:nvSpPr>
          <p:cNvPr id="17" name="Text 14"/>
          <p:cNvSpPr/>
          <p:nvPr/>
        </p:nvSpPr>
        <p:spPr>
          <a:xfrm>
            <a:off x="17373600" y="8503920"/>
            <a:ext cx="64922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dirty="0">
                <a:solidFill>
                  <a:srgbClr val="55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Don't say 'here's the script.' Say: how would you recommend us to your best friend?</a:t>
            </a:r>
            <a:endParaRPr lang="en-US" dirty="0"/>
          </a:p>
        </p:txBody>
      </p:sp>
      <p:sp>
        <p:nvSpPr>
          <p:cNvPr id="18" name="Shape 15"/>
          <p:cNvSpPr/>
          <p:nvPr/>
        </p:nvSpPr>
        <p:spPr>
          <a:xfrm>
            <a:off x="1097280" y="10881360"/>
            <a:ext cx="22037040" cy="1828800"/>
          </a:xfrm>
          <a:prstGeom prst="roundRect">
            <a:avLst>
              <a:gd name="adj" fmla="val 10000"/>
            </a:avLst>
          </a:prstGeom>
          <a:solidFill>
            <a:srgbClr val="4B1E8C"/>
          </a:solidFill>
          <a:ln w="12700">
            <a:solidFill>
              <a:srgbClr val="4B1E8C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19" name="Text 16"/>
          <p:cNvSpPr/>
          <p:nvPr/>
        </p:nvSpPr>
        <p:spPr>
          <a:xfrm>
            <a:off x="1280160" y="10881360"/>
            <a:ext cx="21579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Akim Aguilar didn't sell Bromóvil. </a:t>
            </a:r>
            <a:r>
              <a:rPr lang="en-US" sz="3400" b="1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 used it. </a:t>
            </a:r>
            <a:r>
              <a:rPr lang="en-US" sz="3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that beats 10 flashy ads.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3/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457200"/>
            <a:ext cx="1920240" cy="7315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1520" y="1289304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00" i="1" dirty="0">
                <a:solidFill>
                  <a:srgbClr val="0E1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bromovil.com</a:t>
            </a:r>
            <a:endParaRPr lang="en-US" sz="1800" dirty="0"/>
          </a:p>
        </p:txBody>
      </p:sp>
      <p:sp>
        <p:nvSpPr>
          <p:cNvPr id="4" name="Text 1"/>
          <p:cNvSpPr/>
          <p:nvPr/>
        </p:nvSpPr>
        <p:spPr>
          <a:xfrm>
            <a:off x="1097280" y="1097280"/>
            <a:ext cx="2194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spc="1200" dirty="0">
                <a:solidFill>
                  <a:srgbClr val="6B2D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STUDY</a:t>
            </a:r>
            <a:endParaRPr lang="en-US" sz="2800" dirty="0"/>
          </a:p>
        </p:txBody>
      </p:sp>
      <p:sp>
        <p:nvSpPr>
          <p:cNvPr id="5" name="Shape 2"/>
          <p:cNvSpPr/>
          <p:nvPr/>
        </p:nvSpPr>
        <p:spPr>
          <a:xfrm>
            <a:off x="1097280" y="2194560"/>
            <a:ext cx="11155680" cy="10424160"/>
          </a:xfrm>
          <a:prstGeom prst="roundRect">
            <a:avLst>
              <a:gd name="adj" fmla="val 1754"/>
            </a:avLst>
          </a:prstGeom>
          <a:solidFill>
            <a:srgbClr val="0E1A4B"/>
          </a:solidFill>
          <a:ln w="12700">
            <a:solidFill>
              <a:srgbClr val="0E1A4B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7" name="Text 3"/>
          <p:cNvSpPr/>
          <p:nvPr/>
        </p:nvSpPr>
        <p:spPr>
          <a:xfrm>
            <a:off x="12801600" y="2560320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6400" b="1" dirty="0">
                <a:solidFill>
                  <a:srgbClr val="4B1E8C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Akim Aguilar</a:t>
            </a:r>
            <a:endParaRPr lang="en-US" sz="6400" dirty="0"/>
          </a:p>
        </p:txBody>
      </p:sp>
      <p:sp>
        <p:nvSpPr>
          <p:cNvPr id="8" name="Text 4"/>
          <p:cNvSpPr/>
          <p:nvPr/>
        </p:nvSpPr>
        <p:spPr>
          <a:xfrm>
            <a:off x="12801600" y="35661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i="1" dirty="0">
                <a:solidFill>
                  <a:srgbClr val="55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Mexican content creator  ·  500K+ followers</a:t>
            </a:r>
            <a:endParaRPr lang="en-US" sz="2800" dirty="0"/>
          </a:p>
        </p:txBody>
      </p:sp>
      <p:sp>
        <p:nvSpPr>
          <p:cNvPr id="9" name="Shape 5"/>
          <p:cNvSpPr/>
          <p:nvPr/>
        </p:nvSpPr>
        <p:spPr>
          <a:xfrm>
            <a:off x="12801600" y="4663440"/>
            <a:ext cx="1828800" cy="0"/>
          </a:xfrm>
          <a:prstGeom prst="line">
            <a:avLst/>
          </a:prstGeom>
          <a:noFill/>
          <a:ln w="38100">
            <a:solidFill>
              <a:srgbClr val="00BFFF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10" name="Text 6"/>
          <p:cNvSpPr/>
          <p:nvPr/>
        </p:nvSpPr>
        <p:spPr>
          <a:xfrm>
            <a:off x="12801600" y="502920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i="1" dirty="0">
                <a:solidFill>
                  <a:srgbClr val="0E1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didn't hand him a script.</a:t>
            </a:r>
            <a:endParaRPr lang="en-US" sz="3600" dirty="0"/>
          </a:p>
        </p:txBody>
      </p:sp>
      <p:sp>
        <p:nvSpPr>
          <p:cNvPr id="11" name="Text 7"/>
          <p:cNvSpPr/>
          <p:nvPr/>
        </p:nvSpPr>
        <p:spPr>
          <a:xfrm>
            <a:off x="12801600" y="594360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dirty="0">
                <a:solidFill>
                  <a:srgbClr val="0E1A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asked one question:</a:t>
            </a:r>
            <a:endParaRPr lang="en-US" sz="3600" dirty="0"/>
          </a:p>
        </p:txBody>
      </p:sp>
      <p:sp>
        <p:nvSpPr>
          <p:cNvPr id="12" name="Shape 8"/>
          <p:cNvSpPr/>
          <p:nvPr/>
        </p:nvSpPr>
        <p:spPr>
          <a:xfrm>
            <a:off x="12801600" y="7223760"/>
            <a:ext cx="10972800" cy="2560320"/>
          </a:xfrm>
          <a:prstGeom prst="roundRect">
            <a:avLst>
              <a:gd name="adj" fmla="val 7143"/>
            </a:avLst>
          </a:prstGeom>
          <a:solidFill>
            <a:srgbClr val="F8F4FF"/>
          </a:solidFill>
          <a:ln w="12700">
            <a:solidFill>
              <a:srgbClr val="6B2D9F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13" name="Shape 9"/>
          <p:cNvSpPr/>
          <p:nvPr/>
        </p:nvSpPr>
        <p:spPr>
          <a:xfrm>
            <a:off x="12801600" y="7223760"/>
            <a:ext cx="219456" cy="2560320"/>
          </a:xfrm>
          <a:prstGeom prst="rect">
            <a:avLst/>
          </a:prstGeom>
          <a:solidFill>
            <a:srgbClr val="6B2D9F"/>
          </a:solidFill>
          <a:ln w="12700">
            <a:solidFill>
              <a:srgbClr val="6B2D9F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14" name="Text 10"/>
          <p:cNvSpPr/>
          <p:nvPr/>
        </p:nvSpPr>
        <p:spPr>
          <a:xfrm>
            <a:off x="13350240" y="7223760"/>
            <a:ext cx="104241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b="1" i="1" dirty="0">
                <a:solidFill>
                  <a:srgbClr val="4B1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"How would you recommend Bromóvil to your best friend?"</a:t>
            </a:r>
            <a:endParaRPr lang="en-US" sz="3600" dirty="0"/>
          </a:p>
        </p:txBody>
      </p:sp>
      <p:sp>
        <p:nvSpPr>
          <p:cNvPr id="15" name="Text 11"/>
          <p:cNvSpPr/>
          <p:nvPr/>
        </p:nvSpPr>
        <p:spPr>
          <a:xfrm>
            <a:off x="12801600" y="1014984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dirty="0">
                <a:solidFill>
                  <a:srgbClr val="0E1A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didn't sell Bromóvil. </a:t>
            </a:r>
            <a:r>
              <a:rPr lang="en-US" sz="3600" b="1" dirty="0">
                <a:solidFill>
                  <a:srgbClr val="4B1E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used it.</a:t>
            </a:r>
            <a:endParaRPr lang="en-US" sz="3600" dirty="0"/>
          </a:p>
        </p:txBody>
      </p:sp>
      <p:sp>
        <p:nvSpPr>
          <p:cNvPr id="16" name="Text 12"/>
          <p:cNvSpPr/>
          <p:nvPr/>
        </p:nvSpPr>
        <p:spPr>
          <a:xfrm>
            <a:off x="12801600" y="1106424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i="1" dirty="0">
                <a:solidFill>
                  <a:srgbClr val="5555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that beats 10 flashy ads.</a:t>
            </a:r>
            <a:endParaRPr lang="en-US" sz="3200" dirty="0"/>
          </a:p>
        </p:txBody>
      </p:sp>
      <p:pic>
        <p:nvPicPr>
          <p:cNvPr id="17" name="Imagen" descr="Imagen">
            <a:extLst>
              <a:ext uri="{FF2B5EF4-FFF2-40B4-BE49-F238E27FC236}">
                <a16:creationId xmlns:a16="http://schemas.microsoft.com/office/drawing/2014/main" id="{3AF504A7-481F-A939-CAF0-7EF76EC2B2D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436" t="11458" r="22709" b="17559"/>
          <a:stretch>
            <a:fillRect/>
          </a:stretch>
        </p:blipFill>
        <p:spPr>
          <a:xfrm>
            <a:off x="723608" y="2194559"/>
            <a:ext cx="11606763" cy="105031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B1E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3/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457200"/>
            <a:ext cx="1920240" cy="73152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-3657600" y="-3657600"/>
            <a:ext cx="9144000" cy="9144000"/>
          </a:xfrm>
          <a:prstGeom prst="ellipse">
            <a:avLst/>
          </a:prstGeom>
          <a:solidFill>
            <a:srgbClr val="00BFFF">
              <a:alpha val="10000"/>
            </a:srgbClr>
          </a:solidFill>
          <a:ln w="12700">
            <a:solidFill>
              <a:srgbClr val="00B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4" name="Shape 1"/>
          <p:cNvSpPr/>
          <p:nvPr/>
        </p:nvSpPr>
        <p:spPr>
          <a:xfrm>
            <a:off x="20116800" y="9144000"/>
            <a:ext cx="9144000" cy="9144000"/>
          </a:xfrm>
          <a:prstGeom prst="ellipse">
            <a:avLst/>
          </a:prstGeom>
          <a:solidFill>
            <a:srgbClr val="8E44C9">
              <a:alpha val="15000"/>
            </a:srgbClr>
          </a:solidFill>
          <a:ln w="12700">
            <a:solidFill>
              <a:srgbClr val="8E44C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5" name="Text 2"/>
          <p:cNvSpPr/>
          <p:nvPr/>
        </p:nvSpPr>
        <p:spPr>
          <a:xfrm>
            <a:off x="1097280" y="1828800"/>
            <a:ext cx="2194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spc="1600" dirty="0">
                <a:solidFill>
                  <a:srgbClr val="00B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TRUTH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1097280" y="3840480"/>
            <a:ext cx="21945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6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and influencers don't </a:t>
            </a:r>
            <a:r>
              <a:rPr lang="en-US" sz="6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scale</a:t>
            </a:r>
            <a:r>
              <a:rPr lang="en-US" sz="6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companies.</a:t>
            </a:r>
            <a:endParaRPr lang="en-US" sz="6800" dirty="0"/>
          </a:p>
        </p:txBody>
      </p:sp>
      <p:sp>
        <p:nvSpPr>
          <p:cNvPr id="7" name="Text 4"/>
          <p:cNvSpPr/>
          <p:nvPr/>
        </p:nvSpPr>
        <p:spPr>
          <a:xfrm>
            <a:off x="1097280" y="5852160"/>
            <a:ext cx="219456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000" b="1" dirty="0">
                <a:solidFill>
                  <a:srgbClr val="FFD7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People do.</a:t>
            </a:r>
            <a:endParaRPr lang="en-US" sz="18000" dirty="0"/>
          </a:p>
        </p:txBody>
      </p:sp>
      <p:sp>
        <p:nvSpPr>
          <p:cNvPr id="8" name="Shape 5"/>
          <p:cNvSpPr/>
          <p:nvPr/>
        </p:nvSpPr>
        <p:spPr>
          <a:xfrm>
            <a:off x="10332720" y="8869680"/>
            <a:ext cx="3657600" cy="0"/>
          </a:xfrm>
          <a:prstGeom prst="line">
            <a:avLst/>
          </a:prstGeom>
          <a:noFill/>
          <a:ln w="38100">
            <a:solidFill>
              <a:srgbClr val="00BFFF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9" name="Text 6"/>
          <p:cNvSpPr/>
          <p:nvPr/>
        </p:nvSpPr>
        <p:spPr>
          <a:xfrm>
            <a:off x="1097280" y="9418320"/>
            <a:ext cx="2194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5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people scale through one thing: </a:t>
            </a:r>
            <a:r>
              <a:rPr lang="en-US" sz="5200" b="1" i="1" dirty="0">
                <a:solidFill>
                  <a:srgbClr val="00B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leadership.</a:t>
            </a:r>
            <a:endParaRPr lang="en-US" sz="5200" dirty="0"/>
          </a:p>
        </p:txBody>
      </p:sp>
      <p:sp>
        <p:nvSpPr>
          <p:cNvPr id="10" name="Shape 7"/>
          <p:cNvSpPr/>
          <p:nvPr/>
        </p:nvSpPr>
        <p:spPr>
          <a:xfrm>
            <a:off x="2926080" y="11155680"/>
            <a:ext cx="18288000" cy="1645920"/>
          </a:xfrm>
          <a:prstGeom prst="roundRect">
            <a:avLst>
              <a:gd name="adj" fmla="val 11111"/>
            </a:avLst>
          </a:prstGeom>
          <a:solidFill>
            <a:srgbClr val="FFFFFF">
              <a:alpha val="12000"/>
            </a:srgbClr>
          </a:solidFill>
          <a:ln w="12700">
            <a:solidFill>
              <a:srgbClr val="00BFFF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11" name="Text 8"/>
          <p:cNvSpPr/>
          <p:nvPr/>
        </p:nvSpPr>
        <p:spPr>
          <a:xfrm>
            <a:off x="2926080" y="11155680"/>
            <a:ext cx="182880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b="1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don't quit companies — they quit leadership.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B1E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logo_bromovi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5600" y="457200"/>
            <a:ext cx="1920240" cy="7315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97280" y="1097280"/>
            <a:ext cx="2194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b="1" spc="1200" dirty="0">
                <a:solidFill>
                  <a:srgbClr val="00B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REAL DIFFERENTIATOR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1097280" y="2011680"/>
            <a:ext cx="2194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+ influencers without leadership =</a:t>
            </a:r>
            <a:endParaRPr lang="en-US" sz="4400" dirty="0"/>
          </a:p>
        </p:txBody>
      </p:sp>
      <p:sp>
        <p:nvSpPr>
          <p:cNvPr id="5" name="Text 2"/>
          <p:cNvSpPr/>
          <p:nvPr/>
        </p:nvSpPr>
        <p:spPr>
          <a:xfrm>
            <a:off x="1097280" y="2926080"/>
            <a:ext cx="2194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6400" b="1" dirty="0">
                <a:solidFill>
                  <a:srgbClr val="FFD7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 smartphone without a charger.</a:t>
            </a:r>
            <a:endParaRPr lang="en-US" sz="6400" dirty="0"/>
          </a:p>
        </p:txBody>
      </p:sp>
      <p:sp>
        <p:nvSpPr>
          <p:cNvPr id="6" name="Text 3"/>
          <p:cNvSpPr/>
          <p:nvPr/>
        </p:nvSpPr>
        <p:spPr>
          <a:xfrm>
            <a:off x="1097280" y="4937760"/>
            <a:ext cx="2194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b="1" spc="1000" dirty="0">
                <a:solidFill>
                  <a:srgbClr val="00B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4 KEYS TO LEADERSHIP FOR SCALING</a:t>
            </a:r>
            <a:endParaRPr lang="en-US" dirty="0"/>
          </a:p>
        </p:txBody>
      </p:sp>
      <p:sp>
        <p:nvSpPr>
          <p:cNvPr id="7" name="Shape 4"/>
          <p:cNvSpPr/>
          <p:nvPr/>
        </p:nvSpPr>
        <p:spPr>
          <a:xfrm>
            <a:off x="1097280" y="5943600"/>
            <a:ext cx="10881360" cy="3017520"/>
          </a:xfrm>
          <a:prstGeom prst="roundRect">
            <a:avLst>
              <a:gd name="adj" fmla="val 6061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00BFFF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8" name="Text 5"/>
          <p:cNvSpPr/>
          <p:nvPr/>
        </p:nvSpPr>
        <p:spPr>
          <a:xfrm>
            <a:off x="1554480" y="6309360"/>
            <a:ext cx="18288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800" b="1" dirty="0">
                <a:solidFill>
                  <a:srgbClr val="00B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01</a:t>
            </a:r>
            <a:endParaRPr lang="en-US" sz="8800" dirty="0"/>
          </a:p>
        </p:txBody>
      </p:sp>
      <p:sp>
        <p:nvSpPr>
          <p:cNvPr id="9" name="Text 6"/>
          <p:cNvSpPr/>
          <p:nvPr/>
        </p:nvSpPr>
        <p:spPr>
          <a:xfrm>
            <a:off x="3840480" y="640080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Find your Mission</a:t>
            </a:r>
            <a:endParaRPr lang="en-US" sz="4000" dirty="0"/>
          </a:p>
        </p:txBody>
      </p:sp>
      <p:sp>
        <p:nvSpPr>
          <p:cNvPr id="10" name="Text 7"/>
          <p:cNvSpPr/>
          <p:nvPr/>
        </p:nvSpPr>
        <p:spPr>
          <a:xfrm>
            <a:off x="3840480" y="7498080"/>
            <a:ext cx="7772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change are you bringing — beyond profit?</a:t>
            </a:r>
            <a:endParaRPr lang="en-US" sz="2600" dirty="0"/>
          </a:p>
        </p:txBody>
      </p:sp>
      <p:sp>
        <p:nvSpPr>
          <p:cNvPr id="11" name="Shape 8"/>
          <p:cNvSpPr/>
          <p:nvPr/>
        </p:nvSpPr>
        <p:spPr>
          <a:xfrm>
            <a:off x="12344400" y="5943600"/>
            <a:ext cx="10881360" cy="3017520"/>
          </a:xfrm>
          <a:prstGeom prst="roundRect">
            <a:avLst>
              <a:gd name="adj" fmla="val 6061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00BFFF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12" name="Text 9"/>
          <p:cNvSpPr/>
          <p:nvPr/>
        </p:nvSpPr>
        <p:spPr>
          <a:xfrm>
            <a:off x="12801600" y="6309360"/>
            <a:ext cx="18288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800" b="1" dirty="0">
                <a:solidFill>
                  <a:srgbClr val="00B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02</a:t>
            </a:r>
            <a:endParaRPr lang="en-US" sz="8800" dirty="0"/>
          </a:p>
        </p:txBody>
      </p:sp>
      <p:sp>
        <p:nvSpPr>
          <p:cNvPr id="13" name="Text 10"/>
          <p:cNvSpPr/>
          <p:nvPr/>
        </p:nvSpPr>
        <p:spPr>
          <a:xfrm>
            <a:off x="15087600" y="640080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Resilience</a:t>
            </a:r>
            <a:endParaRPr lang="en-US" sz="4000" dirty="0"/>
          </a:p>
        </p:txBody>
      </p:sp>
      <p:sp>
        <p:nvSpPr>
          <p:cNvPr id="14" name="Text 11"/>
          <p:cNvSpPr/>
          <p:nvPr/>
        </p:nvSpPr>
        <p:spPr>
          <a:xfrm>
            <a:off x="15087600" y="7498080"/>
            <a:ext cx="7772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There will be bumps in the road. Lots of them.</a:t>
            </a:r>
            <a:endParaRPr lang="en-US" sz="2600" dirty="0"/>
          </a:p>
        </p:txBody>
      </p:sp>
      <p:sp>
        <p:nvSpPr>
          <p:cNvPr id="15" name="Shape 12"/>
          <p:cNvSpPr/>
          <p:nvPr/>
        </p:nvSpPr>
        <p:spPr>
          <a:xfrm>
            <a:off x="1097280" y="9326880"/>
            <a:ext cx="10881360" cy="3017520"/>
          </a:xfrm>
          <a:prstGeom prst="roundRect">
            <a:avLst>
              <a:gd name="adj" fmla="val 6061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00BFFF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16" name="Text 13"/>
          <p:cNvSpPr/>
          <p:nvPr/>
        </p:nvSpPr>
        <p:spPr>
          <a:xfrm>
            <a:off x="1554480" y="9692640"/>
            <a:ext cx="18288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800" b="1" dirty="0">
                <a:solidFill>
                  <a:srgbClr val="00B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03</a:t>
            </a:r>
            <a:endParaRPr lang="en-US" sz="8800" dirty="0"/>
          </a:p>
        </p:txBody>
      </p:sp>
      <p:sp>
        <p:nvSpPr>
          <p:cNvPr id="17" name="Text 14"/>
          <p:cNvSpPr/>
          <p:nvPr/>
        </p:nvSpPr>
        <p:spPr>
          <a:xfrm>
            <a:off x="3840480" y="978408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 Endlessly</a:t>
            </a:r>
            <a:endParaRPr lang="en-US" sz="4000" dirty="0"/>
          </a:p>
        </p:txBody>
      </p:sp>
      <p:sp>
        <p:nvSpPr>
          <p:cNvPr id="18" name="Text 15"/>
          <p:cNvSpPr/>
          <p:nvPr/>
        </p:nvSpPr>
        <p:spPr>
          <a:xfrm>
            <a:off x="3840480" y="10881360"/>
            <a:ext cx="7772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Thinking you know everything = the moment you become obsolete.</a:t>
            </a:r>
            <a:endParaRPr lang="en-US" sz="2600" dirty="0"/>
          </a:p>
        </p:txBody>
      </p:sp>
      <p:sp>
        <p:nvSpPr>
          <p:cNvPr id="19" name="Shape 16"/>
          <p:cNvSpPr/>
          <p:nvPr/>
        </p:nvSpPr>
        <p:spPr>
          <a:xfrm>
            <a:off x="12344400" y="9326880"/>
            <a:ext cx="10881360" cy="3017520"/>
          </a:xfrm>
          <a:prstGeom prst="roundRect">
            <a:avLst>
              <a:gd name="adj" fmla="val 6061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00BFFF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20" name="Text 17"/>
          <p:cNvSpPr/>
          <p:nvPr/>
        </p:nvSpPr>
        <p:spPr>
          <a:xfrm>
            <a:off x="12801600" y="9692640"/>
            <a:ext cx="18288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800" b="1" dirty="0">
                <a:solidFill>
                  <a:srgbClr val="00B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04</a:t>
            </a:r>
            <a:endParaRPr lang="en-US" sz="8800" dirty="0"/>
          </a:p>
        </p:txBody>
      </p:sp>
      <p:sp>
        <p:nvSpPr>
          <p:cNvPr id="21" name="Text 18"/>
          <p:cNvSpPr/>
          <p:nvPr/>
        </p:nvSpPr>
        <p:spPr>
          <a:xfrm>
            <a:off x="15087600" y="978408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 with Attitude, Not Ego</a:t>
            </a:r>
            <a:endParaRPr lang="en-US" sz="4000" dirty="0"/>
          </a:p>
        </p:txBody>
      </p:sp>
      <p:sp>
        <p:nvSpPr>
          <p:cNvPr id="22" name="Text 19"/>
          <p:cNvSpPr/>
          <p:nvPr/>
        </p:nvSpPr>
        <p:spPr>
          <a:xfrm>
            <a:off x="15087600" y="10881360"/>
            <a:ext cx="7772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inspires. The other isolates.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3/cinema_bg.jpe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24377904" cy="13716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24377904" cy="13716000"/>
          </a:xfrm>
          <a:prstGeom prst="rect">
            <a:avLst/>
          </a:prstGeom>
          <a:solidFill>
            <a:srgbClr val="4B1E8C">
              <a:alpha val="65000"/>
            </a:srgbClr>
          </a:solidFill>
          <a:ln w="12700">
            <a:solidFill>
              <a:srgbClr val="4B1E8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4" name="Text 1"/>
          <p:cNvSpPr/>
          <p:nvPr/>
        </p:nvSpPr>
        <p:spPr>
          <a:xfrm>
            <a:off x="1097280" y="2560320"/>
            <a:ext cx="2194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000" dirty="0">
                <a:solidFill>
                  <a:srgbClr val="000000"/>
                </a:solidFill>
              </a:rPr>
              <a:t>🎬</a:t>
            </a:r>
            <a:endParaRPr lang="en-US" sz="8000" dirty="0"/>
          </a:p>
        </p:txBody>
      </p:sp>
      <p:sp>
        <p:nvSpPr>
          <p:cNvPr id="5" name="Text 2"/>
          <p:cNvSpPr/>
          <p:nvPr/>
        </p:nvSpPr>
        <p:spPr>
          <a:xfrm>
            <a:off x="1097280" y="3840480"/>
            <a:ext cx="21945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8800" b="1" i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If your MVNO were a movie...</a:t>
            </a:r>
            <a:endParaRPr lang="en-US" sz="8800" dirty="0"/>
          </a:p>
        </p:txBody>
      </p:sp>
      <p:sp>
        <p:nvSpPr>
          <p:cNvPr id="6" name="Shape 3"/>
          <p:cNvSpPr/>
          <p:nvPr/>
        </p:nvSpPr>
        <p:spPr>
          <a:xfrm>
            <a:off x="10332720" y="5943600"/>
            <a:ext cx="3657600" cy="0"/>
          </a:xfrm>
          <a:prstGeom prst="line">
            <a:avLst/>
          </a:prstGeom>
          <a:noFill/>
          <a:ln w="38100">
            <a:solidFill>
              <a:srgbClr val="FFD700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7" name="Text 4"/>
          <p:cNvSpPr/>
          <p:nvPr/>
        </p:nvSpPr>
        <p:spPr>
          <a:xfrm>
            <a:off x="1097280" y="6583680"/>
            <a:ext cx="2194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8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the soundtrack of your office sound like?</a:t>
            </a:r>
            <a:endParaRPr lang="en-US" sz="4800" dirty="0"/>
          </a:p>
        </p:txBody>
      </p:sp>
      <p:sp>
        <p:nvSpPr>
          <p:cNvPr id="8" name="Text 5"/>
          <p:cNvSpPr/>
          <p:nvPr/>
        </p:nvSpPr>
        <p:spPr>
          <a:xfrm>
            <a:off x="1097280" y="8046720"/>
            <a:ext cx="21945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6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Because </a:t>
            </a:r>
            <a:r>
              <a:rPr lang="en-US" sz="6400" b="1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leadership</a:t>
            </a:r>
            <a:r>
              <a:rPr lang="en-US" sz="6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6400" b="1" i="1" dirty="0">
                <a:solidFill>
                  <a:srgbClr val="FFD7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</a:t>
            </a:r>
            <a:r>
              <a:rPr lang="en-US" sz="6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that soundtrack.</a:t>
            </a:r>
            <a:endParaRPr lang="en-US" sz="6400" dirty="0"/>
          </a:p>
        </p:txBody>
      </p:sp>
      <p:sp>
        <p:nvSpPr>
          <p:cNvPr id="9" name="Text 6"/>
          <p:cNvSpPr/>
          <p:nvPr/>
        </p:nvSpPr>
        <p:spPr>
          <a:xfrm>
            <a:off x="1097280" y="11704320"/>
            <a:ext cx="2194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spc="1200" dirty="0">
                <a:solidFill>
                  <a:srgbClr val="00B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YOU ARE THE DIRECTOR.</a:t>
            </a:r>
            <a:endParaRPr lang="en-US" sz="3200" dirty="0"/>
          </a:p>
        </p:txBody>
      </p:sp>
      <p:pic>
        <p:nvPicPr>
          <p:cNvPr id="10" name="Image 1" descr="/home/claude/assets3/logo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45600" y="457200"/>
            <a:ext cx="1920240" cy="7315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Rectángulo"/>
          <p:cNvSpPr/>
          <p:nvPr/>
        </p:nvSpPr>
        <p:spPr>
          <a:xfrm>
            <a:off x="-155166" y="-122695"/>
            <a:ext cx="24694332" cy="13961390"/>
          </a:xfrm>
          <a:prstGeom prst="rect">
            <a:avLst/>
          </a:prstGeom>
          <a:solidFill>
            <a:srgbClr val="531B93"/>
          </a:solidFill>
          <a:ln w="25400">
            <a:solidFill>
              <a:schemeClr val="accent1"/>
            </a:solidFill>
          </a:ln>
        </p:spPr>
        <p:txBody>
          <a:bodyPr lIns="50800" tIns="50800" rIns="50800" bIns="50800" anchor="ctr"/>
          <a:lstStyle/>
          <a:p>
            <a:pPr defTabSz="2438337"/>
            <a:endParaRPr/>
          </a:p>
        </p:txBody>
      </p:sp>
      <p:pic>
        <p:nvPicPr>
          <p:cNvPr id="222" name="AdobeStock_174906115.jpeg" descr="AdobeStock_174906115.jpeg"/>
          <p:cNvPicPr>
            <a:picLocks noChangeAspect="1"/>
          </p:cNvPicPr>
          <p:nvPr/>
        </p:nvPicPr>
        <p:blipFill>
          <a:blip r:embed="rId4">
            <a:alphaModFix amt="30000"/>
          </a:blip>
          <a:srcRect b="4304"/>
          <a:stretch>
            <a:fillRect/>
          </a:stretch>
        </p:blipFill>
        <p:spPr>
          <a:xfrm>
            <a:off x="8622" y="0"/>
            <a:ext cx="24719732" cy="13914691"/>
          </a:xfrm>
          <a:prstGeom prst="rect">
            <a:avLst/>
          </a:prstGeom>
          <a:ln w="12700">
            <a:miter lim="400000"/>
          </a:ln>
        </p:spPr>
      </p:pic>
      <p:sp>
        <p:nvSpPr>
          <p:cNvPr id="223" name="What does your leadership style look like?"/>
          <p:cNvSpPr txBox="1"/>
          <p:nvPr/>
        </p:nvSpPr>
        <p:spPr>
          <a:xfrm>
            <a:off x="3388448" y="6223000"/>
            <a:ext cx="17607104" cy="127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defTabSz="457200">
              <a:lnSpc>
                <a:spcPts val="10000"/>
              </a:lnSpc>
              <a:defRPr sz="6700" b="1">
                <a:solidFill>
                  <a:srgbClr val="FFFFFF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r>
              <a:t>What does your leadership style look like?</a:t>
            </a:r>
          </a:p>
        </p:txBody>
      </p:sp>
      <p:pic>
        <p:nvPicPr>
          <p:cNvPr id="224" name="Logobrom.png" descr="Logobro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38846" y="474729"/>
            <a:ext cx="2112469" cy="82905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Diap 40.mp3" descr="Diap 40.mp3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428440" y="10623802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61" fill="hold"/>
                                        <p:tgtEl>
                                          <p:spTgt spid="2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22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Rectángulo"/>
          <p:cNvSpPr/>
          <p:nvPr/>
        </p:nvSpPr>
        <p:spPr>
          <a:xfrm>
            <a:off x="-155166" y="-122695"/>
            <a:ext cx="24694332" cy="13961390"/>
          </a:xfrm>
          <a:prstGeom prst="rect">
            <a:avLst/>
          </a:prstGeom>
          <a:solidFill>
            <a:srgbClr val="531B93"/>
          </a:solidFill>
          <a:ln w="25400">
            <a:solidFill>
              <a:schemeClr val="accent1"/>
            </a:solidFill>
          </a:ln>
        </p:spPr>
        <p:txBody>
          <a:bodyPr lIns="50800" tIns="50800" rIns="50800" bIns="50800" anchor="ctr"/>
          <a:lstStyle/>
          <a:p>
            <a:pPr defTabSz="2438337"/>
            <a:endParaRPr/>
          </a:p>
        </p:txBody>
      </p:sp>
      <p:pic>
        <p:nvPicPr>
          <p:cNvPr id="228" name="AdobeStock_1270107164.jpeg" descr="AdobeStock_1270107164.jpeg"/>
          <p:cNvPicPr>
            <a:picLocks noChangeAspect="1"/>
          </p:cNvPicPr>
          <p:nvPr/>
        </p:nvPicPr>
        <p:blipFill>
          <a:blip r:embed="rId4">
            <a:alphaModFix amt="30000"/>
          </a:blip>
          <a:srcRect t="7782" b="7782"/>
          <a:stretch>
            <a:fillRect/>
          </a:stretch>
        </p:blipFill>
        <p:spPr>
          <a:xfrm>
            <a:off x="-4042678" y="-444500"/>
            <a:ext cx="28769417" cy="16194251"/>
          </a:xfrm>
          <a:prstGeom prst="rect">
            <a:avLst/>
          </a:prstGeom>
          <a:ln w="12700">
            <a:miter lim="400000"/>
          </a:ln>
        </p:spPr>
      </p:pic>
      <p:sp>
        <p:nvSpPr>
          <p:cNvPr id="229" name="What does your leadership style look like?"/>
          <p:cNvSpPr txBox="1"/>
          <p:nvPr/>
        </p:nvSpPr>
        <p:spPr>
          <a:xfrm>
            <a:off x="3388448" y="6223000"/>
            <a:ext cx="17607104" cy="127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defTabSz="457200">
              <a:lnSpc>
                <a:spcPts val="10000"/>
              </a:lnSpc>
              <a:defRPr sz="6700" b="1">
                <a:solidFill>
                  <a:srgbClr val="FFFFFF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r>
              <a:t>What does your leadership style look like?</a:t>
            </a:r>
          </a:p>
        </p:txBody>
      </p:sp>
      <p:pic>
        <p:nvPicPr>
          <p:cNvPr id="230" name="Logobrom.png" descr="Logobro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38846" y="474729"/>
            <a:ext cx="2112469" cy="82905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" name="Diap 41.mp3" descr="Diap 41.mp3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636051" y="10896546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54" fill="hold"/>
                                        <p:tgtEl>
                                          <p:spTgt spid="2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231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Rectángulo"/>
          <p:cNvSpPr/>
          <p:nvPr/>
        </p:nvSpPr>
        <p:spPr>
          <a:xfrm>
            <a:off x="-155166" y="-122695"/>
            <a:ext cx="24694332" cy="13961390"/>
          </a:xfrm>
          <a:prstGeom prst="rect">
            <a:avLst/>
          </a:prstGeom>
          <a:solidFill>
            <a:srgbClr val="531B93"/>
          </a:solidFill>
          <a:ln w="25400">
            <a:solidFill>
              <a:schemeClr val="accent1"/>
            </a:solidFill>
          </a:ln>
        </p:spPr>
        <p:txBody>
          <a:bodyPr lIns="50800" tIns="50800" rIns="50800" bIns="50800" anchor="ctr"/>
          <a:lstStyle/>
          <a:p>
            <a:pPr defTabSz="2438337"/>
            <a:endParaRPr/>
          </a:p>
        </p:txBody>
      </p:sp>
      <p:pic>
        <p:nvPicPr>
          <p:cNvPr id="234" name="AdobeStock_497794562.jpeg" descr="AdobeStock_497794562.jpeg"/>
          <p:cNvPicPr>
            <a:picLocks noChangeAspect="1"/>
          </p:cNvPicPr>
          <p:nvPr/>
        </p:nvPicPr>
        <p:blipFill>
          <a:blip r:embed="rId4">
            <a:alphaModFix amt="30000"/>
          </a:blip>
          <a:srcRect l="18047" t="19147" r="33350"/>
          <a:stretch>
            <a:fillRect/>
          </a:stretch>
        </p:blipFill>
        <p:spPr>
          <a:xfrm>
            <a:off x="8622" y="0"/>
            <a:ext cx="24719733" cy="13706107"/>
          </a:xfrm>
          <a:prstGeom prst="rect">
            <a:avLst/>
          </a:prstGeom>
          <a:ln w="12700">
            <a:miter lim="400000"/>
          </a:ln>
        </p:spPr>
      </p:pic>
      <p:sp>
        <p:nvSpPr>
          <p:cNvPr id="235" name="What does your leadership style look like?"/>
          <p:cNvSpPr txBox="1"/>
          <p:nvPr/>
        </p:nvSpPr>
        <p:spPr>
          <a:xfrm>
            <a:off x="3388448" y="6223000"/>
            <a:ext cx="17607104" cy="127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defTabSz="457200">
              <a:lnSpc>
                <a:spcPts val="10000"/>
              </a:lnSpc>
              <a:defRPr sz="6700" b="1">
                <a:solidFill>
                  <a:srgbClr val="FFFFFF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r>
              <a:t>What does your leadership style look like?</a:t>
            </a:r>
          </a:p>
        </p:txBody>
      </p:sp>
      <p:pic>
        <p:nvPicPr>
          <p:cNvPr id="236" name="Logobrom.png" descr="Logobro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38846" y="474729"/>
            <a:ext cx="2112469" cy="82905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7" name="Diap 42.mp3" descr="Diap 42.mp3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558137" y="10890811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04" fill="hold"/>
                                        <p:tgtEl>
                                          <p:spTgt spid="2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23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Rectángulo"/>
          <p:cNvSpPr/>
          <p:nvPr/>
        </p:nvSpPr>
        <p:spPr>
          <a:xfrm>
            <a:off x="-155166" y="-122695"/>
            <a:ext cx="24694332" cy="13961390"/>
          </a:xfrm>
          <a:prstGeom prst="rect">
            <a:avLst/>
          </a:prstGeom>
          <a:solidFill>
            <a:srgbClr val="531B93"/>
          </a:solidFill>
          <a:ln w="25400">
            <a:solidFill>
              <a:schemeClr val="accent1"/>
            </a:solidFill>
          </a:ln>
        </p:spPr>
        <p:txBody>
          <a:bodyPr lIns="50800" tIns="50800" rIns="50800" bIns="50800" anchor="ctr"/>
          <a:lstStyle/>
          <a:p>
            <a:pPr defTabSz="2438337"/>
            <a:endParaRPr/>
          </a:p>
        </p:txBody>
      </p:sp>
      <p:pic>
        <p:nvPicPr>
          <p:cNvPr id="240" name="AdobeStock_604839393.jpeg" descr="AdobeStock_604839393.jpeg"/>
          <p:cNvPicPr>
            <a:picLocks noChangeAspect="1"/>
          </p:cNvPicPr>
          <p:nvPr/>
        </p:nvPicPr>
        <p:blipFill>
          <a:blip r:embed="rId4">
            <a:alphaModFix amt="30000"/>
          </a:blip>
          <a:srcRect l="24289" t="28060" b="7762"/>
          <a:stretch>
            <a:fillRect/>
          </a:stretch>
        </p:blipFill>
        <p:spPr>
          <a:xfrm>
            <a:off x="8622" y="0"/>
            <a:ext cx="24618133" cy="13914691"/>
          </a:xfrm>
          <a:prstGeom prst="rect">
            <a:avLst/>
          </a:prstGeom>
          <a:ln w="12700">
            <a:miter lim="400000"/>
          </a:ln>
        </p:spPr>
      </p:pic>
      <p:sp>
        <p:nvSpPr>
          <p:cNvPr id="241" name="What does your leadership style look like?"/>
          <p:cNvSpPr txBox="1"/>
          <p:nvPr/>
        </p:nvSpPr>
        <p:spPr>
          <a:xfrm>
            <a:off x="3388448" y="6223000"/>
            <a:ext cx="17607104" cy="127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defTabSz="457200">
              <a:lnSpc>
                <a:spcPts val="10000"/>
              </a:lnSpc>
              <a:defRPr sz="6700" b="1">
                <a:solidFill>
                  <a:srgbClr val="FFFFFF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r>
              <a:t>What does your leadership style look like?</a:t>
            </a:r>
          </a:p>
        </p:txBody>
      </p:sp>
      <p:pic>
        <p:nvPicPr>
          <p:cNvPr id="242" name="Logobrom.png" descr="Logobro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38846" y="474729"/>
            <a:ext cx="2112469" cy="82905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3" name="Diap 43.mp3" descr="Diap 43.mp3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659951" y="10691582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96" fill="hold"/>
                                        <p:tgtEl>
                                          <p:spTgt spid="2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24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B1E8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3657600" y="9144000"/>
            <a:ext cx="9144000" cy="9144000"/>
          </a:xfrm>
          <a:prstGeom prst="ellipse">
            <a:avLst/>
          </a:prstGeom>
          <a:solidFill>
            <a:srgbClr val="00BFFF">
              <a:alpha val="12000"/>
            </a:srgbClr>
          </a:solidFill>
          <a:ln w="12700">
            <a:solidFill>
              <a:srgbClr val="00B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 sz="4800" dirty="0"/>
          </a:p>
        </p:txBody>
      </p:sp>
      <p:sp>
        <p:nvSpPr>
          <p:cNvPr id="3" name="Shape 1"/>
          <p:cNvSpPr/>
          <p:nvPr/>
        </p:nvSpPr>
        <p:spPr>
          <a:xfrm>
            <a:off x="19202400" y="-4572000"/>
            <a:ext cx="9144000" cy="9144000"/>
          </a:xfrm>
          <a:prstGeom prst="ellipse">
            <a:avLst/>
          </a:prstGeom>
          <a:solidFill>
            <a:srgbClr val="8E44C9">
              <a:alpha val="18000"/>
            </a:srgbClr>
          </a:solidFill>
          <a:ln w="12700">
            <a:solidFill>
              <a:srgbClr val="8E44C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4" name="Text 2"/>
          <p:cNvSpPr/>
          <p:nvPr/>
        </p:nvSpPr>
        <p:spPr>
          <a:xfrm>
            <a:off x="1097280" y="914400"/>
            <a:ext cx="2194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b="1" spc="1600" dirty="0">
                <a:solidFill>
                  <a:srgbClr val="00B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TAKEAWAY</a:t>
            </a: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1097280" y="2103120"/>
            <a:ext cx="7315200" cy="4389120"/>
          </a:xfrm>
          <a:prstGeom prst="roundRect">
            <a:avLst>
              <a:gd name="adj" fmla="val 6250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00BFFF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6" name="Text 4"/>
          <p:cNvSpPr/>
          <p:nvPr/>
        </p:nvSpPr>
        <p:spPr>
          <a:xfrm>
            <a:off x="1097280" y="265176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gives you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1097280" y="3657600"/>
            <a:ext cx="7315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SPEED</a:t>
            </a:r>
            <a:endParaRPr lang="en-US" sz="10000" dirty="0"/>
          </a:p>
        </p:txBody>
      </p:sp>
      <p:sp>
        <p:nvSpPr>
          <p:cNvPr id="8" name="Shape 6"/>
          <p:cNvSpPr/>
          <p:nvPr/>
        </p:nvSpPr>
        <p:spPr>
          <a:xfrm>
            <a:off x="3840480" y="5669280"/>
            <a:ext cx="1828800" cy="0"/>
          </a:xfrm>
          <a:prstGeom prst="line">
            <a:avLst/>
          </a:prstGeom>
          <a:noFill/>
          <a:ln w="38100">
            <a:solidFill>
              <a:srgbClr val="00BFFF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9" name="Shape 7"/>
          <p:cNvSpPr/>
          <p:nvPr/>
        </p:nvSpPr>
        <p:spPr>
          <a:xfrm>
            <a:off x="8686800" y="2103120"/>
            <a:ext cx="7315200" cy="4389120"/>
          </a:xfrm>
          <a:prstGeom prst="roundRect">
            <a:avLst>
              <a:gd name="adj" fmla="val 6250"/>
            </a:avLst>
          </a:prstGeom>
          <a:solidFill>
            <a:srgbClr val="FFFFFF">
              <a:alpha val="10000"/>
            </a:srgbClr>
          </a:solidFill>
          <a:ln w="12700">
            <a:solidFill>
              <a:srgbClr val="8E44C9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10" name="Text 8"/>
          <p:cNvSpPr/>
          <p:nvPr/>
        </p:nvSpPr>
        <p:spPr>
          <a:xfrm>
            <a:off x="8686800" y="265176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Influencers give you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8686800" y="3657600"/>
            <a:ext cx="7315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REACH</a:t>
            </a:r>
            <a:endParaRPr lang="en-US" sz="10000" dirty="0"/>
          </a:p>
        </p:txBody>
      </p:sp>
      <p:sp>
        <p:nvSpPr>
          <p:cNvPr id="12" name="Shape 10"/>
          <p:cNvSpPr/>
          <p:nvPr/>
        </p:nvSpPr>
        <p:spPr>
          <a:xfrm>
            <a:off x="11430000" y="5669280"/>
            <a:ext cx="1828800" cy="0"/>
          </a:xfrm>
          <a:prstGeom prst="line">
            <a:avLst/>
          </a:prstGeom>
          <a:noFill/>
          <a:ln w="38100">
            <a:solidFill>
              <a:srgbClr val="8E44C9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13" name="Shape 11"/>
          <p:cNvSpPr/>
          <p:nvPr/>
        </p:nvSpPr>
        <p:spPr>
          <a:xfrm>
            <a:off x="16276320" y="2103120"/>
            <a:ext cx="7315200" cy="4389120"/>
          </a:xfrm>
          <a:prstGeom prst="roundRect">
            <a:avLst>
              <a:gd name="adj" fmla="val 6250"/>
            </a:avLst>
          </a:prstGeom>
          <a:solidFill>
            <a:srgbClr val="FFD700">
              <a:alpha val="95000"/>
            </a:srgbClr>
          </a:solidFill>
          <a:ln w="12700">
            <a:solidFill>
              <a:srgbClr val="FFD700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14" name="Text 12"/>
          <p:cNvSpPr/>
          <p:nvPr/>
        </p:nvSpPr>
        <p:spPr>
          <a:xfrm>
            <a:off x="16276320" y="265176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600" i="1" dirty="0">
                <a:solidFill>
                  <a:srgbClr val="4B1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 gives you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16276320" y="3657600"/>
            <a:ext cx="7315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0" b="1" dirty="0">
                <a:solidFill>
                  <a:srgbClr val="4B1E8C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MEANING</a:t>
            </a:r>
            <a:endParaRPr lang="en-US" sz="10000" dirty="0"/>
          </a:p>
        </p:txBody>
      </p:sp>
      <p:sp>
        <p:nvSpPr>
          <p:cNvPr id="16" name="Shape 14"/>
          <p:cNvSpPr/>
          <p:nvPr/>
        </p:nvSpPr>
        <p:spPr>
          <a:xfrm>
            <a:off x="19019520" y="5669280"/>
            <a:ext cx="1828800" cy="0"/>
          </a:xfrm>
          <a:prstGeom prst="line">
            <a:avLst/>
          </a:prstGeom>
          <a:noFill/>
          <a:ln w="38100">
            <a:solidFill>
              <a:srgbClr val="4B1E8C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17" name="Text 15"/>
          <p:cNvSpPr/>
          <p:nvPr/>
        </p:nvSpPr>
        <p:spPr>
          <a:xfrm>
            <a:off x="1097280" y="7498080"/>
            <a:ext cx="2194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5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don't follow technology.</a:t>
            </a:r>
            <a:endParaRPr lang="en-US" sz="5200" dirty="0"/>
          </a:p>
        </p:txBody>
      </p:sp>
      <p:sp>
        <p:nvSpPr>
          <p:cNvPr id="18" name="Text 16"/>
          <p:cNvSpPr/>
          <p:nvPr/>
        </p:nvSpPr>
        <p:spPr>
          <a:xfrm>
            <a:off x="1097280" y="8595360"/>
            <a:ext cx="2194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7200" i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They follow </a:t>
            </a:r>
            <a:r>
              <a:rPr lang="en-US" sz="7200" b="1" i="1" dirty="0">
                <a:solidFill>
                  <a:srgbClr val="FFD7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meaning.</a:t>
            </a:r>
            <a:endParaRPr lang="en-US" sz="7200" dirty="0"/>
          </a:p>
        </p:txBody>
      </p:sp>
      <p:sp>
        <p:nvSpPr>
          <p:cNvPr id="19" name="Shape 17"/>
          <p:cNvSpPr/>
          <p:nvPr/>
        </p:nvSpPr>
        <p:spPr>
          <a:xfrm>
            <a:off x="2926080" y="10698480"/>
            <a:ext cx="18288000" cy="2377440"/>
          </a:xfrm>
          <a:prstGeom prst="roundRect">
            <a:avLst>
              <a:gd name="adj" fmla="val 7692"/>
            </a:avLst>
          </a:prstGeom>
          <a:solidFill>
            <a:srgbClr val="FFFFFF">
              <a:alpha val="12000"/>
            </a:srgbClr>
          </a:solidFill>
          <a:ln w="25400">
            <a:solidFill>
              <a:srgbClr val="00BFFF"/>
            </a:solidFill>
            <a:prstDash val="solid"/>
          </a:ln>
        </p:spPr>
        <p:txBody>
          <a:bodyPr/>
          <a:lstStyle/>
          <a:p>
            <a:endParaRPr lang="es-MX" sz="4800"/>
          </a:p>
        </p:txBody>
      </p:sp>
      <p:sp>
        <p:nvSpPr>
          <p:cNvPr id="20" name="Text 18"/>
          <p:cNvSpPr/>
          <p:nvPr/>
        </p:nvSpPr>
        <p:spPr>
          <a:xfrm>
            <a:off x="3108960" y="10881360"/>
            <a:ext cx="17922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repetition is your reputation. </a:t>
            </a:r>
            <a:r>
              <a:rPr lang="en-US" sz="3600" b="1" i="1" dirty="0">
                <a:solidFill>
                  <a:srgbClr val="FFD7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it with purpose.</a:t>
            </a:r>
            <a:endParaRPr lang="en-US" sz="3600" dirty="0"/>
          </a:p>
        </p:txBody>
      </p:sp>
      <p:sp>
        <p:nvSpPr>
          <p:cNvPr id="21" name="Text 19"/>
          <p:cNvSpPr/>
          <p:nvPr/>
        </p:nvSpPr>
        <p:spPr>
          <a:xfrm>
            <a:off x="3108960" y="11795760"/>
            <a:ext cx="17922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you, Miami!  ·  ¡Gracias!  ·  LinkedIn: Saúl Armando Soltero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646</Words>
  <Application>Microsoft Office PowerPoint</Application>
  <PresentationFormat>Personalizado</PresentationFormat>
  <Paragraphs>136</Paragraphs>
  <Slides>16</Slides>
  <Notes>10</Notes>
  <HiddenSlides>0</HiddenSlides>
  <MMClips>4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3" baseType="lpstr">
      <vt:lpstr>Arial</vt:lpstr>
      <vt:lpstr>Arial Black</vt:lpstr>
      <vt:lpstr>Calibri</vt:lpstr>
      <vt:lpstr>Gotham Bold</vt:lpstr>
      <vt:lpstr>Helvetica Neue</vt:lpstr>
      <vt:lpstr>Helvetica Neue Medium</vt:lpstr>
      <vt:lpstr>21_BasicWhite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Armando Soltero</cp:lastModifiedBy>
  <cp:revision>5</cp:revision>
  <dcterms:modified xsi:type="dcterms:W3CDTF">2026-04-27T02:27:05Z</dcterms:modified>
</cp:coreProperties>
</file>