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9" r:id="rId2"/>
    <p:sldId id="260" r:id="rId3"/>
    <p:sldId id="281" r:id="rId4"/>
    <p:sldId id="280" r:id="rId5"/>
    <p:sldId id="270" r:id="rId6"/>
    <p:sldId id="283" r:id="rId7"/>
    <p:sldId id="284" r:id="rId8"/>
    <p:sldId id="257" r:id="rId9"/>
    <p:sldId id="256" r:id="rId10"/>
  </p:sldIdLst>
  <p:sldSz cx="18305463" cy="10296525"/>
  <p:notesSz cx="6819900" cy="9918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C21"/>
    <a:srgbClr val="2B160B"/>
    <a:srgbClr val="271D14"/>
    <a:srgbClr val="3F2211"/>
    <a:srgbClr val="27032F"/>
    <a:srgbClr val="090218"/>
    <a:srgbClr val="0E011B"/>
    <a:srgbClr val="1846A0"/>
    <a:srgbClr val="1CBBB9"/>
    <a:srgbClr val="022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88" autoAdjust="0"/>
    <p:restoredTop sz="94658"/>
  </p:normalViewPr>
  <p:slideViewPr>
    <p:cSldViewPr snapToGrid="0">
      <p:cViewPr varScale="1">
        <p:scale>
          <a:sx n="44" d="100"/>
          <a:sy n="44" d="100"/>
        </p:scale>
        <p:origin x="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BB Access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AD-4E4E-858C-975E29D5E1D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AD-4E4E-858C-975E29D5E1DD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5AD-4E4E-858C-975E29D5E1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5AD-4E4E-858C-975E29D5E1DD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5AD-4E4E-858C-975E29D5E1DD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5AD-4E4E-858C-975E29D5E1DD}"/>
              </c:ext>
            </c:extLst>
          </c:dPt>
          <c:dLbls>
            <c:dLbl>
              <c:idx val="0"/>
              <c:layout>
                <c:manualLayout>
                  <c:x val="-5.4761951614235291E-2"/>
                  <c:y val="-8.20916388129071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29155566638315"/>
                      <c:h val="0.182436584427280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5AD-4E4E-858C-975E29D5E1DD}"/>
                </c:ext>
              </c:extLst>
            </c:dLbl>
            <c:dLbl>
              <c:idx val="1"/>
              <c:layout>
                <c:manualLayout>
                  <c:x val="-3.7865201670958552E-3"/>
                  <c:y val="-2.27441588813813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AD-4E4E-858C-975E29D5E1DD}"/>
                </c:ext>
              </c:extLst>
            </c:dLbl>
            <c:dLbl>
              <c:idx val="2"/>
              <c:layout>
                <c:manualLayout>
                  <c:x val="-1.61948274941912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AD-4E4E-858C-975E29D5E1DD}"/>
                </c:ext>
              </c:extLst>
            </c:dLbl>
            <c:dLbl>
              <c:idx val="3"/>
              <c:layout>
                <c:manualLayout>
                  <c:x val="7.0740097727998458E-3"/>
                  <c:y val="1.73445513513873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32255725471919"/>
                      <c:h val="0.179327207354724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5AD-4E4E-858C-975E29D5E1DD}"/>
                </c:ext>
              </c:extLst>
            </c:dLbl>
            <c:dLbl>
              <c:idx val="4"/>
              <c:layout>
                <c:manualLayout>
                  <c:x val="1.8932600835479103E-3"/>
                  <c:y val="8.453451104772923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5AD-4E4E-858C-975E29D5E1DD}"/>
                </c:ext>
              </c:extLst>
            </c:dLbl>
            <c:dLbl>
              <c:idx val="5"/>
              <c:layout>
                <c:manualLayout>
                  <c:x val="0.12157800693678561"/>
                  <c:y val="0.196120240488139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5AD-4E4E-858C-975E29D5E1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  <c:pt idx="3">
                  <c:v>ISP &amp; Cable</c:v>
                </c:pt>
                <c:pt idx="4">
                  <c:v>Coops</c:v>
                </c:pt>
                <c:pt idx="5">
                  <c:v>Others</c:v>
                </c:pt>
              </c:strCache>
            </c:strRef>
          </c:cat>
          <c:val>
            <c:numRef>
              <c:f>Hoja1!$B$2:$B$7</c:f>
              <c:numCache>
                <c:formatCode>0.00</c:formatCode>
                <c:ptCount val="6"/>
                <c:pt idx="0">
                  <c:v>4.05</c:v>
                </c:pt>
                <c:pt idx="1">
                  <c:v>1.56</c:v>
                </c:pt>
                <c:pt idx="2">
                  <c:v>1.5</c:v>
                </c:pt>
                <c:pt idx="3">
                  <c:v>1.41</c:v>
                </c:pt>
                <c:pt idx="4">
                  <c:v>1.03</c:v>
                </c:pt>
                <c:pt idx="5">
                  <c:v>2.38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5AD-4E4E-858C-975E29D5E1D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% 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C5AD-4E4E-858C-975E29D5E1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C5AD-4E4E-858C-975E29D5E1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C5AD-4E4E-858C-975E29D5E1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C5AD-4E4E-858C-975E29D5E1D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C5AD-4E4E-858C-975E29D5E1D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C5AD-4E4E-858C-975E29D5E1DD}"/>
              </c:ext>
            </c:extLst>
          </c:dPt>
          <c:cat>
            <c:strRef>
              <c:f>Hoja1!$A$2:$A$7</c:f>
              <c:strCache>
                <c:ptCount val="6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  <c:pt idx="3">
                  <c:v>ISP &amp; Cable</c:v>
                </c:pt>
                <c:pt idx="4">
                  <c:v>Coops</c:v>
                </c:pt>
                <c:pt idx="5">
                  <c:v>Others</c:v>
                </c:pt>
              </c:strCache>
            </c:strRef>
          </c:cat>
          <c:val>
            <c:numRef>
              <c:f>Hoja1!$C$2:$C$7</c:f>
              <c:numCache>
                <c:formatCode>0.0%</c:formatCode>
                <c:ptCount val="6"/>
                <c:pt idx="0">
                  <c:v>0.33948030176026822</c:v>
                </c:pt>
                <c:pt idx="1">
                  <c:v>0.13076278290025148</c:v>
                </c:pt>
                <c:pt idx="2">
                  <c:v>0.12573344509639564</c:v>
                </c:pt>
                <c:pt idx="3">
                  <c:v>0.1181894383906119</c:v>
                </c:pt>
                <c:pt idx="4">
                  <c:v>8.6336965632858351E-2</c:v>
                </c:pt>
                <c:pt idx="5">
                  <c:v>0.19949706621961441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C5AD-4E4E-858C-975E29D5E1DD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FO access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C5AD-4E4E-858C-975E29D5E1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C5AD-4E4E-858C-975E29D5E1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C5AD-4E4E-858C-975E29D5E1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C5AD-4E4E-858C-975E29D5E1D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C5AD-4E4E-858C-975E29D5E1D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C5AD-4E4E-858C-975E29D5E1DD}"/>
              </c:ext>
            </c:extLst>
          </c:dPt>
          <c:cat>
            <c:strRef>
              <c:f>Hoja1!$A$2:$A$7</c:f>
              <c:strCache>
                <c:ptCount val="6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  <c:pt idx="3">
                  <c:v>ISP &amp; Cable</c:v>
                </c:pt>
                <c:pt idx="4">
                  <c:v>Coops</c:v>
                </c:pt>
                <c:pt idx="5">
                  <c:v>Others</c:v>
                </c:pt>
              </c:strCache>
            </c:strRef>
          </c:cat>
          <c:val>
            <c:numRef>
              <c:f>Hoja1!$D$2:$D$7</c:f>
              <c:numCache>
                <c:formatCode>0.00</c:formatCode>
                <c:ptCount val="6"/>
                <c:pt idx="0">
                  <c:v>1.95</c:v>
                </c:pt>
                <c:pt idx="1">
                  <c:v>1.45</c:v>
                </c:pt>
                <c:pt idx="2">
                  <c:v>1.5</c:v>
                </c:pt>
                <c:pt idx="3">
                  <c:v>0.02</c:v>
                </c:pt>
                <c:pt idx="4">
                  <c:v>0.6</c:v>
                </c:pt>
                <c:pt idx="5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C5AD-4E4E-858C-975E29D5E1DD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% FO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C5AD-4E4E-858C-975E29D5E1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C5AD-4E4E-858C-975E29D5E1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C5AD-4E4E-858C-975E29D5E1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E-C5AD-4E4E-858C-975E29D5E1D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0-C5AD-4E4E-858C-975E29D5E1D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2-C5AD-4E4E-858C-975E29D5E1DD}"/>
              </c:ext>
            </c:extLst>
          </c:dPt>
          <c:cat>
            <c:strRef>
              <c:f>Hoja1!$A$2:$A$7</c:f>
              <c:strCache>
                <c:ptCount val="6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  <c:pt idx="3">
                  <c:v>ISP &amp; Cable</c:v>
                </c:pt>
                <c:pt idx="4">
                  <c:v>Coops</c:v>
                </c:pt>
                <c:pt idx="5">
                  <c:v>Others</c:v>
                </c:pt>
              </c:strCache>
            </c:strRef>
          </c:cat>
          <c:val>
            <c:numRef>
              <c:f>Hoja1!$E$2:$E$7</c:f>
              <c:numCache>
                <c:formatCode>0.0%</c:formatCode>
                <c:ptCount val="6"/>
                <c:pt idx="0">
                  <c:v>0.16345347862531434</c:v>
                </c:pt>
                <c:pt idx="1">
                  <c:v>0.12154233025984912</c:v>
                </c:pt>
                <c:pt idx="2">
                  <c:v>0.12573344509639564</c:v>
                </c:pt>
                <c:pt idx="3">
                  <c:v>1.6764459346186086E-3</c:v>
                </c:pt>
                <c:pt idx="4">
                  <c:v>5.0293378038558254E-2</c:v>
                </c:pt>
                <c:pt idx="5">
                  <c:v>1.5926236378876781E-2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3-C5AD-4E4E-858C-975E29D5E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BB Access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9B-4EA9-9482-52EF46F08DA1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9B-4EA9-9482-52EF46F08DA1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9B-4EA9-9482-52EF46F08DA1}"/>
              </c:ext>
            </c:extLst>
          </c:dPt>
          <c:dLbls>
            <c:dLbl>
              <c:idx val="0"/>
              <c:layout>
                <c:manualLayout>
                  <c:x val="-1.9449359650515164E-3"/>
                  <c:y val="-6.48662251168605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9B-4EA9-9482-52EF46F08DA1}"/>
                </c:ext>
              </c:extLst>
            </c:dLbl>
            <c:dLbl>
              <c:idx val="1"/>
              <c:layout>
                <c:manualLayout>
                  <c:x val="-8.118188052178768E-2"/>
                  <c:y val="-0.169281186944711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9B-4EA9-9482-52EF46F08DA1}"/>
                </c:ext>
              </c:extLst>
            </c:dLbl>
            <c:dLbl>
              <c:idx val="2"/>
              <c:layout>
                <c:manualLayout>
                  <c:x val="5.9707047636622099E-4"/>
                  <c:y val="-0.140707000602113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9144178132802"/>
                      <c:h val="0.137001015779047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D9B-4EA9-9482-52EF46F08D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</c:strCache>
            </c:strRef>
          </c:cat>
          <c:val>
            <c:numRef>
              <c:f>Hoja1!$B$2:$B$4</c:f>
              <c:numCache>
                <c:formatCode>0.00</c:formatCode>
                <c:ptCount val="3"/>
                <c:pt idx="0">
                  <c:v>21.488000000000003</c:v>
                </c:pt>
                <c:pt idx="1">
                  <c:v>15.167999999999999</c:v>
                </c:pt>
                <c:pt idx="2">
                  <c:v>26.544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9B-4EA9-9482-52EF46F08DA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% 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D9B-4EA9-9482-52EF46F08D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1D9B-4EA9-9482-52EF46F08D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1D9B-4EA9-9482-52EF46F08DA1}"/>
              </c:ext>
            </c:extLst>
          </c:dPt>
          <c:cat>
            <c:strRef>
              <c:f>Hoja1!$A$2:$A$4</c:f>
              <c:strCache>
                <c:ptCount val="3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</c:strCache>
            </c:strRef>
          </c:cat>
          <c:val>
            <c:numRef>
              <c:f>Hoja1!$C$2:$C$4</c:f>
              <c:numCache>
                <c:formatCode>0.0%</c:formatCode>
                <c:ptCount val="3"/>
                <c:pt idx="0">
                  <c:v>0.34</c:v>
                </c:pt>
                <c:pt idx="1">
                  <c:v>0.24</c:v>
                </c:pt>
                <c:pt idx="2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D9B-4EA9-9482-52EF46F08DA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FO access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D9B-4EA9-9482-52EF46F08D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D9B-4EA9-9482-52EF46F08D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D9B-4EA9-9482-52EF46F08DA1}"/>
              </c:ext>
            </c:extLst>
          </c:dPt>
          <c:cat>
            <c:strRef>
              <c:f>Hoja1!$A$2:$A$4</c:f>
              <c:strCache>
                <c:ptCount val="3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14-1D9B-4EA9-9482-52EF46F08DA1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% FO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1D9B-4EA9-9482-52EF46F08D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1D9B-4EA9-9482-52EF46F08D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1D9B-4EA9-9482-52EF46F08DA1}"/>
              </c:ext>
            </c:extLst>
          </c:dPt>
          <c:cat>
            <c:strRef>
              <c:f>Hoja1!$A$2:$A$4</c:f>
              <c:strCache>
                <c:ptCount val="3"/>
                <c:pt idx="0">
                  <c:v>Personal</c:v>
                </c:pt>
                <c:pt idx="1">
                  <c:v>Movistar</c:v>
                </c:pt>
                <c:pt idx="2">
                  <c:v>Claro</c:v>
                </c:pt>
              </c:strCache>
            </c:strRef>
          </c:cat>
          <c:val>
            <c:numRef>
              <c:f>Hoja1!$E$2:$E$4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1B-1D9B-4EA9-9482-52EF46F08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8183" y="1685103"/>
            <a:ext cx="13729097" cy="3584716"/>
          </a:xfrm>
        </p:spPr>
        <p:txBody>
          <a:bodyPr anchor="b"/>
          <a:lstStyle>
            <a:lvl1pPr algn="ctr">
              <a:defRPr sz="601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8183" y="5408061"/>
            <a:ext cx="13729097" cy="2485943"/>
          </a:xfrm>
        </p:spPr>
        <p:txBody>
          <a:bodyPr/>
          <a:lstStyle>
            <a:lvl1pPr marL="0" indent="0" algn="ctr">
              <a:buNone/>
              <a:defRPr sz="2404"/>
            </a:lvl1pPr>
            <a:lvl2pPr marL="458061" indent="0" algn="ctr">
              <a:buNone/>
              <a:defRPr sz="2004"/>
            </a:lvl2pPr>
            <a:lvl3pPr marL="916123" indent="0" algn="ctr">
              <a:buNone/>
              <a:defRPr sz="1804"/>
            </a:lvl3pPr>
            <a:lvl4pPr marL="1374184" indent="0" algn="ctr">
              <a:buNone/>
              <a:defRPr sz="1603"/>
            </a:lvl4pPr>
            <a:lvl5pPr marL="1832246" indent="0" algn="ctr">
              <a:buNone/>
              <a:defRPr sz="1603"/>
            </a:lvl5pPr>
            <a:lvl6pPr marL="2290307" indent="0" algn="ctr">
              <a:buNone/>
              <a:defRPr sz="1603"/>
            </a:lvl6pPr>
            <a:lvl7pPr marL="2748368" indent="0" algn="ctr">
              <a:buNone/>
              <a:defRPr sz="1603"/>
            </a:lvl7pPr>
            <a:lvl8pPr marL="3206431" indent="0" algn="ctr">
              <a:buNone/>
              <a:defRPr sz="1603"/>
            </a:lvl8pPr>
            <a:lvl9pPr marL="3664492" indent="0" algn="ctr">
              <a:buNone/>
              <a:defRPr sz="160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2188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646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966" y="2566982"/>
            <a:ext cx="15788462" cy="4283068"/>
          </a:xfrm>
        </p:spPr>
        <p:txBody>
          <a:bodyPr anchor="b"/>
          <a:lstStyle>
            <a:lvl1pPr>
              <a:defRPr sz="601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8966" y="6890570"/>
            <a:ext cx="15788462" cy="2252364"/>
          </a:xfrm>
        </p:spPr>
        <p:txBody>
          <a:bodyPr/>
          <a:lstStyle>
            <a:lvl1pPr marL="0" indent="0">
              <a:buNone/>
              <a:defRPr sz="2404">
                <a:solidFill>
                  <a:schemeClr val="tx1">
                    <a:tint val="82000"/>
                  </a:schemeClr>
                </a:solidFill>
              </a:defRPr>
            </a:lvl1pPr>
            <a:lvl2pPr marL="458061" indent="0">
              <a:buNone/>
              <a:defRPr sz="2004">
                <a:solidFill>
                  <a:schemeClr val="tx1">
                    <a:tint val="82000"/>
                  </a:schemeClr>
                </a:solidFill>
              </a:defRPr>
            </a:lvl2pPr>
            <a:lvl3pPr marL="916123" indent="0">
              <a:buNone/>
              <a:defRPr sz="1804">
                <a:solidFill>
                  <a:schemeClr val="tx1">
                    <a:tint val="82000"/>
                  </a:schemeClr>
                </a:solidFill>
              </a:defRPr>
            </a:lvl3pPr>
            <a:lvl4pPr marL="1374184" indent="0">
              <a:buNone/>
              <a:defRPr sz="1603">
                <a:solidFill>
                  <a:schemeClr val="tx1">
                    <a:tint val="82000"/>
                  </a:schemeClr>
                </a:solidFill>
              </a:defRPr>
            </a:lvl4pPr>
            <a:lvl5pPr marL="1832246" indent="0">
              <a:buNone/>
              <a:defRPr sz="1603">
                <a:solidFill>
                  <a:schemeClr val="tx1">
                    <a:tint val="82000"/>
                  </a:schemeClr>
                </a:solidFill>
              </a:defRPr>
            </a:lvl5pPr>
            <a:lvl6pPr marL="2290307" indent="0">
              <a:buNone/>
              <a:defRPr sz="1603">
                <a:solidFill>
                  <a:schemeClr val="tx1">
                    <a:tint val="82000"/>
                  </a:schemeClr>
                </a:solidFill>
              </a:defRPr>
            </a:lvl6pPr>
            <a:lvl7pPr marL="2748368" indent="0">
              <a:buNone/>
              <a:defRPr sz="1603">
                <a:solidFill>
                  <a:schemeClr val="tx1">
                    <a:tint val="82000"/>
                  </a:schemeClr>
                </a:solidFill>
              </a:defRPr>
            </a:lvl7pPr>
            <a:lvl8pPr marL="3206431" indent="0">
              <a:buNone/>
              <a:defRPr sz="1603">
                <a:solidFill>
                  <a:schemeClr val="tx1">
                    <a:tint val="82000"/>
                  </a:schemeClr>
                </a:solidFill>
              </a:defRPr>
            </a:lvl8pPr>
            <a:lvl9pPr marL="3664492" indent="0">
              <a:buNone/>
              <a:defRPr sz="160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096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8500" y="2740973"/>
            <a:ext cx="7779822" cy="6533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67141" y="2740973"/>
            <a:ext cx="7779822" cy="6533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314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885" y="548195"/>
            <a:ext cx="15788462" cy="19901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886" y="2524080"/>
            <a:ext cx="7744068" cy="1237012"/>
          </a:xfrm>
        </p:spPr>
        <p:txBody>
          <a:bodyPr anchor="b"/>
          <a:lstStyle>
            <a:lvl1pPr marL="0" indent="0">
              <a:buNone/>
              <a:defRPr sz="2404" b="1"/>
            </a:lvl1pPr>
            <a:lvl2pPr marL="458061" indent="0">
              <a:buNone/>
              <a:defRPr sz="2004" b="1"/>
            </a:lvl2pPr>
            <a:lvl3pPr marL="916123" indent="0">
              <a:buNone/>
              <a:defRPr sz="1804" b="1"/>
            </a:lvl3pPr>
            <a:lvl4pPr marL="1374184" indent="0">
              <a:buNone/>
              <a:defRPr sz="1603" b="1"/>
            </a:lvl4pPr>
            <a:lvl5pPr marL="1832246" indent="0">
              <a:buNone/>
              <a:defRPr sz="1603" b="1"/>
            </a:lvl5pPr>
            <a:lvl6pPr marL="2290307" indent="0">
              <a:buNone/>
              <a:defRPr sz="1603" b="1"/>
            </a:lvl6pPr>
            <a:lvl7pPr marL="2748368" indent="0">
              <a:buNone/>
              <a:defRPr sz="1603" b="1"/>
            </a:lvl7pPr>
            <a:lvl8pPr marL="3206431" indent="0">
              <a:buNone/>
              <a:defRPr sz="1603" b="1"/>
            </a:lvl8pPr>
            <a:lvl9pPr marL="3664492" indent="0">
              <a:buNone/>
              <a:defRPr sz="16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0886" y="3761093"/>
            <a:ext cx="7744068" cy="553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67141" y="2524080"/>
            <a:ext cx="7782206" cy="1237012"/>
          </a:xfrm>
        </p:spPr>
        <p:txBody>
          <a:bodyPr anchor="b"/>
          <a:lstStyle>
            <a:lvl1pPr marL="0" indent="0">
              <a:buNone/>
              <a:defRPr sz="2404" b="1"/>
            </a:lvl1pPr>
            <a:lvl2pPr marL="458061" indent="0">
              <a:buNone/>
              <a:defRPr sz="2004" b="1"/>
            </a:lvl2pPr>
            <a:lvl3pPr marL="916123" indent="0">
              <a:buNone/>
              <a:defRPr sz="1804" b="1"/>
            </a:lvl3pPr>
            <a:lvl4pPr marL="1374184" indent="0">
              <a:buNone/>
              <a:defRPr sz="1603" b="1"/>
            </a:lvl4pPr>
            <a:lvl5pPr marL="1832246" indent="0">
              <a:buNone/>
              <a:defRPr sz="1603" b="1"/>
            </a:lvl5pPr>
            <a:lvl6pPr marL="2290307" indent="0">
              <a:buNone/>
              <a:defRPr sz="1603" b="1"/>
            </a:lvl6pPr>
            <a:lvl7pPr marL="2748368" indent="0">
              <a:buNone/>
              <a:defRPr sz="1603" b="1"/>
            </a:lvl7pPr>
            <a:lvl8pPr marL="3206431" indent="0">
              <a:buNone/>
              <a:defRPr sz="1603" b="1"/>
            </a:lvl8pPr>
            <a:lvl9pPr marL="3664492" indent="0">
              <a:buNone/>
              <a:defRPr sz="16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67141" y="3761093"/>
            <a:ext cx="7782206" cy="553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4369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4324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4436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886" y="686436"/>
            <a:ext cx="5903988" cy="2402523"/>
          </a:xfrm>
        </p:spPr>
        <p:txBody>
          <a:bodyPr anchor="b"/>
          <a:lstStyle>
            <a:lvl1pPr>
              <a:defRPr sz="32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2206" y="1482510"/>
            <a:ext cx="9267141" cy="7317206"/>
          </a:xfrm>
        </p:spPr>
        <p:txBody>
          <a:bodyPr/>
          <a:lstStyle>
            <a:lvl1pPr>
              <a:defRPr sz="3206"/>
            </a:lvl1pPr>
            <a:lvl2pPr>
              <a:defRPr sz="2805"/>
            </a:lvl2pPr>
            <a:lvl3pPr>
              <a:defRPr sz="2404"/>
            </a:lvl3pPr>
            <a:lvl4pPr>
              <a:defRPr sz="2004"/>
            </a:lvl4pPr>
            <a:lvl5pPr>
              <a:defRPr sz="2004"/>
            </a:lvl5pPr>
            <a:lvl6pPr>
              <a:defRPr sz="2004"/>
            </a:lvl6pPr>
            <a:lvl7pPr>
              <a:defRPr sz="2004"/>
            </a:lvl7pPr>
            <a:lvl8pPr>
              <a:defRPr sz="2004"/>
            </a:lvl8pPr>
            <a:lvl9pPr>
              <a:defRPr sz="200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886" y="3088957"/>
            <a:ext cx="5903988" cy="5722676"/>
          </a:xfrm>
        </p:spPr>
        <p:txBody>
          <a:bodyPr/>
          <a:lstStyle>
            <a:lvl1pPr marL="0" indent="0">
              <a:buNone/>
              <a:defRPr sz="1603"/>
            </a:lvl1pPr>
            <a:lvl2pPr marL="458061" indent="0">
              <a:buNone/>
              <a:defRPr sz="1403"/>
            </a:lvl2pPr>
            <a:lvl3pPr marL="916123" indent="0">
              <a:buNone/>
              <a:defRPr sz="1202"/>
            </a:lvl3pPr>
            <a:lvl4pPr marL="1374184" indent="0">
              <a:buNone/>
              <a:defRPr sz="1002"/>
            </a:lvl4pPr>
            <a:lvl5pPr marL="1832246" indent="0">
              <a:buNone/>
              <a:defRPr sz="1002"/>
            </a:lvl5pPr>
            <a:lvl6pPr marL="2290307" indent="0">
              <a:buNone/>
              <a:defRPr sz="1002"/>
            </a:lvl6pPr>
            <a:lvl7pPr marL="2748368" indent="0">
              <a:buNone/>
              <a:defRPr sz="1002"/>
            </a:lvl7pPr>
            <a:lvl8pPr marL="3206431" indent="0">
              <a:buNone/>
              <a:defRPr sz="1002"/>
            </a:lvl8pPr>
            <a:lvl9pPr marL="3664492" indent="0">
              <a:buNone/>
              <a:defRPr sz="10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44578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886" y="686436"/>
            <a:ext cx="5903988" cy="2402523"/>
          </a:xfrm>
        </p:spPr>
        <p:txBody>
          <a:bodyPr anchor="b"/>
          <a:lstStyle>
            <a:lvl1pPr>
              <a:defRPr sz="32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82206" y="1482510"/>
            <a:ext cx="9267141" cy="7317206"/>
          </a:xfrm>
        </p:spPr>
        <p:txBody>
          <a:bodyPr anchor="t"/>
          <a:lstStyle>
            <a:lvl1pPr marL="0" indent="0">
              <a:buNone/>
              <a:defRPr sz="3206"/>
            </a:lvl1pPr>
            <a:lvl2pPr marL="458061" indent="0">
              <a:buNone/>
              <a:defRPr sz="2805"/>
            </a:lvl2pPr>
            <a:lvl3pPr marL="916123" indent="0">
              <a:buNone/>
              <a:defRPr sz="2404"/>
            </a:lvl3pPr>
            <a:lvl4pPr marL="1374184" indent="0">
              <a:buNone/>
              <a:defRPr sz="2004"/>
            </a:lvl4pPr>
            <a:lvl5pPr marL="1832246" indent="0">
              <a:buNone/>
              <a:defRPr sz="2004"/>
            </a:lvl5pPr>
            <a:lvl6pPr marL="2290307" indent="0">
              <a:buNone/>
              <a:defRPr sz="2004"/>
            </a:lvl6pPr>
            <a:lvl7pPr marL="2748368" indent="0">
              <a:buNone/>
              <a:defRPr sz="2004"/>
            </a:lvl7pPr>
            <a:lvl8pPr marL="3206431" indent="0">
              <a:buNone/>
              <a:defRPr sz="2004"/>
            </a:lvl8pPr>
            <a:lvl9pPr marL="3664492" indent="0">
              <a:buNone/>
              <a:defRPr sz="20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886" y="3088957"/>
            <a:ext cx="5903988" cy="5722676"/>
          </a:xfrm>
        </p:spPr>
        <p:txBody>
          <a:bodyPr/>
          <a:lstStyle>
            <a:lvl1pPr marL="0" indent="0">
              <a:buNone/>
              <a:defRPr sz="1603"/>
            </a:lvl1pPr>
            <a:lvl2pPr marL="458061" indent="0">
              <a:buNone/>
              <a:defRPr sz="1403"/>
            </a:lvl2pPr>
            <a:lvl3pPr marL="916123" indent="0">
              <a:buNone/>
              <a:defRPr sz="1202"/>
            </a:lvl3pPr>
            <a:lvl4pPr marL="1374184" indent="0">
              <a:buNone/>
              <a:defRPr sz="1002"/>
            </a:lvl4pPr>
            <a:lvl5pPr marL="1832246" indent="0">
              <a:buNone/>
              <a:defRPr sz="1002"/>
            </a:lvl5pPr>
            <a:lvl6pPr marL="2290307" indent="0">
              <a:buNone/>
              <a:defRPr sz="1002"/>
            </a:lvl6pPr>
            <a:lvl7pPr marL="2748368" indent="0">
              <a:buNone/>
              <a:defRPr sz="1002"/>
            </a:lvl7pPr>
            <a:lvl8pPr marL="3206431" indent="0">
              <a:buNone/>
              <a:defRPr sz="1002"/>
            </a:lvl8pPr>
            <a:lvl9pPr marL="3664492" indent="0">
              <a:buNone/>
              <a:defRPr sz="10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724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19323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99848" y="548196"/>
            <a:ext cx="3947115" cy="87258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8501" y="548196"/>
            <a:ext cx="11612528" cy="87258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9644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8501" y="548195"/>
            <a:ext cx="15788462" cy="1990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501" y="2740973"/>
            <a:ext cx="15788462" cy="6533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8501" y="9543355"/>
            <a:ext cx="4118729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67B6CE-7F65-F04F-9A36-BD90063DB19E}" type="datetimeFigureOut">
              <a:rPr lang="x-none" smtClean="0"/>
              <a:t>28/04/2026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63685" y="9543355"/>
            <a:ext cx="6178094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28233" y="9543355"/>
            <a:ext cx="4118729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B06F1-0C05-0D43-AE6F-1270550E308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0083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6123" rtl="0" eaLnBrk="1" latinLnBrk="0" hangingPunct="1">
        <a:lnSpc>
          <a:spcPct val="90000"/>
        </a:lnSpc>
        <a:spcBef>
          <a:spcPct val="0"/>
        </a:spcBef>
        <a:buNone/>
        <a:defRPr sz="44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9031" indent="-229031" algn="l" defTabSz="916123" rtl="0" eaLnBrk="1" latinLnBrk="0" hangingPunct="1">
        <a:lnSpc>
          <a:spcPct val="90000"/>
        </a:lnSpc>
        <a:spcBef>
          <a:spcPts val="1002"/>
        </a:spcBef>
        <a:buFont typeface="Arial" panose="020B0604020202020204" pitchFamily="34" charset="0"/>
        <a:buChar char="•"/>
        <a:defRPr sz="2805" kern="1200">
          <a:solidFill>
            <a:schemeClr val="tx1"/>
          </a:solidFill>
          <a:latin typeface="+mn-lt"/>
          <a:ea typeface="+mn-ea"/>
          <a:cs typeface="+mn-cs"/>
        </a:defRPr>
      </a:lvl1pPr>
      <a:lvl2pPr marL="687092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2404" kern="1200">
          <a:solidFill>
            <a:schemeClr val="tx1"/>
          </a:solidFill>
          <a:latin typeface="+mn-lt"/>
          <a:ea typeface="+mn-ea"/>
          <a:cs typeface="+mn-cs"/>
        </a:defRPr>
      </a:lvl2pPr>
      <a:lvl3pPr marL="1145154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2004" kern="1200">
          <a:solidFill>
            <a:schemeClr val="tx1"/>
          </a:solidFill>
          <a:latin typeface="+mn-lt"/>
          <a:ea typeface="+mn-ea"/>
          <a:cs typeface="+mn-cs"/>
        </a:defRPr>
      </a:lvl3pPr>
      <a:lvl4pPr marL="1603215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4" kern="1200">
          <a:solidFill>
            <a:schemeClr val="tx1"/>
          </a:solidFill>
          <a:latin typeface="+mn-lt"/>
          <a:ea typeface="+mn-ea"/>
          <a:cs typeface="+mn-cs"/>
        </a:defRPr>
      </a:lvl4pPr>
      <a:lvl5pPr marL="2061276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4" kern="1200">
          <a:solidFill>
            <a:schemeClr val="tx1"/>
          </a:solidFill>
          <a:latin typeface="+mn-lt"/>
          <a:ea typeface="+mn-ea"/>
          <a:cs typeface="+mn-cs"/>
        </a:defRPr>
      </a:lvl5pPr>
      <a:lvl6pPr marL="2519338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4" kern="1200">
          <a:solidFill>
            <a:schemeClr val="tx1"/>
          </a:solidFill>
          <a:latin typeface="+mn-lt"/>
          <a:ea typeface="+mn-ea"/>
          <a:cs typeface="+mn-cs"/>
        </a:defRPr>
      </a:lvl6pPr>
      <a:lvl7pPr marL="2977400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4" kern="1200">
          <a:solidFill>
            <a:schemeClr val="tx1"/>
          </a:solidFill>
          <a:latin typeface="+mn-lt"/>
          <a:ea typeface="+mn-ea"/>
          <a:cs typeface="+mn-cs"/>
        </a:defRPr>
      </a:lvl7pPr>
      <a:lvl8pPr marL="3435461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4" kern="1200">
          <a:solidFill>
            <a:schemeClr val="tx1"/>
          </a:solidFill>
          <a:latin typeface="+mn-lt"/>
          <a:ea typeface="+mn-ea"/>
          <a:cs typeface="+mn-cs"/>
        </a:defRPr>
      </a:lvl8pPr>
      <a:lvl9pPr marL="3893523" indent="-229031" algn="l" defTabSz="91612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1pPr>
      <a:lvl2pPr marL="458061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2pPr>
      <a:lvl3pPr marL="916123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3pPr>
      <a:lvl4pPr marL="1374184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4pPr>
      <a:lvl5pPr marL="1832246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5pPr>
      <a:lvl6pPr marL="2290307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6pPr>
      <a:lvl7pPr marL="2748368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7pPr>
      <a:lvl8pPr marL="3206431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8pPr>
      <a:lvl9pPr marL="3664492" algn="l" defTabSz="916123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sv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 /><Relationship Id="rId3" Type="http://schemas.openxmlformats.org/officeDocument/2006/relationships/image" Target="../media/image8.png" /><Relationship Id="rId7" Type="http://schemas.openxmlformats.org/officeDocument/2006/relationships/chart" Target="../charts/chart2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Relationship Id="rId6" Type="http://schemas.openxmlformats.org/officeDocument/2006/relationships/chart" Target="../charts/chart1.xml" /><Relationship Id="rId5" Type="http://schemas.openxmlformats.org/officeDocument/2006/relationships/image" Target="../media/image5.svg" /><Relationship Id="rId10" Type="http://schemas.openxmlformats.org/officeDocument/2006/relationships/image" Target="../media/image11.png" /><Relationship Id="rId4" Type="http://schemas.openxmlformats.org/officeDocument/2006/relationships/image" Target="../media/image9.png" /><Relationship Id="rId9" Type="http://schemas.openxmlformats.org/officeDocument/2006/relationships/image" Target="../media/image10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 /><Relationship Id="rId7" Type="http://schemas.openxmlformats.org/officeDocument/2006/relationships/image" Target="../media/image3.png" /><Relationship Id="rId2" Type="http://schemas.openxmlformats.org/officeDocument/2006/relationships/image" Target="../media/image5.sv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svg" /><Relationship Id="rId5" Type="http://schemas.openxmlformats.org/officeDocument/2006/relationships/image" Target="../media/image14.svg" /><Relationship Id="rId4" Type="http://schemas.openxmlformats.org/officeDocument/2006/relationships/image" Target="../media/image13.sv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5.sv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8.jpeg" /><Relationship Id="rId4" Type="http://schemas.openxmlformats.org/officeDocument/2006/relationships/image" Target="../media/image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sv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Cidade com as luzes acesas&#10;&#10;O conteúdo gerado por IA pode estar incorreto.">
            <a:extLst>
              <a:ext uri="{FF2B5EF4-FFF2-40B4-BE49-F238E27FC236}">
                <a16:creationId xmlns:a16="http://schemas.microsoft.com/office/drawing/2014/main" id="{1BC33395-17E0-76BB-C22C-579DD93A2E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9939" b="52526"/>
          <a:stretch>
            <a:fillRect/>
          </a:stretch>
        </p:blipFill>
        <p:spPr>
          <a:xfrm>
            <a:off x="-1" y="0"/>
            <a:ext cx="18305463" cy="10296525"/>
          </a:xfr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DB7634DF-1ABB-4F13-83F5-BB2EC89F16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7361" y="8939116"/>
            <a:ext cx="2080006" cy="1048323"/>
          </a:xfrm>
          <a:prstGeom prst="rect">
            <a:avLst/>
          </a:prstGeom>
        </p:spPr>
      </p:pic>
      <p:sp>
        <p:nvSpPr>
          <p:cNvPr id="15" name="CuadroTexto 10">
            <a:extLst>
              <a:ext uri="{FF2B5EF4-FFF2-40B4-BE49-F238E27FC236}">
                <a16:creationId xmlns:a16="http://schemas.microsoft.com/office/drawing/2014/main" id="{BB6A148E-E380-4118-A8A1-14DE6C359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6122" y="6512347"/>
            <a:ext cx="1126913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s-PE" sz="2500" dirty="0">
                <a:solidFill>
                  <a:schemeClr val="bg1"/>
                </a:solidFill>
                <a:latin typeface="Gotham Light" pitchFamily="50" charset="0"/>
                <a:cs typeface="Gotham Light" pitchFamily="50" charset="0"/>
              </a:rPr>
              <a:t>Ariel Fernández Alvarado</a:t>
            </a:r>
          </a:p>
          <a:p>
            <a:pPr eaLnBrk="1" hangingPunct="1"/>
            <a:r>
              <a:rPr lang="es-ES" altLang="es-PE" sz="2500">
                <a:solidFill>
                  <a:schemeClr val="bg1"/>
                </a:solidFill>
                <a:latin typeface="Gotham Light" pitchFamily="50" charset="0"/>
                <a:cs typeface="Gotham Light" pitchFamily="50" charset="0"/>
              </a:rPr>
              <a:t>April 2026</a:t>
            </a:r>
            <a:endParaRPr lang="es-PE" altLang="es-PE" sz="2500" dirty="0">
              <a:solidFill>
                <a:schemeClr val="bg1"/>
              </a:solidFill>
              <a:latin typeface="Gotham Light" pitchFamily="50" charset="0"/>
              <a:cs typeface="Gotham Light" pitchFamily="50" charset="0"/>
            </a:endParaRPr>
          </a:p>
        </p:txBody>
      </p:sp>
      <p:sp>
        <p:nvSpPr>
          <p:cNvPr id="10" name="CuadroTexto 10">
            <a:extLst>
              <a:ext uri="{FF2B5EF4-FFF2-40B4-BE49-F238E27FC236}">
                <a16:creationId xmlns:a16="http://schemas.microsoft.com/office/drawing/2014/main" id="{A626E29B-4230-40A5-A111-A91C7FCF5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324" y="3589943"/>
            <a:ext cx="12795039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s-PE" sz="5500">
                <a:solidFill>
                  <a:schemeClr val="bg1"/>
                </a:solidFill>
                <a:latin typeface="Gotham Light" pitchFamily="50" charset="0"/>
                <a:cs typeface="Gotham Light" pitchFamily="50" charset="0"/>
              </a:rPr>
              <a:t>COMPETITIVE RESILIENCE:</a:t>
            </a:r>
            <a:br>
              <a:rPr lang="es-ES" altLang="es-PE" sz="5500">
                <a:solidFill>
                  <a:schemeClr val="bg1"/>
                </a:solidFill>
                <a:latin typeface="Gotham Light" pitchFamily="50" charset="0"/>
                <a:cs typeface="Gotham Light" pitchFamily="50" charset="0"/>
              </a:rPr>
            </a:br>
            <a:r>
              <a:rPr lang="en-US" altLang="es-PE" sz="5500">
                <a:solidFill>
                  <a:schemeClr val="bg1"/>
                </a:solidFill>
                <a:latin typeface="Gotham Light" pitchFamily="50" charset="0"/>
                <a:cs typeface="Gotham Light" pitchFamily="50" charset="0"/>
              </a:rPr>
              <a:t>The transformation of the Small and medium-sized ICTs</a:t>
            </a:r>
            <a:endParaRPr lang="es-PE" altLang="es-PE" sz="5500" dirty="0">
              <a:solidFill>
                <a:schemeClr val="bg1"/>
              </a:solidFill>
              <a:latin typeface="Gotham Light" pitchFamily="50" charset="0"/>
              <a:cs typeface="Gotham Light" pitchFamily="50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CC8C12-DBA1-452F-97F3-B9C699235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9618" y="8910755"/>
            <a:ext cx="2923569" cy="94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23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9738434-98E8-445C-B8CB-93C272BFD140}"/>
              </a:ext>
            </a:extLst>
          </p:cNvPr>
          <p:cNvSpPr/>
          <p:nvPr/>
        </p:nvSpPr>
        <p:spPr>
          <a:xfrm>
            <a:off x="0" y="0"/>
            <a:ext cx="18305463" cy="10277052"/>
          </a:xfrm>
          <a:prstGeom prst="rect">
            <a:avLst/>
          </a:prstGeom>
          <a:gradFill flip="none" rotWithShape="1">
            <a:gsLst>
              <a:gs pos="0">
                <a:srgbClr val="2B160B"/>
              </a:gs>
              <a:gs pos="50000">
                <a:srgbClr val="1B052B"/>
              </a:gs>
              <a:gs pos="100000">
                <a:srgbClr val="271D14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CDE6FBC-76B2-40A4-BDCE-D6C16C3FB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221" y="19472"/>
            <a:ext cx="15457016" cy="10296525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CE17D016-E276-4F88-994F-6341289F4BCE}"/>
              </a:ext>
            </a:extLst>
          </p:cNvPr>
          <p:cNvSpPr/>
          <p:nvPr/>
        </p:nvSpPr>
        <p:spPr>
          <a:xfrm>
            <a:off x="15544800" y="9185564"/>
            <a:ext cx="852055" cy="810491"/>
          </a:xfrm>
          <a:prstGeom prst="ellipse">
            <a:avLst/>
          </a:prstGeom>
          <a:solidFill>
            <a:srgbClr val="4A2C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165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1A22A9B-43F4-CAC0-254C-1FABF9BFE663}"/>
              </a:ext>
            </a:extLst>
          </p:cNvPr>
          <p:cNvSpPr/>
          <p:nvPr/>
        </p:nvSpPr>
        <p:spPr>
          <a:xfrm>
            <a:off x="0" y="9076773"/>
            <a:ext cx="18305463" cy="1200279"/>
          </a:xfrm>
          <a:prstGeom prst="rect">
            <a:avLst/>
          </a:prstGeom>
          <a:solidFill>
            <a:srgbClr val="1846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1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3BF026D-B867-4C1A-A1EB-BA673B0B44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6109" y="9388837"/>
            <a:ext cx="2999789" cy="603373"/>
          </a:xfrm>
          <a:prstGeom prst="rect">
            <a:avLst/>
          </a:prstGeom>
        </p:spPr>
      </p:pic>
      <p:pic>
        <p:nvPicPr>
          <p:cNvPr id="7" name="Imagen 6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154B3DA2-1D8E-46A1-BB3B-7856797BC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6" b="31118"/>
          <a:stretch>
            <a:fillRect/>
          </a:stretch>
        </p:blipFill>
        <p:spPr>
          <a:xfrm>
            <a:off x="1671922" y="3520317"/>
            <a:ext cx="4821979" cy="205926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6CC55-96D6-4B7C-A197-55B58CE4E206}"/>
              </a:ext>
            </a:extLst>
          </p:cNvPr>
          <p:cNvSpPr txBox="1"/>
          <p:nvPr/>
        </p:nvSpPr>
        <p:spPr>
          <a:xfrm>
            <a:off x="8687666" y="6080376"/>
            <a:ext cx="7923316" cy="2068326"/>
          </a:xfrm>
          <a:prstGeom prst="rect">
            <a:avLst/>
          </a:prstGeom>
          <a:solidFill>
            <a:srgbClr val="1846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500">
                <a:latin typeface="Montserrat" pitchFamily="2" charset="0"/>
              </a:rPr>
              <a:t>From Argentina, with a view to Latin America and the world.</a:t>
            </a:r>
            <a:endParaRPr lang="es-AR" sz="3500" dirty="0">
              <a:latin typeface="Montserrat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DBFB061-FD73-4940-A6C3-55951E2810FA}"/>
              </a:ext>
            </a:extLst>
          </p:cNvPr>
          <p:cNvSpPr txBox="1"/>
          <p:nvPr/>
        </p:nvSpPr>
        <p:spPr>
          <a:xfrm>
            <a:off x="8687666" y="2974255"/>
            <a:ext cx="7899702" cy="2620446"/>
          </a:xfrm>
          <a:prstGeom prst="rect">
            <a:avLst/>
          </a:prstGeom>
          <a:solidFill>
            <a:srgbClr val="1846A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500">
                <a:latin typeface="Montserrat" pitchFamily="2" charset="0"/>
              </a:rPr>
              <a:t>Technological innovation and </a:t>
            </a:r>
            <a:br>
              <a:rPr lang="en-US" sz="3500">
                <a:latin typeface="Montserrat" pitchFamily="2" charset="0"/>
              </a:rPr>
            </a:br>
            <a:r>
              <a:rPr lang="en-US" sz="3500">
                <a:latin typeface="Montserrat" pitchFamily="2" charset="0"/>
              </a:rPr>
              <a:t>new business models</a:t>
            </a:r>
            <a:br>
              <a:rPr lang="en-US" sz="3500">
                <a:latin typeface="Montserrat" pitchFamily="2" charset="0"/>
              </a:rPr>
            </a:br>
            <a:endParaRPr lang="en-US" sz="3500">
              <a:latin typeface="Montserrat" pitchFamily="2" charset="0"/>
            </a:endParaRPr>
          </a:p>
          <a:p>
            <a:r>
              <a:rPr lang="en-US" sz="3500">
                <a:latin typeface="Montserrat" pitchFamily="2" charset="0"/>
              </a:rPr>
              <a:t>Policy and regulation</a:t>
            </a:r>
            <a:endParaRPr lang="es-AR" sz="3500">
              <a:latin typeface="Montserrat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94F669-D739-4398-8C97-15A619CB20F1}"/>
              </a:ext>
            </a:extLst>
          </p:cNvPr>
          <p:cNvSpPr txBox="1"/>
          <p:nvPr/>
        </p:nvSpPr>
        <p:spPr>
          <a:xfrm>
            <a:off x="8687666" y="1150567"/>
            <a:ext cx="7899702" cy="1338013"/>
          </a:xfrm>
          <a:prstGeom prst="rect">
            <a:avLst/>
          </a:prstGeom>
          <a:solidFill>
            <a:srgbClr val="1846A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AR" sz="3500">
                <a:latin typeface="Montserrat" pitchFamily="2" charset="0"/>
              </a:rPr>
              <a:t>Visibility and Relevance</a:t>
            </a:r>
            <a:endParaRPr lang="es-AR" sz="3500" dirty="0">
              <a:latin typeface="Montserrat" pitchFamily="2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20920C6-DC38-430E-A378-40791B530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5712" y="9350997"/>
            <a:ext cx="2090540" cy="679051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7B2C708-6DCF-43F0-B46D-63FCCB2D01EE}"/>
              </a:ext>
            </a:extLst>
          </p:cNvPr>
          <p:cNvCxnSpPr>
            <a:cxnSpLocks/>
          </p:cNvCxnSpPr>
          <p:nvPr/>
        </p:nvCxnSpPr>
        <p:spPr>
          <a:xfrm>
            <a:off x="6493901" y="4397829"/>
            <a:ext cx="238884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4747AC0-33B7-46E0-8546-B0B58158DF5B}"/>
              </a:ext>
            </a:extLst>
          </p:cNvPr>
          <p:cNvCxnSpPr/>
          <p:nvPr/>
        </p:nvCxnSpPr>
        <p:spPr>
          <a:xfrm>
            <a:off x="7445829" y="1785257"/>
            <a:ext cx="0" cy="55299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39036E4-6669-4D0B-9D1F-0E33A37DCF96}"/>
              </a:ext>
            </a:extLst>
          </p:cNvPr>
          <p:cNvCxnSpPr>
            <a:cxnSpLocks/>
          </p:cNvCxnSpPr>
          <p:nvPr/>
        </p:nvCxnSpPr>
        <p:spPr>
          <a:xfrm>
            <a:off x="7445829" y="1797803"/>
            <a:ext cx="124183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0D2FB67F-E7C0-4FFE-8BFD-D4BA486C3EEA}"/>
              </a:ext>
            </a:extLst>
          </p:cNvPr>
          <p:cNvCxnSpPr/>
          <p:nvPr/>
        </p:nvCxnSpPr>
        <p:spPr>
          <a:xfrm>
            <a:off x="7445829" y="7315200"/>
            <a:ext cx="14369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3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886637F8-FB4E-4FAE-9937-99F6847B4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6013" y="721156"/>
            <a:ext cx="3603373" cy="577323"/>
          </a:xfrm>
        </p:spPr>
        <p:txBody>
          <a:bodyPr>
            <a:normAutofit fontScale="90000"/>
          </a:bodyPr>
          <a:lstStyle/>
          <a:p>
            <a:r>
              <a:rPr lang="es-ES" spc="-100" dirty="0">
                <a:latin typeface="+mn-lt"/>
              </a:rPr>
              <a:t>Argentina</a:t>
            </a:r>
            <a:endParaRPr lang="es-AR" spc="-100" dirty="0">
              <a:latin typeface="+mn-lt"/>
            </a:endParaRP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6D39E441-F495-4720-8465-44F53E028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211" y="3356966"/>
            <a:ext cx="4075857" cy="2903663"/>
          </a:xfrm>
        </p:spPr>
        <p:txBody>
          <a:bodyPr/>
          <a:lstStyle/>
          <a:p>
            <a:endParaRPr lang="es-AR" dirty="0"/>
          </a:p>
          <a:p>
            <a:endParaRPr lang="es-AR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BF493CA-D5C6-46F9-B3D7-CB570A244AB4}"/>
              </a:ext>
            </a:extLst>
          </p:cNvPr>
          <p:cNvSpPr txBox="1"/>
          <p:nvPr/>
        </p:nvSpPr>
        <p:spPr>
          <a:xfrm>
            <a:off x="3347928" y="2083516"/>
            <a:ext cx="6573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 err="1">
                <a:solidFill>
                  <a:schemeClr val="bg2">
                    <a:lumMod val="50000"/>
                  </a:schemeClr>
                </a:solidFill>
                <a:latin typeface="Montserrat" pitchFamily="2" charset="0"/>
              </a:rPr>
              <a:t>Broadband</a:t>
            </a:r>
            <a:r>
              <a:rPr lang="es-MX" sz="3200" b="1" dirty="0">
                <a:solidFill>
                  <a:schemeClr val="bg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MX" sz="3200" b="1" dirty="0" err="1">
                <a:solidFill>
                  <a:schemeClr val="bg2">
                    <a:lumMod val="50000"/>
                  </a:schemeClr>
                </a:solidFill>
                <a:latin typeface="Montserrat" pitchFamily="2" charset="0"/>
              </a:rPr>
              <a:t>access</a:t>
            </a:r>
            <a:endParaRPr lang="es-AR" sz="3200" b="1" dirty="0">
              <a:solidFill>
                <a:schemeClr val="bg2">
                  <a:lumMod val="50000"/>
                </a:schemeClr>
              </a:solidFill>
              <a:latin typeface="Montserrat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8DDA8ED-4C99-4866-BE67-6CEBA37A1890}"/>
              </a:ext>
            </a:extLst>
          </p:cNvPr>
          <p:cNvSpPr txBox="1"/>
          <p:nvPr/>
        </p:nvSpPr>
        <p:spPr>
          <a:xfrm>
            <a:off x="12376972" y="2096486"/>
            <a:ext cx="27590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3200" b="1" dirty="0">
                <a:solidFill>
                  <a:schemeClr val="bg2">
                    <a:lumMod val="50000"/>
                  </a:schemeClr>
                </a:solidFill>
                <a:latin typeface="Montserrat" pitchFamily="2" charset="0"/>
              </a:rPr>
              <a:t>Mobile </a:t>
            </a:r>
            <a:r>
              <a:rPr lang="es-AR" sz="3200" b="1" dirty="0" err="1">
                <a:solidFill>
                  <a:schemeClr val="bg2">
                    <a:lumMod val="50000"/>
                  </a:schemeClr>
                </a:solidFill>
                <a:latin typeface="Montserrat" pitchFamily="2" charset="0"/>
              </a:rPr>
              <a:t>lines</a:t>
            </a:r>
            <a:endParaRPr lang="es-AR" sz="3200" b="1" dirty="0">
              <a:solidFill>
                <a:schemeClr val="bg2">
                  <a:lumMod val="50000"/>
                </a:schemeClr>
              </a:solidFill>
              <a:latin typeface="Montserrat" pitchFamily="2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1983B68-2781-442D-B294-2BAB134129A1}"/>
              </a:ext>
            </a:extLst>
          </p:cNvPr>
          <p:cNvSpPr txBox="1"/>
          <p:nvPr/>
        </p:nvSpPr>
        <p:spPr>
          <a:xfrm>
            <a:off x="3928723" y="2758728"/>
            <a:ext cx="7948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Montserrat" pitchFamily="2" charset="0"/>
              </a:rPr>
              <a:t>13.6 million households – 80% penetration</a:t>
            </a:r>
            <a:endParaRPr lang="es-MX" sz="2000" b="1" dirty="0">
              <a:latin typeface="Montserrat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AC2A3BB-128A-4925-9BB1-F58A1F28E613}"/>
              </a:ext>
            </a:extLst>
          </p:cNvPr>
          <p:cNvSpPr txBox="1"/>
          <p:nvPr/>
        </p:nvSpPr>
        <p:spPr>
          <a:xfrm>
            <a:off x="11522104" y="2760302"/>
            <a:ext cx="4283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>
                <a:latin typeface="Montserrat" pitchFamily="2" charset="0"/>
              </a:rPr>
              <a:t>63.2 </a:t>
            </a:r>
            <a:r>
              <a:rPr lang="es-AR" sz="2000" b="1" dirty="0" err="1">
                <a:latin typeface="Montserrat" pitchFamily="2" charset="0"/>
              </a:rPr>
              <a:t>million</a:t>
            </a:r>
            <a:r>
              <a:rPr lang="es-AR" sz="2000" b="1" dirty="0">
                <a:latin typeface="Montserrat" pitchFamily="2" charset="0"/>
              </a:rPr>
              <a:t> – 135% </a:t>
            </a:r>
            <a:r>
              <a:rPr lang="es-AR" sz="2000" b="1" dirty="0" err="1">
                <a:latin typeface="Montserrat" pitchFamily="2" charset="0"/>
              </a:rPr>
              <a:t>penetration</a:t>
            </a:r>
            <a:endParaRPr lang="es-AR" sz="2000" b="1" dirty="0">
              <a:latin typeface="Montserrat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2592356-58A6-49B6-BC6D-29AAB15039B6}"/>
              </a:ext>
            </a:extLst>
          </p:cNvPr>
          <p:cNvSpPr txBox="1"/>
          <p:nvPr/>
        </p:nvSpPr>
        <p:spPr>
          <a:xfrm>
            <a:off x="15247616" y="847490"/>
            <a:ext cx="2293833" cy="3797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868">
                <a:solidFill>
                  <a:schemeClr val="tx2">
                    <a:lumMod val="75000"/>
                    <a:lumOff val="25000"/>
                  </a:schemeClr>
                </a:solidFill>
              </a:rPr>
              <a:t>46 million inhabitants</a:t>
            </a:r>
            <a:endParaRPr lang="es-AR" sz="1868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3C61618-8CC7-47A5-B0C8-028CE416A000}"/>
              </a:ext>
            </a:extLst>
          </p:cNvPr>
          <p:cNvSpPr txBox="1"/>
          <p:nvPr/>
        </p:nvSpPr>
        <p:spPr>
          <a:xfrm>
            <a:off x="15247616" y="1466019"/>
            <a:ext cx="2318263" cy="3797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 i="1"/>
            </a:lvl1pPr>
          </a:lstStyle>
          <a:p>
            <a:r>
              <a:rPr lang="es-AR" sz="1868" i="0">
                <a:solidFill>
                  <a:schemeClr val="tx2">
                    <a:lumMod val="75000"/>
                    <a:lumOff val="25000"/>
                  </a:schemeClr>
                </a:solidFill>
              </a:rPr>
              <a:t>17 million households</a:t>
            </a:r>
            <a:endParaRPr lang="es-AR" sz="1868" i="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46461571-8363-4B0C-AC80-45C858E625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5" t="16948" r="8582" b="20621"/>
          <a:stretch/>
        </p:blipFill>
        <p:spPr>
          <a:xfrm flipH="1">
            <a:off x="14559584" y="721156"/>
            <a:ext cx="643422" cy="49056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977FAF7-B4B2-492F-ACDC-9B15E1D091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147" y="1323695"/>
            <a:ext cx="542018" cy="542018"/>
          </a:xfrm>
          <a:prstGeom prst="rect">
            <a:avLst/>
          </a:prstGeom>
        </p:spPr>
      </p:pic>
      <p:sp>
        <p:nvSpPr>
          <p:cNvPr id="29" name="AutoShape 2" descr="Bandera ondulada argentina. Ilustración vectorial . Vector de stock  #136692998 de ©khvost">
            <a:extLst>
              <a:ext uri="{FF2B5EF4-FFF2-40B4-BE49-F238E27FC236}">
                <a16:creationId xmlns:a16="http://schemas.microsoft.com/office/drawing/2014/main" id="{02ECC86F-7116-49DB-837D-3BF2386C73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42060" y="4630105"/>
            <a:ext cx="203394" cy="20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1018" tIns="30509" rIns="61018" bIns="30509" numCol="1" anchor="t" anchorCtr="0" compatLnSpc="1">
            <a:prstTxWarp prst="textNoShape">
              <a:avLst/>
            </a:prstTxWarp>
          </a:bodyPr>
          <a:lstStyle/>
          <a:p>
            <a:endParaRPr lang="es-AR" sz="1201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E758E011-18F4-4E60-AB6E-761FF477F8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0" t="10650" r="11291"/>
          <a:stretch/>
        </p:blipFill>
        <p:spPr>
          <a:xfrm>
            <a:off x="593436" y="418934"/>
            <a:ext cx="1672577" cy="1970567"/>
          </a:xfrm>
          <a:prstGeom prst="rect">
            <a:avLst/>
          </a:prstGeom>
        </p:spPr>
      </p:pic>
      <p:sp>
        <p:nvSpPr>
          <p:cNvPr id="24" name="Retângulo 3">
            <a:extLst>
              <a:ext uri="{FF2B5EF4-FFF2-40B4-BE49-F238E27FC236}">
                <a16:creationId xmlns:a16="http://schemas.microsoft.com/office/drawing/2014/main" id="{81A22A9B-43F4-CAC0-254C-1FABF9BFE663}"/>
              </a:ext>
            </a:extLst>
          </p:cNvPr>
          <p:cNvSpPr/>
          <p:nvPr/>
        </p:nvSpPr>
        <p:spPr>
          <a:xfrm>
            <a:off x="0" y="9076773"/>
            <a:ext cx="18305463" cy="1200279"/>
          </a:xfrm>
          <a:prstGeom prst="rect">
            <a:avLst/>
          </a:prstGeom>
          <a:solidFill>
            <a:srgbClr val="1846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1" dirty="0"/>
          </a:p>
        </p:txBody>
      </p:sp>
      <p:pic>
        <p:nvPicPr>
          <p:cNvPr id="31" name="Gráfico 7">
            <a:extLst>
              <a:ext uri="{FF2B5EF4-FFF2-40B4-BE49-F238E27FC236}">
                <a16:creationId xmlns:a16="http://schemas.microsoft.com/office/drawing/2014/main" id="{B3BF026D-B867-4C1A-A1EB-BA673B0B44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6109" y="9388837"/>
            <a:ext cx="2999789" cy="603373"/>
          </a:xfrm>
          <a:prstGeom prst="rect">
            <a:avLst/>
          </a:prstGeom>
        </p:spPr>
      </p:pic>
      <p:graphicFrame>
        <p:nvGraphicFramePr>
          <p:cNvPr id="32" name="Gráfico 31">
            <a:extLst>
              <a:ext uri="{FF2B5EF4-FFF2-40B4-BE49-F238E27FC236}">
                <a16:creationId xmlns:a16="http://schemas.microsoft.com/office/drawing/2014/main" id="{373CE4A9-2FC3-4B26-8A48-9D4D648E47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5711468"/>
              </p:ext>
            </p:extLst>
          </p:nvPr>
        </p:nvGraphicFramePr>
        <p:xfrm>
          <a:off x="3424640" y="3530825"/>
          <a:ext cx="6497226" cy="4351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" name="Gráfico 32">
            <a:extLst>
              <a:ext uri="{FF2B5EF4-FFF2-40B4-BE49-F238E27FC236}">
                <a16:creationId xmlns:a16="http://schemas.microsoft.com/office/drawing/2014/main" id="{C18C38B2-50B5-4FDC-A81E-9055ACC0EE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4369594"/>
              </p:ext>
            </p:extLst>
          </p:nvPr>
        </p:nvGraphicFramePr>
        <p:xfrm>
          <a:off x="10677426" y="3686634"/>
          <a:ext cx="6394555" cy="4351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3" name="Imagen 22">
            <a:extLst>
              <a:ext uri="{FF2B5EF4-FFF2-40B4-BE49-F238E27FC236}">
                <a16:creationId xmlns:a16="http://schemas.microsoft.com/office/drawing/2014/main" id="{CA92B5CD-DA8E-416F-A56F-B0C0B8AE3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65712" y="9350997"/>
            <a:ext cx="2090540" cy="6790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BB958F1-4882-0CFC-E44B-772E79CBB64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637" t="10182" r="11717" b="14276"/>
          <a:stretch>
            <a:fillRect/>
          </a:stretch>
        </p:blipFill>
        <p:spPr>
          <a:xfrm>
            <a:off x="90033" y="5304950"/>
            <a:ext cx="3145786" cy="20669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CB672AD-67D7-CF3D-E71E-5A3DF166DE2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4154" t="19751" r="32843" b="30800"/>
          <a:stretch>
            <a:fillRect/>
          </a:stretch>
        </p:blipFill>
        <p:spPr>
          <a:xfrm>
            <a:off x="3046997" y="5027664"/>
            <a:ext cx="1209171" cy="24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3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958C3AB-BFE3-44D4-88B5-9EFAAC29D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09" y="678646"/>
            <a:ext cx="15788461" cy="1328058"/>
          </a:xfrm>
        </p:spPr>
        <p:txBody>
          <a:bodyPr>
            <a:normAutofit/>
          </a:bodyPr>
          <a:lstStyle/>
          <a:p>
            <a:r>
              <a:rPr lang="es-AR" sz="5400" b="1">
                <a:solidFill>
                  <a:srgbClr val="1846A0"/>
                </a:solidFill>
                <a:latin typeface="Montserrat" pitchFamily="2" charset="0"/>
                <a:ea typeface="+mn-ea"/>
                <a:cs typeface="+mn-cs"/>
              </a:rPr>
              <a:t>COMPETITIVE RESILIENCE: </a:t>
            </a:r>
            <a:br>
              <a:rPr lang="es-AR" sz="3500" b="1">
                <a:solidFill>
                  <a:srgbClr val="1846A0"/>
                </a:solidFill>
                <a:latin typeface="Montserrat" pitchFamily="2" charset="0"/>
                <a:ea typeface="+mn-ea"/>
                <a:cs typeface="+mn-cs"/>
              </a:rPr>
            </a:br>
            <a:r>
              <a:rPr lang="en-US" sz="3500" b="1">
                <a:solidFill>
                  <a:srgbClr val="1846A0"/>
                </a:solidFill>
                <a:latin typeface="Montserrat" pitchFamily="2" charset="0"/>
                <a:ea typeface="+mn-ea"/>
                <a:cs typeface="+mn-cs"/>
              </a:rPr>
              <a:t>The transformation of the Small and medium-sized ICTs</a:t>
            </a:r>
            <a:endParaRPr lang="es-AR" sz="3500" b="1" dirty="0">
              <a:solidFill>
                <a:srgbClr val="1846A0"/>
              </a:solidFill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78EDFD4-926B-472A-99BC-BCAFB4E49B1D}"/>
              </a:ext>
            </a:extLst>
          </p:cNvPr>
          <p:cNvSpPr txBox="1"/>
          <p:nvPr/>
        </p:nvSpPr>
        <p:spPr>
          <a:xfrm>
            <a:off x="2089029" y="2780656"/>
            <a:ext cx="15520660" cy="5027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sz="5500" b="1">
                <a:solidFill>
                  <a:srgbClr val="00B0F0"/>
                </a:solidFill>
                <a:latin typeface="Montserrat ExtraBold" pitchFamily="2" charset="0"/>
              </a:rPr>
              <a:t>C</a:t>
            </a:r>
            <a:r>
              <a:rPr lang="en-US" sz="4500">
                <a:solidFill>
                  <a:schemeClr val="bg2">
                    <a:lumMod val="50000"/>
                  </a:schemeClr>
                </a:solidFill>
                <a:latin typeface="Montserrat SemiBold" pitchFamily="2" charset="0"/>
              </a:rPr>
              <a:t>lear rules and a present regulatory body</a:t>
            </a:r>
            <a:r>
              <a:rPr lang="es-MX" sz="4500">
                <a:solidFill>
                  <a:schemeClr val="bg2">
                    <a:lumMod val="50000"/>
                  </a:schemeClr>
                </a:solidFill>
                <a:latin typeface="Montserrat SemiBold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s-MX" sz="5500" b="1">
                <a:solidFill>
                  <a:srgbClr val="00B0F0"/>
                </a:solidFill>
                <a:latin typeface="Montserrat ExtraBold" pitchFamily="2" charset="0"/>
              </a:rPr>
              <a:t>C</a:t>
            </a:r>
            <a:r>
              <a:rPr lang="es-MX" sz="4500">
                <a:solidFill>
                  <a:schemeClr val="bg2">
                    <a:lumMod val="50000"/>
                  </a:schemeClr>
                </a:solidFill>
                <a:latin typeface="Montserrat SemiBold" pitchFamily="2" charset="0"/>
              </a:rPr>
              <a:t>ost efficiency with growth </a:t>
            </a:r>
          </a:p>
          <a:p>
            <a:pPr>
              <a:lnSpc>
                <a:spcPct val="150000"/>
              </a:lnSpc>
            </a:pPr>
            <a:r>
              <a:rPr lang="es-MX" sz="5500" b="1">
                <a:solidFill>
                  <a:srgbClr val="00B0F0"/>
                </a:solidFill>
                <a:latin typeface="Montserrat ExtraBold" pitchFamily="2" charset="0"/>
              </a:rPr>
              <a:t>M</a:t>
            </a:r>
            <a:r>
              <a:rPr lang="es-MX" sz="4500">
                <a:solidFill>
                  <a:schemeClr val="bg2">
                    <a:lumMod val="50000"/>
                  </a:schemeClr>
                </a:solidFill>
                <a:latin typeface="Montserrat SemiBold" pitchFamily="2" charset="0"/>
              </a:rPr>
              <a:t>odernizing the experience </a:t>
            </a:r>
          </a:p>
          <a:p>
            <a:pPr>
              <a:lnSpc>
                <a:spcPct val="150000"/>
              </a:lnSpc>
            </a:pPr>
            <a:r>
              <a:rPr lang="es-MX" sz="5500" b="1">
                <a:solidFill>
                  <a:srgbClr val="00B0F0"/>
                </a:solidFill>
                <a:latin typeface="Montserrat ExtraBold" pitchFamily="2" charset="0"/>
              </a:rPr>
              <a:t>C</a:t>
            </a:r>
            <a:r>
              <a:rPr lang="en-US" sz="4500">
                <a:solidFill>
                  <a:schemeClr val="bg2">
                    <a:lumMod val="50000"/>
                  </a:schemeClr>
                </a:solidFill>
                <a:latin typeface="Montserrat SemiBold" pitchFamily="2" charset="0"/>
              </a:rPr>
              <a:t>ompetitive strategy. The quadruple play</a:t>
            </a:r>
            <a:endParaRPr lang="es-MX" sz="4500" b="1">
              <a:solidFill>
                <a:schemeClr val="bg2">
                  <a:lumMod val="50000"/>
                </a:schemeClr>
              </a:solidFill>
              <a:latin typeface="Montserrat" pitchFamily="2" charset="0"/>
            </a:endParaRPr>
          </a:p>
        </p:txBody>
      </p:sp>
      <p:sp>
        <p:nvSpPr>
          <p:cNvPr id="16" name="Retângulo 3">
            <a:extLst>
              <a:ext uri="{FF2B5EF4-FFF2-40B4-BE49-F238E27FC236}">
                <a16:creationId xmlns:a16="http://schemas.microsoft.com/office/drawing/2014/main" id="{81A22A9B-43F4-CAC0-254C-1FABF9BFE663}"/>
              </a:ext>
            </a:extLst>
          </p:cNvPr>
          <p:cNvSpPr/>
          <p:nvPr/>
        </p:nvSpPr>
        <p:spPr>
          <a:xfrm>
            <a:off x="0" y="9076773"/>
            <a:ext cx="18305463" cy="1200279"/>
          </a:xfrm>
          <a:prstGeom prst="rect">
            <a:avLst/>
          </a:prstGeom>
          <a:solidFill>
            <a:srgbClr val="1846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1" dirty="0"/>
          </a:p>
        </p:txBody>
      </p:sp>
      <p:pic>
        <p:nvPicPr>
          <p:cNvPr id="17" name="Gráfico 7">
            <a:extLst>
              <a:ext uri="{FF2B5EF4-FFF2-40B4-BE49-F238E27FC236}">
                <a16:creationId xmlns:a16="http://schemas.microsoft.com/office/drawing/2014/main" id="{B3BF026D-B867-4C1A-A1EB-BA673B0B44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6109" y="9388837"/>
            <a:ext cx="2999789" cy="603373"/>
          </a:xfrm>
          <a:prstGeom prst="rect">
            <a:avLst/>
          </a:prstGeom>
        </p:spPr>
      </p:pic>
      <p:pic>
        <p:nvPicPr>
          <p:cNvPr id="4" name="Gráfico 3" descr="Apretón de manos con relleno sólido">
            <a:extLst>
              <a:ext uri="{FF2B5EF4-FFF2-40B4-BE49-F238E27FC236}">
                <a16:creationId xmlns:a16="http://schemas.microsoft.com/office/drawing/2014/main" id="{076109B9-6A81-4907-8706-56F86BDE95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50513" y="2979626"/>
            <a:ext cx="1272791" cy="1294114"/>
          </a:xfrm>
          <a:prstGeom prst="rect">
            <a:avLst/>
          </a:prstGeom>
        </p:spPr>
      </p:pic>
      <p:pic>
        <p:nvPicPr>
          <p:cNvPr id="7" name="Gráfico 6" descr="Monedas con relleno sólido">
            <a:extLst>
              <a:ext uri="{FF2B5EF4-FFF2-40B4-BE49-F238E27FC236}">
                <a16:creationId xmlns:a16="http://schemas.microsoft.com/office/drawing/2014/main" id="{C598563A-7ED5-4A9E-B248-9EC7FBE0A7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7296" y="4239613"/>
            <a:ext cx="1198181" cy="1198181"/>
          </a:xfrm>
          <a:prstGeom prst="rect">
            <a:avLst/>
          </a:prstGeom>
        </p:spPr>
      </p:pic>
      <p:pic>
        <p:nvPicPr>
          <p:cNvPr id="9" name="Gráfico 8" descr="Estrellas con relleno sólido">
            <a:extLst>
              <a:ext uri="{FF2B5EF4-FFF2-40B4-BE49-F238E27FC236}">
                <a16:creationId xmlns:a16="http://schemas.microsoft.com/office/drawing/2014/main" id="{BB330F25-64AD-430E-B8C7-CE1FDE05F4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7296" y="5680887"/>
            <a:ext cx="1025494" cy="1025494"/>
          </a:xfrm>
          <a:prstGeom prst="rect">
            <a:avLst/>
          </a:prstGeom>
        </p:spPr>
      </p:pic>
      <p:pic>
        <p:nvPicPr>
          <p:cNvPr id="11" name="Gráfico 10" descr="Trofeo con relleno sólido">
            <a:extLst>
              <a:ext uri="{FF2B5EF4-FFF2-40B4-BE49-F238E27FC236}">
                <a16:creationId xmlns:a16="http://schemas.microsoft.com/office/drawing/2014/main" id="{1E954F78-DB9D-4098-A8DB-A5E9A0B536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467838" y="6669841"/>
            <a:ext cx="1025494" cy="102549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684E72-1815-46A8-AF13-557B6F91DA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65712" y="9350997"/>
            <a:ext cx="2090540" cy="67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79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958C3AB-BFE3-44D4-88B5-9EFAAC29D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09" y="93074"/>
            <a:ext cx="15788461" cy="1328058"/>
          </a:xfrm>
        </p:spPr>
        <p:txBody>
          <a:bodyPr>
            <a:normAutofit/>
          </a:bodyPr>
          <a:lstStyle/>
          <a:p>
            <a:r>
              <a:rPr lang="es-MX" sz="4400" b="1">
                <a:solidFill>
                  <a:srgbClr val="1846A0"/>
                </a:solidFill>
                <a:latin typeface="Montserrat" pitchFamily="2" charset="0"/>
                <a:ea typeface="+mn-ea"/>
                <a:cs typeface="+mn-cs"/>
              </a:rPr>
              <a:t>THE EVOLUTION OF IMOWI</a:t>
            </a:r>
            <a:endParaRPr lang="es-AR" sz="4400" b="1" dirty="0">
              <a:solidFill>
                <a:srgbClr val="1846A0"/>
              </a:solidFill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BF83A4-0E22-442F-8F9B-52A718E5F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112" y="9413343"/>
            <a:ext cx="2090540" cy="6790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0FF139E-7000-4DD6-B236-6173B661E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066" y="1392157"/>
            <a:ext cx="15196485" cy="890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4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958C3AB-BFE3-44D4-88B5-9EFAAC29D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09" y="1682255"/>
            <a:ext cx="7727730" cy="1328058"/>
          </a:xfrm>
        </p:spPr>
        <p:txBody>
          <a:bodyPr>
            <a:normAutofit fontScale="90000"/>
          </a:bodyPr>
          <a:lstStyle/>
          <a:p>
            <a:r>
              <a:rPr lang="es-AR" sz="5400" b="1">
                <a:solidFill>
                  <a:srgbClr val="1846A0"/>
                </a:solidFill>
                <a:latin typeface="Montserrat" pitchFamily="2" charset="0"/>
                <a:ea typeface="+mn-ea"/>
                <a:cs typeface="+mn-cs"/>
              </a:rPr>
              <a:t>SCALE, REPRESENTATION AND REGIONALIZATION</a:t>
            </a:r>
            <a:br>
              <a:rPr lang="es-AR" sz="5400" b="1">
                <a:solidFill>
                  <a:srgbClr val="1846A0"/>
                </a:solidFill>
                <a:latin typeface="Montserrat" pitchFamily="2" charset="0"/>
                <a:ea typeface="+mn-ea"/>
                <a:cs typeface="+mn-cs"/>
              </a:rPr>
            </a:br>
            <a:r>
              <a:rPr lang="es-MX" sz="3500" b="1">
                <a:solidFill>
                  <a:srgbClr val="1846A0"/>
                </a:solidFill>
                <a:latin typeface="Montserrat" pitchFamily="2" charset="0"/>
                <a:ea typeface="+mn-ea"/>
                <a:cs typeface="+mn-cs"/>
              </a:rPr>
              <a:t>of independent operators</a:t>
            </a:r>
            <a:endParaRPr lang="es-AR" sz="3500" b="1" dirty="0">
              <a:solidFill>
                <a:srgbClr val="1846A0"/>
              </a:solidFill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6" name="Retângulo 3">
            <a:extLst>
              <a:ext uri="{FF2B5EF4-FFF2-40B4-BE49-F238E27FC236}">
                <a16:creationId xmlns:a16="http://schemas.microsoft.com/office/drawing/2014/main" id="{81A22A9B-43F4-CAC0-254C-1FABF9BFE663}"/>
              </a:ext>
            </a:extLst>
          </p:cNvPr>
          <p:cNvSpPr/>
          <p:nvPr/>
        </p:nvSpPr>
        <p:spPr>
          <a:xfrm>
            <a:off x="0" y="9076773"/>
            <a:ext cx="18305463" cy="1200279"/>
          </a:xfrm>
          <a:prstGeom prst="rect">
            <a:avLst/>
          </a:prstGeom>
          <a:solidFill>
            <a:srgbClr val="1846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1" dirty="0"/>
          </a:p>
        </p:txBody>
      </p:sp>
      <p:pic>
        <p:nvPicPr>
          <p:cNvPr id="17" name="Gráfico 7">
            <a:extLst>
              <a:ext uri="{FF2B5EF4-FFF2-40B4-BE49-F238E27FC236}">
                <a16:creationId xmlns:a16="http://schemas.microsoft.com/office/drawing/2014/main" id="{B3BF026D-B867-4C1A-A1EB-BA673B0B44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6109" y="9388837"/>
            <a:ext cx="2999789" cy="60337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8C09B0-E9C7-45E4-8B80-8E23BC43E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4403" y="-19473"/>
            <a:ext cx="7727731" cy="102965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C6B1523-57E3-4269-BDEA-DBDE4F908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713" y="9371035"/>
            <a:ext cx="1912361" cy="621175"/>
          </a:xfrm>
          <a:prstGeom prst="rect">
            <a:avLst/>
          </a:prstGeom>
        </p:spPr>
      </p:pic>
      <p:pic>
        <p:nvPicPr>
          <p:cNvPr id="1026" name="Picture 2" descr="Se lanza la Alianza Latinoamericana De Telecomunicaciones (ALT) - Tecnología">
            <a:extLst>
              <a:ext uri="{FF2B5EF4-FFF2-40B4-BE49-F238E27FC236}">
                <a16:creationId xmlns:a16="http://schemas.microsoft.com/office/drawing/2014/main" id="{791C902E-B3BE-4456-830F-2729D3A2D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9" r="32341"/>
          <a:stretch/>
        </p:blipFill>
        <p:spPr bwMode="auto">
          <a:xfrm>
            <a:off x="429089" y="4484944"/>
            <a:ext cx="2786744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75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4B1D1B5-8808-8CD8-5EF9-75BB678065E6}"/>
              </a:ext>
            </a:extLst>
          </p:cNvPr>
          <p:cNvSpPr/>
          <p:nvPr/>
        </p:nvSpPr>
        <p:spPr>
          <a:xfrm>
            <a:off x="0" y="0"/>
            <a:ext cx="18305463" cy="10296525"/>
          </a:xfrm>
          <a:prstGeom prst="rect">
            <a:avLst/>
          </a:prstGeom>
          <a:solidFill>
            <a:srgbClr val="000C4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1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2281DC82-DA6E-4703-AF41-05AEF49263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4368" y="5286822"/>
            <a:ext cx="2951696" cy="1487655"/>
          </a:xfrm>
          <a:prstGeom prst="rect">
            <a:avLst/>
          </a:prstGeom>
        </p:spPr>
      </p:pic>
      <p:sp>
        <p:nvSpPr>
          <p:cNvPr id="10" name="Título 2">
            <a:extLst>
              <a:ext uri="{FF2B5EF4-FFF2-40B4-BE49-F238E27FC236}">
                <a16:creationId xmlns:a16="http://schemas.microsoft.com/office/drawing/2014/main" id="{CA843574-0587-4E48-9BF7-5A2C3A268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247" y="3135061"/>
            <a:ext cx="9414239" cy="132805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MX" sz="4271" b="1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</a:rPr>
              <a:t>Thank you!</a:t>
            </a:r>
            <a:endParaRPr lang="es-AR" sz="4271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5B77B33-F2C7-4ADD-987F-C7965238D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8611" y="5286822"/>
            <a:ext cx="3367875" cy="109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66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713A0728-9745-4583-BC83-1F5D804036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34" r="23332"/>
          <a:stretch/>
        </p:blipFill>
        <p:spPr>
          <a:xfrm>
            <a:off x="-1" y="0"/>
            <a:ext cx="18305463" cy="102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66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9333</TotalTime>
  <Words>145</Words>
  <Application>Microsoft Office PowerPoint</Application>
  <PresentationFormat>Personalizado</PresentationFormat>
  <Paragraphs>31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Office Theme</vt:lpstr>
      <vt:lpstr>Presentación de PowerPoint</vt:lpstr>
      <vt:lpstr>Presentación de PowerPoint</vt:lpstr>
      <vt:lpstr>Presentación de PowerPoint</vt:lpstr>
      <vt:lpstr>Argentina</vt:lpstr>
      <vt:lpstr>COMPETITIVE RESILIENCE:  The transformation of the Small and medium-sized ICTs</vt:lpstr>
      <vt:lpstr>THE EVOLUTION OF IMOWI</vt:lpstr>
      <vt:lpstr>SCALE, REPRESENTATION AND REGIONALIZATION of independent operators</vt:lpstr>
      <vt:lpstr>Thank you!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gabi barion</dc:creator>
  <cp:lastModifiedBy>Ariel Fernández Alvarado</cp:lastModifiedBy>
  <cp:revision>61</cp:revision>
  <cp:lastPrinted>2026-04-24T19:03:27Z</cp:lastPrinted>
  <dcterms:created xsi:type="dcterms:W3CDTF">2025-10-05T22:29:07Z</dcterms:created>
  <dcterms:modified xsi:type="dcterms:W3CDTF">2026-04-28T13:40:53Z</dcterms:modified>
</cp:coreProperties>
</file>