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80" userDrawn="1">
          <p15:clr>
            <a:srgbClr val="A4A3A4"/>
          </p15:clr>
        </p15:guide>
        <p15:guide id="2" pos="10795" userDrawn="1">
          <p15:clr>
            <a:srgbClr val="A4A3A4"/>
          </p15:clr>
        </p15:guide>
      </p15:sldGuideLst>
    </p:ext>
    <p:ext uri="{2D200454-40CA-4A62-9FC3-DE9A4176ACB9}">
      <p15:notesGuideLst xmlns:p15="http://schemas.microsoft.com/office/powerpoint/2012/main">
        <p15:guide id="1" orient="horz" pos="5760" userDrawn="1">
          <p15:clr>
            <a:srgbClr val="A4A3A4"/>
          </p15:clr>
        </p15:guide>
        <p15:guide id="2" pos="32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377E"/>
    <a:srgbClr val="F5F7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3390" autoAdjust="0"/>
  </p:normalViewPr>
  <p:slideViewPr>
    <p:cSldViewPr snapToGrid="0" snapToObjects="1">
      <p:cViewPr>
        <p:scale>
          <a:sx n="100" d="100"/>
          <a:sy n="100" d="100"/>
        </p:scale>
        <p:origin x="654" y="72"/>
      </p:cViewPr>
      <p:guideLst>
        <p:guide orient="horz" pos="5780"/>
        <p:guide pos="10795"/>
      </p:guideLst>
    </p:cSldViewPr>
  </p:slideViewPr>
  <p:notesTextViewPr>
    <p:cViewPr>
      <p:scale>
        <a:sx n="1" d="1"/>
        <a:sy n="1" d="1"/>
      </p:scale>
      <p:origin x="0" y="0"/>
    </p:cViewPr>
  </p:notesTextViewPr>
  <p:notesViewPr>
    <p:cSldViewPr snapToGrid="0" snapToObjects="1" showGuides="1">
      <p:cViewPr varScale="1">
        <p:scale>
          <a:sx n="59" d="100"/>
          <a:sy n="59" d="100"/>
        </p:scale>
        <p:origin x="5658" y="138"/>
      </p:cViewPr>
      <p:guideLst>
        <p:guide orient="horz" pos="5760"/>
        <p:guide pos="32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4573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Good morning, everyone. Many MVNO discussions start with the same question: how do we launch faster? Launch speed matters. But today I would like to focus on the next question: what happens after launch? Can the MVNO still manage revenue, margin, pricing, partner value and customer experience? My main point is simple: the strongest MVNOs will not only launch fast. They will keep control over the monetization layer that allows them to grow profitably. Transition: Before we talk about the African opportunity, let us look at a few public MVNO cases.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Before we talk about technology, let’s look at what successful MVNO cases have in common. They do not all follow the same operating model. But they do control the business model around the network. Mint and Ultra Mobile are a good example of MVNO brand value creation. In South Africa, Capitec Connect shows how a bank-led MVNO proposition can become part of a broader digital ecosystem. Cell C shows the host-side opportunity: a wholesale and MVNO platform can become a growth engine for the host as well. And in the UK, </a:t>
            </a:r>
            <a:r>
              <a:rPr lang="en-US" sz="1200" b="0" u="none" strike="noStrike" dirty="0" err="1">
                <a:solidFill>
                  <a:srgbClr val="000000"/>
                </a:solidFill>
                <a:effectLst/>
                <a:uFillTx/>
                <a:latin typeface="Arial"/>
              </a:rPr>
              <a:t>giffgaff</a:t>
            </a:r>
            <a:r>
              <a:rPr lang="en-US" sz="1200" b="0" u="none" strike="noStrike" dirty="0">
                <a:solidFill>
                  <a:srgbClr val="000000"/>
                </a:solidFill>
                <a:effectLst/>
                <a:uFillTx/>
                <a:latin typeface="Arial"/>
              </a:rPr>
              <a:t> and Tesco Mobile show that MVNO customer experience can compete at the top level. These examples are different, but the pattern is the same: the network may be hosted, but the business model cannot be outsourced.</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The African MVNO opportunity is not one single model. Some MVNOs may be fintech-led, combining telecom with wallets, banking, credit, loyalty or digital payments. Others may focus on B2B and SME connectivity. Some propositions may be community-based or diaspora-focused. And in some markets the opportunity may evolve toward MVNE or multi-brand models. The common point is that these models are not driven by connectivity alone. They require the ability to change products, manage channels, add partner services and control monetization.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Most launch plans are naturally optimized for commercial start. The team needs a host agreement, SIM or </a:t>
            </a:r>
            <a:r>
              <a:rPr lang="en-US" sz="1200" b="0" u="none" strike="noStrike" dirty="0" err="1">
                <a:solidFill>
                  <a:srgbClr val="000000"/>
                </a:solidFill>
                <a:effectLst/>
                <a:uFillTx/>
                <a:latin typeface="Arial"/>
              </a:rPr>
              <a:t>eSIM</a:t>
            </a:r>
            <a:r>
              <a:rPr lang="en-US" sz="1200" b="0" u="none" strike="noStrike" dirty="0">
                <a:solidFill>
                  <a:srgbClr val="000000"/>
                </a:solidFill>
                <a:effectLst/>
                <a:uFillTx/>
                <a:latin typeface="Arial"/>
              </a:rPr>
              <a:t> supply, basic tariffs, an app or website, customer care, payment collection and regulatory readiness. These are all necessary. But they do not answer all the questions that appear later. Six or twelve months after launch, the MVNO may ask: how fast can we launch a new bundle? Who controls tariff logic? Where do balances live? How do we monetize partners? Can we serve B2B accounts? What data do we control for pricing and margin decisions? This is the typical launch trap.</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A practical point is timing. We do not recommend waiting until the host environment is fully ready before starting the MVNO platform work. The right approach is parallel execution. While the host is finalizing connectivity, SIM or </a:t>
            </a:r>
            <a:r>
              <a:rPr lang="en-US" sz="1200" b="0" u="none" strike="noStrike" dirty="0" err="1">
                <a:solidFill>
                  <a:srgbClr val="000000"/>
                </a:solidFill>
                <a:effectLst/>
                <a:uFillTx/>
                <a:latin typeface="Arial"/>
              </a:rPr>
              <a:t>eSIM</a:t>
            </a:r>
            <a:r>
              <a:rPr lang="en-US" sz="1200" b="0" u="none" strike="noStrike" dirty="0">
                <a:solidFill>
                  <a:srgbClr val="000000"/>
                </a:solidFill>
                <a:effectLst/>
                <a:uFillTx/>
                <a:latin typeface="Arial"/>
              </a:rPr>
              <a:t> setup, network access and interface readiness, Avante can work on launch assessment, requirements, MVP scope, business processes, product and tariff configuration, customer model, partner logic and integration setup. Final end-to-end testing depends on host interface availability. But the BSS and monetization layer should not become the reason the launch waits. With clear assumptions and timely interface access, Avante is designed to be ready within the host readiness window.</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Control is not only about system ownership. It is about commercial agility. After launch, the MVNO needs to understand what is working and what is not. Which segments convert? Which channels sell efficiently? Which offers increase ARPU and margin? Which tariffs or bundles gain adoption? Which customers are at risk of churn? Which partner services create value? A scalable MVNO needs to see what works, change it fast and scale it profitably.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This is the core of our approach. We do not say that an MVNO must own every network element. The host network remains essential for connectivity. But the MVNO should control the layers that define products, revenue, margin and customer relationships. The top layer is where customers, employees and partners interact with the MVNO. The middle layer is where commercial decisions become operational rules: what can be sold, how it is priced, how usage is charged, how balances are controlled, how services are activated, how partners are paid and what data management can use for decisions. This is also where AI becomes practical as recommendations, guidance and alerts inside real sales, service and product processes. Below that, Avante integrates with the host and external ecosystem.</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A strong MVNO proposition can grow into a convergent ecosystem. There are two different partner layers. The first layer is sales-channel partners: partners who help the MVNO acquire, sell and serve customers, such as agents, resellers, referral channels, retail networks, corporate sales channels and digital funnels. The second layer is embedded product partners: partners whose services become part of the MVNO offer, such as fintech, wallet, </a:t>
            </a:r>
            <a:r>
              <a:rPr lang="en-US" sz="1200" b="0" u="none" strike="noStrike" dirty="0" err="1">
                <a:solidFill>
                  <a:srgbClr val="000000"/>
                </a:solidFill>
                <a:effectLst/>
                <a:uFillTx/>
                <a:latin typeface="Arial"/>
              </a:rPr>
              <a:t>UCaaS</a:t>
            </a:r>
            <a:r>
              <a:rPr lang="en-US" sz="1200" b="0" u="none" strike="noStrike" dirty="0">
                <a:solidFill>
                  <a:srgbClr val="000000"/>
                </a:solidFill>
                <a:effectLst/>
                <a:uFillTx/>
                <a:latin typeface="Arial"/>
              </a:rPr>
              <a:t>, FMC, cloud, cybersecurity, content, loyalty, insurance, SME tools, roaming or travel services. Both types of partners need to be managed and monetized independently.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B2B is not just a mobile service. A corporate customer is not one SIM and one prepaid balance. It may include departments, employees, devices, approvals, spending limits, consolidated invoices, contract-specific pricing and service-level expectations. The value can be significant: potentially higher-value accounts, longer-term relationships, connectivity plus digital services, and cross-sell to employees, branches and devices. But to capture that value, the MVNO needs control over account structures, contracts, billing, payments, provisioning, reporting, partner workflows and margin visibility.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MVNE is not a separate story from the rest of this presentation. It is the logical extension of the same platform thinking. If an MVNO controls products, catalogs, billing, partners, settlement and data from the beginning, the same layer can later support additional brands, niche propositions, resellers or MVNO partners. The business outcome is faster launch of new brands, easier partner onboarding and centralized control over products, revenue and settlement.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Let me turn this into a practical checklist. Before choosing a platform, the MVNO should be able to answer several questions. Who owns the product catalog? Where is tariff logic configured? Who controls charging and balances? How fast can a new offer be launched? How are sales channels and embedded partner services managed? What data supports pricing, margin and decisions? Who manages suspension and reactivation? Can the model support B2B, B2B2X and MVNE-style growth? These are not purely technical questions. They define how much control the MVNO will have over revenue, margin, partner monetization and customer value after launch.</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uFillTx/>
                <a:latin typeface="Arial"/>
              </a:rPr>
              <a:t>Our proposal is simple. Do not start with a long platform discussion. Start with a readiness conversation. In 30 minutes, we can review the key assumptions of your MVNO launch and monetization model: host integration, BSS/OCS/CRM boundaries, launch risks, MVP scope, product control, partner monetization and scale path. The goal is not to sell everything at once. The goal is to understand whether your launch setup gives you enough control to grow after launch. Thank you. Let’s connect and compare your launch model with the monetization-control checklist.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171A"/>
        </a:solidFill>
        <a:effectLst/>
      </p:bgPr>
    </p:bg>
    <p:spTree>
      <p:nvGrpSpPr>
        <p:cNvPr id="1" name=""/>
        <p:cNvGrpSpPr/>
        <p:nvPr/>
      </p:nvGrpSpPr>
      <p:grpSpPr>
        <a:xfrm>
          <a:off x="0" y="0"/>
          <a:ext cx="0" cy="0"/>
          <a:chOff x="0" y="0"/>
          <a:chExt cx="0" cy="0"/>
        </a:xfrm>
      </p:grpSpPr>
      <p:sp>
        <p:nvSpPr>
          <p:cNvPr id="35" name="Прямоугольник 34">
            <a:extLst>
              <a:ext uri="{FF2B5EF4-FFF2-40B4-BE49-F238E27FC236}">
                <a16:creationId xmlns:a16="http://schemas.microsoft.com/office/drawing/2014/main" id="{BAAD14A1-712B-9CD4-E6B9-8AC167FD52F3}"/>
              </a:ext>
            </a:extLst>
          </p:cNvPr>
          <p:cNvSpPr/>
          <p:nvPr/>
        </p:nvSpPr>
        <p:spPr>
          <a:xfrm>
            <a:off x="1143000" y="-1"/>
            <a:ext cx="2722670" cy="1619249"/>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Shape 7"/>
          <p:cNvSpPr/>
          <p:nvPr/>
        </p:nvSpPr>
        <p:spPr>
          <a:xfrm>
            <a:off x="1143000" y="1619250"/>
            <a:ext cx="16002000" cy="9525"/>
          </a:xfrm>
          <a:prstGeom prst="rect">
            <a:avLst/>
          </a:prstGeom>
          <a:solidFill>
            <a:srgbClr val="FFFFFF">
              <a:alpha val="8000"/>
            </a:srgbClr>
          </a:solidFill>
          <a:ln/>
        </p:spPr>
        <p:txBody>
          <a:bodyPr/>
          <a:lstStyle/>
          <a:p>
            <a:endParaRPr lang="ru-RU"/>
          </a:p>
        </p:txBody>
      </p:sp>
      <p:sp>
        <p:nvSpPr>
          <p:cNvPr id="10" name="Shape 8"/>
          <p:cNvSpPr/>
          <p:nvPr/>
        </p:nvSpPr>
        <p:spPr>
          <a:xfrm>
            <a:off x="1143000" y="8238544"/>
            <a:ext cx="16002000" cy="9525"/>
          </a:xfrm>
          <a:prstGeom prst="rect">
            <a:avLst/>
          </a:prstGeom>
          <a:solidFill>
            <a:srgbClr val="FFFFFF">
              <a:alpha val="8000"/>
            </a:srgbClr>
          </a:solidFill>
          <a:ln/>
        </p:spPr>
        <p:txBody>
          <a:bodyPr/>
          <a:lstStyle/>
          <a:p>
            <a:endParaRPr lang="ru-RU"/>
          </a:p>
        </p:txBody>
      </p:sp>
      <p:sp>
        <p:nvSpPr>
          <p:cNvPr id="12" name="Text 10"/>
          <p:cNvSpPr/>
          <p:nvPr/>
        </p:nvSpPr>
        <p:spPr>
          <a:xfrm>
            <a:off x="1143000" y="2854848"/>
            <a:ext cx="14716125" cy="2884417"/>
          </a:xfrm>
          <a:prstGeom prst="rect">
            <a:avLst/>
          </a:prstGeom>
          <a:noFill/>
          <a:ln/>
        </p:spPr>
        <p:txBody>
          <a:bodyPr wrap="square" lIns="25400" tIns="25400" rIns="25400" bIns="25400" rtlCol="0" anchor="t">
            <a:normAutofit lnSpcReduction="10000"/>
          </a:bodyPr>
          <a:lstStyle/>
          <a:p>
            <a:pPr marL="0" indent="0" algn="l">
              <a:lnSpc>
                <a:spcPct val="95000"/>
              </a:lnSpc>
              <a:buNone/>
            </a:pPr>
            <a:r>
              <a:rPr lang="en-US" sz="9900" kern="0" spc="-277" dirty="0">
                <a:solidFill>
                  <a:srgbClr val="FFFFFF"/>
                </a:solidFill>
                <a:latin typeface="Inter" pitchFamily="34" charset="0"/>
                <a:ea typeface="Inter" pitchFamily="34" charset="-122"/>
                <a:cs typeface="Inter" pitchFamily="34" charset="-120"/>
              </a:rPr>
              <a:t>From Launch</a:t>
            </a:r>
            <a:endParaRPr lang="ru-RU" sz="9900" kern="0" spc="-277" dirty="0">
              <a:solidFill>
                <a:srgbClr val="FFFFFF"/>
              </a:solidFill>
              <a:latin typeface="Inter" pitchFamily="34" charset="0"/>
              <a:ea typeface="Inter" pitchFamily="34" charset="-122"/>
              <a:cs typeface="Inter" pitchFamily="34" charset="-120"/>
            </a:endParaRPr>
          </a:p>
          <a:p>
            <a:pPr marL="0" indent="0" algn="l">
              <a:lnSpc>
                <a:spcPct val="95000"/>
              </a:lnSpc>
              <a:buNone/>
            </a:pPr>
            <a:r>
              <a:rPr lang="en-US" sz="9900" i="1" kern="0" spc="-277" dirty="0">
                <a:solidFill>
                  <a:srgbClr val="FFFFFF"/>
                </a:solidFill>
                <a:latin typeface="Inter ExtraBold" panose="02000503000000020004" pitchFamily="2" charset="0"/>
                <a:ea typeface="Inter ExtraBold" panose="02000503000000020004" pitchFamily="2" charset="0"/>
                <a:cs typeface="Inter" pitchFamily="34" charset="-120"/>
              </a:rPr>
              <a:t>to Scale</a:t>
            </a:r>
            <a:r>
              <a:rPr lang="en-US" sz="9900" i="1" kern="0" spc="-277" dirty="0">
                <a:solidFill>
                  <a:srgbClr val="EB377E"/>
                </a:solidFill>
                <a:latin typeface="Inter ExtraBold" panose="02000503000000020004" pitchFamily="2" charset="0"/>
                <a:ea typeface="Inter ExtraBold" panose="02000503000000020004" pitchFamily="2" charset="0"/>
                <a:cs typeface="Inter" pitchFamily="34" charset="-120"/>
              </a:rPr>
              <a:t>.</a:t>
            </a:r>
            <a:endParaRPr lang="en-US" sz="9900" i="1" dirty="0">
              <a:latin typeface="Inter ExtraBold" panose="02000503000000020004" pitchFamily="2" charset="0"/>
              <a:ea typeface="Inter ExtraBold" panose="02000503000000020004" pitchFamily="2" charset="0"/>
            </a:endParaRPr>
          </a:p>
        </p:txBody>
      </p:sp>
      <p:sp>
        <p:nvSpPr>
          <p:cNvPr id="13" name="Text 11"/>
          <p:cNvSpPr/>
          <p:nvPr/>
        </p:nvSpPr>
        <p:spPr>
          <a:xfrm>
            <a:off x="1143000" y="5924793"/>
            <a:ext cx="11353800" cy="1190228"/>
          </a:xfrm>
          <a:prstGeom prst="rect">
            <a:avLst/>
          </a:prstGeom>
          <a:noFill/>
          <a:ln/>
        </p:spPr>
        <p:txBody>
          <a:bodyPr wrap="square" lIns="25400" tIns="25400" rIns="25400" bIns="25400" rtlCol="0" anchor="t">
            <a:normAutofit lnSpcReduction="10000"/>
          </a:bodyPr>
          <a:lstStyle/>
          <a:p>
            <a:pPr marL="0" indent="0" algn="l">
              <a:lnSpc>
                <a:spcPct val="108000"/>
              </a:lnSpc>
              <a:buNone/>
            </a:pPr>
            <a:r>
              <a:rPr lang="en-US" sz="3600" kern="0" spc="-50" dirty="0">
                <a:solidFill>
                  <a:srgbClr val="FFFFFF">
                    <a:alpha val="78000"/>
                  </a:srgbClr>
                </a:solidFill>
                <a:latin typeface="Inter Light" panose="02000503000000020004" pitchFamily="2" charset="0"/>
                <a:ea typeface="Inter Light" panose="02000503000000020004" pitchFamily="2" charset="0"/>
                <a:cs typeface="Inter" pitchFamily="34" charset="-120"/>
              </a:rPr>
              <a:t>Building a Monetization Layer for Profitable MVNO Growth in Africa</a:t>
            </a:r>
            <a:endParaRPr lang="en-US" sz="3600" dirty="0">
              <a:latin typeface="Inter Light" panose="02000503000000020004" pitchFamily="2" charset="0"/>
              <a:ea typeface="Inter Light" panose="02000503000000020004" pitchFamily="2" charset="0"/>
            </a:endParaRPr>
          </a:p>
        </p:txBody>
      </p:sp>
      <p:grpSp>
        <p:nvGrpSpPr>
          <p:cNvPr id="34" name="Группа 33">
            <a:extLst>
              <a:ext uri="{FF2B5EF4-FFF2-40B4-BE49-F238E27FC236}">
                <a16:creationId xmlns:a16="http://schemas.microsoft.com/office/drawing/2014/main" id="{CB2E8C2B-E2B8-AA98-A82A-E267BC3F8718}"/>
              </a:ext>
            </a:extLst>
          </p:cNvPr>
          <p:cNvGrpSpPr/>
          <p:nvPr/>
        </p:nvGrpSpPr>
        <p:grpSpPr>
          <a:xfrm>
            <a:off x="2243003" y="8775119"/>
            <a:ext cx="2005409" cy="698500"/>
            <a:chOff x="2057662" y="8864019"/>
            <a:chExt cx="2005409" cy="698500"/>
          </a:xfrm>
        </p:grpSpPr>
        <p:sp>
          <p:nvSpPr>
            <p:cNvPr id="15" name="Text 13"/>
            <p:cNvSpPr/>
            <p:nvPr/>
          </p:nvSpPr>
          <p:spPr>
            <a:xfrm>
              <a:off x="2057662" y="8864019"/>
              <a:ext cx="2005409" cy="412750"/>
            </a:xfrm>
            <a:prstGeom prst="rect">
              <a:avLst/>
            </a:prstGeom>
            <a:noFill/>
            <a:ln/>
          </p:spPr>
          <p:txBody>
            <a:bodyPr wrap="square" lIns="25400" tIns="25400" rIns="25400" bIns="25400" rtlCol="0" anchor="t">
              <a:normAutofit lnSpcReduction="10000"/>
            </a:bodyPr>
            <a:lstStyle/>
            <a:p>
              <a:pPr marL="0" indent="0" algn="l">
                <a:buNone/>
              </a:pPr>
              <a:r>
                <a:rPr lang="en-US" sz="2400" kern="0" spc="-24" dirty="0">
                  <a:solidFill>
                    <a:srgbClr val="FFFFFF"/>
                  </a:solidFill>
                  <a:latin typeface="Inter" pitchFamily="34" charset="0"/>
                  <a:ea typeface="Inter" pitchFamily="34" charset="-122"/>
                  <a:cs typeface="Inter" pitchFamily="34" charset="-120"/>
                </a:rPr>
                <a:t>Alex Donskoy</a:t>
              </a:r>
              <a:endParaRPr lang="en-US" sz="2400" dirty="0"/>
            </a:p>
          </p:txBody>
        </p:sp>
        <p:sp>
          <p:nvSpPr>
            <p:cNvPr id="16" name="Text 14"/>
            <p:cNvSpPr/>
            <p:nvPr/>
          </p:nvSpPr>
          <p:spPr>
            <a:xfrm>
              <a:off x="2057662" y="9295819"/>
              <a:ext cx="2005409" cy="266700"/>
            </a:xfrm>
            <a:prstGeom prst="rect">
              <a:avLst/>
            </a:prstGeom>
            <a:noFill/>
            <a:ln/>
          </p:spPr>
          <p:txBody>
            <a:bodyPr wrap="square" lIns="25400" tIns="25400" rIns="25400" bIns="25400" rtlCol="0" anchor="t">
              <a:normAutofit fontScale="92500"/>
            </a:bodyPr>
            <a:lstStyle/>
            <a:p>
              <a:pPr marL="0" indent="0" algn="l">
                <a:buNone/>
              </a:pPr>
              <a:r>
                <a:rPr lang="en-US" sz="1500" dirty="0">
                  <a:solidFill>
                    <a:srgbClr val="FFFFFF">
                      <a:alpha val="60000"/>
                    </a:srgbClr>
                  </a:solidFill>
                  <a:latin typeface="Inter" pitchFamily="34" charset="0"/>
                  <a:ea typeface="Inter" pitchFamily="34" charset="-122"/>
                  <a:cs typeface="Inter" pitchFamily="34" charset="-120"/>
                </a:rPr>
                <a:t>Sales Director · Avante</a:t>
              </a:r>
              <a:endParaRPr lang="en-US" sz="1500" dirty="0"/>
            </a:p>
          </p:txBody>
        </p:sp>
      </p:grpSp>
      <p:sp>
        <p:nvSpPr>
          <p:cNvPr id="17" name="Shape 15"/>
          <p:cNvSpPr/>
          <p:nvPr/>
        </p:nvSpPr>
        <p:spPr>
          <a:xfrm>
            <a:off x="10486530" y="8711619"/>
            <a:ext cx="9525" cy="869950"/>
          </a:xfrm>
          <a:prstGeom prst="rect">
            <a:avLst/>
          </a:prstGeom>
          <a:solidFill>
            <a:srgbClr val="FFFFFF">
              <a:alpha val="18000"/>
            </a:srgbClr>
          </a:solidFill>
          <a:ln/>
        </p:spPr>
        <p:txBody>
          <a:bodyPr/>
          <a:lstStyle/>
          <a:p>
            <a:endParaRPr lang="ru-RU"/>
          </a:p>
        </p:txBody>
      </p:sp>
      <p:sp>
        <p:nvSpPr>
          <p:cNvPr id="18" name="Text 16"/>
          <p:cNvSpPr/>
          <p:nvPr/>
        </p:nvSpPr>
        <p:spPr>
          <a:xfrm>
            <a:off x="10835779" y="8711619"/>
            <a:ext cx="1661021" cy="495300"/>
          </a:xfrm>
          <a:prstGeom prst="rect">
            <a:avLst/>
          </a:prstGeom>
          <a:noFill/>
          <a:ln/>
        </p:spPr>
        <p:txBody>
          <a:bodyPr wrap="square" lIns="25400" tIns="25400" rIns="25400" bIns="25400" rtlCol="0" anchor="t">
            <a:normAutofit lnSpcReduction="10000"/>
          </a:bodyPr>
          <a:lstStyle/>
          <a:p>
            <a:pPr marL="0" indent="0" algn="l">
              <a:buNone/>
            </a:pPr>
            <a:r>
              <a:rPr lang="en-US" sz="3000" b="1" kern="0" spc="-60" dirty="0">
                <a:solidFill>
                  <a:srgbClr val="FFFFFF"/>
                </a:solidFill>
                <a:latin typeface="Inter" pitchFamily="34" charset="0"/>
                <a:ea typeface="Inter" pitchFamily="34" charset="-122"/>
                <a:cs typeface="Inter" pitchFamily="34" charset="-120"/>
              </a:rPr>
              <a:t>20</a:t>
            </a:r>
            <a:r>
              <a:rPr lang="en-US" sz="3000" b="1" kern="0" spc="-60" dirty="0">
                <a:solidFill>
                  <a:srgbClr val="EB377E"/>
                </a:solidFill>
                <a:latin typeface="Inter" pitchFamily="34" charset="0"/>
                <a:ea typeface="Inter" pitchFamily="34" charset="-122"/>
                <a:cs typeface="Inter" pitchFamily="34" charset="-120"/>
              </a:rPr>
              <a:t>+</a:t>
            </a:r>
            <a:endParaRPr lang="en-US" sz="3000" dirty="0"/>
          </a:p>
        </p:txBody>
      </p:sp>
      <p:sp>
        <p:nvSpPr>
          <p:cNvPr id="19" name="Text 17"/>
          <p:cNvSpPr/>
          <p:nvPr/>
        </p:nvSpPr>
        <p:spPr>
          <a:xfrm>
            <a:off x="10835779" y="9264069"/>
            <a:ext cx="1661021" cy="355600"/>
          </a:xfrm>
          <a:prstGeom prst="rect">
            <a:avLst/>
          </a:prstGeom>
          <a:noFill/>
          <a:ln/>
        </p:spPr>
        <p:txBody>
          <a:bodyPr wrap="square" lIns="25400" tIns="25400" rIns="25400" bIns="25400" rtlCol="0" anchor="t">
            <a:normAutofit lnSpcReduction="10000"/>
          </a:bodyPr>
          <a:lstStyle/>
          <a:p>
            <a:pPr marL="0" indent="0" algn="l">
              <a:buNone/>
            </a:pPr>
            <a:r>
              <a:rPr lang="en-US" sz="1050" kern="0" spc="189" dirty="0">
                <a:solidFill>
                  <a:srgbClr val="FFFFFF">
                    <a:alpha val="55000"/>
                  </a:srgbClr>
                </a:solidFill>
                <a:latin typeface="Inter" pitchFamily="34" charset="0"/>
                <a:ea typeface="Inter" pitchFamily="34" charset="-122"/>
                <a:cs typeface="Inter" pitchFamily="34" charset="-120"/>
              </a:rPr>
              <a:t>BSS / MVNO SUCCESS STORIES</a:t>
            </a:r>
            <a:endParaRPr lang="en-US" sz="1050" dirty="0"/>
          </a:p>
        </p:txBody>
      </p:sp>
      <p:sp>
        <p:nvSpPr>
          <p:cNvPr id="20" name="Shape 18"/>
          <p:cNvSpPr/>
          <p:nvPr/>
        </p:nvSpPr>
        <p:spPr>
          <a:xfrm>
            <a:off x="12763500" y="8711619"/>
            <a:ext cx="9525" cy="869950"/>
          </a:xfrm>
          <a:prstGeom prst="rect">
            <a:avLst/>
          </a:prstGeom>
          <a:solidFill>
            <a:srgbClr val="FFFFFF">
              <a:alpha val="18000"/>
            </a:srgbClr>
          </a:solidFill>
          <a:ln/>
        </p:spPr>
        <p:txBody>
          <a:bodyPr/>
          <a:lstStyle/>
          <a:p>
            <a:endParaRPr lang="ru-RU"/>
          </a:p>
        </p:txBody>
      </p:sp>
      <p:sp>
        <p:nvSpPr>
          <p:cNvPr id="21" name="Text 19"/>
          <p:cNvSpPr/>
          <p:nvPr/>
        </p:nvSpPr>
        <p:spPr>
          <a:xfrm>
            <a:off x="13112751" y="8711619"/>
            <a:ext cx="1574800" cy="495300"/>
          </a:xfrm>
          <a:prstGeom prst="rect">
            <a:avLst/>
          </a:prstGeom>
          <a:noFill/>
          <a:ln/>
        </p:spPr>
        <p:txBody>
          <a:bodyPr wrap="square" lIns="25400" tIns="25400" rIns="25400" bIns="25400" rtlCol="0" anchor="t">
            <a:normAutofit lnSpcReduction="10000"/>
          </a:bodyPr>
          <a:lstStyle/>
          <a:p>
            <a:pPr marL="0" indent="0" algn="l">
              <a:buNone/>
            </a:pPr>
            <a:r>
              <a:rPr lang="en-US" sz="3000" b="1" kern="0" spc="-60" dirty="0">
                <a:solidFill>
                  <a:srgbClr val="FFFFFF"/>
                </a:solidFill>
                <a:latin typeface="Inter" pitchFamily="34" charset="0"/>
                <a:ea typeface="Inter" pitchFamily="34" charset="-122"/>
                <a:cs typeface="Inter" pitchFamily="34" charset="-120"/>
              </a:rPr>
              <a:t>Ready</a:t>
            </a:r>
            <a:r>
              <a:rPr lang="en-US" sz="3000" b="1" kern="0" spc="-60" dirty="0">
                <a:solidFill>
                  <a:srgbClr val="EB377E"/>
                </a:solidFill>
                <a:latin typeface="Inter" pitchFamily="34" charset="0"/>
                <a:ea typeface="Inter" pitchFamily="34" charset="-122"/>
                <a:cs typeface="Inter" pitchFamily="34" charset="-120"/>
              </a:rPr>
              <a:t>.</a:t>
            </a:r>
            <a:endParaRPr lang="en-US" sz="3000" dirty="0"/>
          </a:p>
        </p:txBody>
      </p:sp>
      <p:sp>
        <p:nvSpPr>
          <p:cNvPr id="22" name="Text 20"/>
          <p:cNvSpPr/>
          <p:nvPr/>
        </p:nvSpPr>
        <p:spPr>
          <a:xfrm>
            <a:off x="13112751" y="9264069"/>
            <a:ext cx="1574800" cy="355600"/>
          </a:xfrm>
          <a:prstGeom prst="rect">
            <a:avLst/>
          </a:prstGeom>
          <a:noFill/>
          <a:ln/>
        </p:spPr>
        <p:txBody>
          <a:bodyPr wrap="square" lIns="25400" tIns="25400" rIns="25400" bIns="25400" rtlCol="0" anchor="t">
            <a:normAutofit lnSpcReduction="10000"/>
          </a:bodyPr>
          <a:lstStyle/>
          <a:p>
            <a:pPr marL="0" indent="0" algn="l">
              <a:buNone/>
            </a:pPr>
            <a:r>
              <a:rPr lang="en-US" sz="1050" kern="0" spc="189" dirty="0">
                <a:solidFill>
                  <a:srgbClr val="FFFFFF">
                    <a:alpha val="55000"/>
                  </a:srgbClr>
                </a:solidFill>
                <a:latin typeface="Inter" pitchFamily="34" charset="0"/>
                <a:ea typeface="Inter" pitchFamily="34" charset="-122"/>
                <a:cs typeface="Inter" pitchFamily="34" charset="-120"/>
              </a:rPr>
              <a:t>MVNO PROCESS LIBRARY</a:t>
            </a:r>
            <a:endParaRPr lang="en-US" sz="1050" dirty="0"/>
          </a:p>
        </p:txBody>
      </p:sp>
      <p:sp>
        <p:nvSpPr>
          <p:cNvPr id="23" name="Shape 21"/>
          <p:cNvSpPr/>
          <p:nvPr/>
        </p:nvSpPr>
        <p:spPr>
          <a:xfrm>
            <a:off x="14954250" y="8711619"/>
            <a:ext cx="9525" cy="869950"/>
          </a:xfrm>
          <a:prstGeom prst="rect">
            <a:avLst/>
          </a:prstGeom>
          <a:solidFill>
            <a:srgbClr val="FFFFFF">
              <a:alpha val="18000"/>
            </a:srgbClr>
          </a:solidFill>
          <a:ln/>
        </p:spPr>
        <p:txBody>
          <a:bodyPr/>
          <a:lstStyle/>
          <a:p>
            <a:endParaRPr lang="ru-RU"/>
          </a:p>
        </p:txBody>
      </p:sp>
      <p:sp>
        <p:nvSpPr>
          <p:cNvPr id="24" name="Shape 22"/>
          <p:cNvSpPr/>
          <p:nvPr/>
        </p:nvSpPr>
        <p:spPr>
          <a:xfrm>
            <a:off x="17138650" y="8711619"/>
            <a:ext cx="9525" cy="869950"/>
          </a:xfrm>
          <a:prstGeom prst="rect">
            <a:avLst/>
          </a:prstGeom>
          <a:solidFill>
            <a:srgbClr val="FFFFFF">
              <a:alpha val="18000"/>
            </a:srgbClr>
          </a:solidFill>
          <a:ln/>
        </p:spPr>
        <p:txBody>
          <a:bodyPr/>
          <a:lstStyle/>
          <a:p>
            <a:endParaRPr lang="ru-RU"/>
          </a:p>
        </p:txBody>
      </p:sp>
      <p:sp>
        <p:nvSpPr>
          <p:cNvPr id="25" name="Text 23"/>
          <p:cNvSpPr/>
          <p:nvPr/>
        </p:nvSpPr>
        <p:spPr>
          <a:xfrm>
            <a:off x="15303501" y="8711619"/>
            <a:ext cx="1568450" cy="495300"/>
          </a:xfrm>
          <a:prstGeom prst="rect">
            <a:avLst/>
          </a:prstGeom>
          <a:noFill/>
          <a:ln/>
        </p:spPr>
        <p:txBody>
          <a:bodyPr wrap="square" lIns="25400" tIns="25400" rIns="25400" bIns="25400" rtlCol="0" anchor="t">
            <a:normAutofit lnSpcReduction="10000"/>
          </a:bodyPr>
          <a:lstStyle/>
          <a:p>
            <a:pPr marL="0" indent="0" algn="l">
              <a:buNone/>
            </a:pPr>
            <a:r>
              <a:rPr lang="en-US" sz="3000" b="1" kern="0" spc="-60" dirty="0">
                <a:solidFill>
                  <a:srgbClr val="FFFFFF"/>
                </a:solidFill>
                <a:latin typeface="Inter" pitchFamily="34" charset="0"/>
                <a:ea typeface="Inter" pitchFamily="34" charset="-122"/>
                <a:cs typeface="Inter" pitchFamily="34" charset="-120"/>
              </a:rPr>
              <a:t>Host</a:t>
            </a:r>
            <a:r>
              <a:rPr lang="en-US" sz="3000" b="1" kern="0" spc="-60" dirty="0">
                <a:solidFill>
                  <a:srgbClr val="EB377E"/>
                </a:solidFill>
                <a:latin typeface="Inter" pitchFamily="34" charset="0"/>
                <a:ea typeface="Inter" pitchFamily="34" charset="-122"/>
                <a:cs typeface="Inter" pitchFamily="34" charset="-120"/>
              </a:rPr>
              <a:t>·</a:t>
            </a:r>
            <a:endParaRPr lang="en-US" sz="3000" dirty="0"/>
          </a:p>
        </p:txBody>
      </p:sp>
      <p:sp>
        <p:nvSpPr>
          <p:cNvPr id="26" name="Text 24"/>
          <p:cNvSpPr/>
          <p:nvPr/>
        </p:nvSpPr>
        <p:spPr>
          <a:xfrm>
            <a:off x="15303501" y="9264069"/>
            <a:ext cx="1568450" cy="355600"/>
          </a:xfrm>
          <a:prstGeom prst="rect">
            <a:avLst/>
          </a:prstGeom>
          <a:noFill/>
          <a:ln/>
        </p:spPr>
        <p:txBody>
          <a:bodyPr wrap="square" lIns="25400" tIns="25400" rIns="25400" bIns="25400" rtlCol="0" anchor="t">
            <a:normAutofit lnSpcReduction="10000"/>
          </a:bodyPr>
          <a:lstStyle/>
          <a:p>
            <a:pPr marL="0" indent="0" algn="l">
              <a:buNone/>
            </a:pPr>
            <a:r>
              <a:rPr lang="en-US" sz="1050" kern="0" spc="189" dirty="0">
                <a:solidFill>
                  <a:srgbClr val="FFFFFF">
                    <a:alpha val="55000"/>
                  </a:srgbClr>
                </a:solidFill>
                <a:latin typeface="Inter" pitchFamily="34" charset="0"/>
                <a:ea typeface="Inter" pitchFamily="34" charset="-122"/>
                <a:cs typeface="Inter" pitchFamily="34" charset="-120"/>
              </a:rPr>
              <a:t>INTEGRATION EXPERTISE</a:t>
            </a:r>
            <a:endParaRPr lang="en-US" sz="1050" dirty="0"/>
          </a:p>
        </p:txBody>
      </p:sp>
      <p:pic>
        <p:nvPicPr>
          <p:cNvPr id="28" name="Рисунок 27">
            <a:extLst>
              <a:ext uri="{FF2B5EF4-FFF2-40B4-BE49-F238E27FC236}">
                <a16:creationId xmlns:a16="http://schemas.microsoft.com/office/drawing/2014/main" id="{82808891-44B9-D66E-980D-B3237B05AC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7380" y="626459"/>
            <a:ext cx="2232120" cy="439106"/>
          </a:xfrm>
          <a:prstGeom prst="rect">
            <a:avLst/>
          </a:prstGeom>
        </p:spPr>
      </p:pic>
      <p:pic>
        <p:nvPicPr>
          <p:cNvPr id="31" name="Рисунок 30">
            <a:extLst>
              <a:ext uri="{FF2B5EF4-FFF2-40B4-BE49-F238E27FC236}">
                <a16:creationId xmlns:a16="http://schemas.microsoft.com/office/drawing/2014/main" id="{6BEC4027-83F9-D98E-56D1-537517E858A6}"/>
              </a:ext>
            </a:extLst>
          </p:cNvPr>
          <p:cNvPicPr>
            <a:picLocks noChangeAspect="1"/>
          </p:cNvPicPr>
          <p:nvPr/>
        </p:nvPicPr>
        <p:blipFill>
          <a:blip r:embed="rId4"/>
          <a:stretch>
            <a:fillRect/>
          </a:stretch>
        </p:blipFill>
        <p:spPr>
          <a:xfrm>
            <a:off x="15315505" y="540390"/>
            <a:ext cx="1832670" cy="596573"/>
          </a:xfrm>
          <a:prstGeom prst="rect">
            <a:avLst/>
          </a:prstGeom>
        </p:spPr>
      </p:pic>
      <p:pic>
        <p:nvPicPr>
          <p:cNvPr id="33" name="Рисунок 32">
            <a:extLst>
              <a:ext uri="{FF2B5EF4-FFF2-40B4-BE49-F238E27FC236}">
                <a16:creationId xmlns:a16="http://schemas.microsoft.com/office/drawing/2014/main" id="{84BB595C-1FEE-3947-1DA7-35EA5160E9B0}"/>
              </a:ext>
            </a:extLst>
          </p:cNvPr>
          <p:cNvPicPr>
            <a:picLocks noChangeAspect="1"/>
          </p:cNvPicPr>
          <p:nvPr/>
        </p:nvPicPr>
        <p:blipFill>
          <a:blip r:embed="rId5"/>
          <a:stretch>
            <a:fillRect/>
          </a:stretch>
        </p:blipFill>
        <p:spPr>
          <a:xfrm>
            <a:off x="1143000" y="8659101"/>
            <a:ext cx="930537" cy="930537"/>
          </a:xfrm>
          <a:prstGeom prst="ellipse">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9" name="Text 7"/>
          <p:cNvSpPr/>
          <p:nvPr/>
        </p:nvSpPr>
        <p:spPr>
          <a:xfrm>
            <a:off x="1143000" y="1556066"/>
            <a:ext cx="16482060" cy="1476348"/>
          </a:xfrm>
          <a:prstGeom prst="rect">
            <a:avLst/>
          </a:prstGeom>
          <a:noFill/>
          <a:ln/>
        </p:spPr>
        <p:txBody>
          <a:bodyPr wrap="square" lIns="25400" tIns="25400" rIns="25400" bIns="25400" rtlCol="0" anchor="t">
            <a:noAutofit/>
          </a:bodyPr>
          <a:lstStyle/>
          <a:p>
            <a:pPr marL="0" indent="0" algn="l">
              <a:lnSpc>
                <a:spcPct val="110000"/>
              </a:lnSpc>
              <a:buNone/>
            </a:pPr>
            <a:r>
              <a:rPr lang="en-US" sz="4400" kern="0" spc="-81" dirty="0">
                <a:solidFill>
                  <a:srgbClr val="13171A"/>
                </a:solidFill>
                <a:latin typeface="Inter" pitchFamily="34" charset="0"/>
                <a:ea typeface="Inter" pitchFamily="34" charset="-122"/>
                <a:cs typeface="Inter" pitchFamily="34" charset="-120"/>
              </a:rPr>
              <a:t>MVNOs can create value </a:t>
            </a:r>
            <a:r>
              <a:rPr lang="en-US" sz="4400" kern="0" spc="-81" dirty="0">
                <a:solidFill>
                  <a:srgbClr val="13171A"/>
                </a:solidFill>
                <a:latin typeface="Inter ExtraBold" panose="02000503000000020004" pitchFamily="2" charset="0"/>
                <a:ea typeface="Inter ExtraBold" panose="02000503000000020004" pitchFamily="2" charset="0"/>
                <a:cs typeface="Inter" pitchFamily="34" charset="-120"/>
              </a:rPr>
              <a:t>without owning the network </a:t>
            </a:r>
            <a:br>
              <a:rPr lang="ru-RU" sz="4400" b="1" kern="0" spc="-81" dirty="0">
                <a:solidFill>
                  <a:srgbClr val="13171A"/>
                </a:solidFill>
                <a:latin typeface="Inter" pitchFamily="34" charset="0"/>
                <a:ea typeface="Inter" pitchFamily="34" charset="-122"/>
                <a:cs typeface="Inter" pitchFamily="34" charset="-120"/>
              </a:rPr>
            </a:br>
            <a:r>
              <a:rPr lang="en-US" sz="4400" kern="0" spc="-81" dirty="0">
                <a:solidFill>
                  <a:srgbClr val="7B7B7B"/>
                </a:solidFill>
                <a:latin typeface="Inter Light" panose="02000503000000020004" pitchFamily="2" charset="0"/>
                <a:ea typeface="Inter Light" panose="02000503000000020004" pitchFamily="2" charset="0"/>
                <a:cs typeface="Inter" pitchFamily="34" charset="-120"/>
              </a:rPr>
              <a:t>— but they cannot outsource the business model.</a:t>
            </a:r>
            <a:endParaRPr lang="en-US" sz="4400" dirty="0">
              <a:latin typeface="Inter Light" panose="02000503000000020004" pitchFamily="2" charset="0"/>
              <a:ea typeface="Inter Light" panose="02000503000000020004" pitchFamily="2" charset="0"/>
            </a:endParaRPr>
          </a:p>
        </p:txBody>
      </p:sp>
      <p:sp>
        <p:nvSpPr>
          <p:cNvPr id="10" name="Shape 8"/>
          <p:cNvSpPr/>
          <p:nvPr/>
        </p:nvSpPr>
        <p:spPr>
          <a:xfrm>
            <a:off x="1143000" y="3765550"/>
            <a:ext cx="16002000" cy="9525"/>
          </a:xfrm>
          <a:prstGeom prst="rect">
            <a:avLst/>
          </a:prstGeom>
          <a:solidFill>
            <a:srgbClr val="DCDEE3"/>
          </a:solidFill>
          <a:ln/>
        </p:spPr>
        <p:txBody>
          <a:bodyPr/>
          <a:lstStyle/>
          <a:p>
            <a:endParaRPr lang="ru-RU"/>
          </a:p>
        </p:txBody>
      </p:sp>
      <p:sp>
        <p:nvSpPr>
          <p:cNvPr id="11" name="Shape 9"/>
          <p:cNvSpPr/>
          <p:nvPr/>
        </p:nvSpPr>
        <p:spPr>
          <a:xfrm>
            <a:off x="5137150" y="4305300"/>
            <a:ext cx="9525" cy="2970411"/>
          </a:xfrm>
          <a:prstGeom prst="rect">
            <a:avLst/>
          </a:prstGeom>
          <a:solidFill>
            <a:srgbClr val="DCDEE3"/>
          </a:solidFill>
          <a:ln/>
        </p:spPr>
        <p:txBody>
          <a:bodyPr/>
          <a:lstStyle/>
          <a:p>
            <a:endParaRPr lang="ru-RU"/>
          </a:p>
        </p:txBody>
      </p:sp>
      <p:sp>
        <p:nvSpPr>
          <p:cNvPr id="12" name="Text 10"/>
          <p:cNvSpPr/>
          <p:nvPr/>
        </p:nvSpPr>
        <p:spPr>
          <a:xfrm>
            <a:off x="1143000" y="4305300"/>
            <a:ext cx="3643059" cy="112395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en-US" sz="9000" b="1" kern="0" spc="-500" dirty="0">
                <a:solidFill>
                  <a:srgbClr val="13171A"/>
                </a:solidFill>
                <a:latin typeface="Inter" pitchFamily="34" charset="0"/>
                <a:ea typeface="Inter" pitchFamily="34" charset="-122"/>
                <a:cs typeface="Inter" pitchFamily="34" charset="-120"/>
              </a:rPr>
              <a:t>$1.35</a:t>
            </a:r>
            <a:r>
              <a:rPr lang="en-US" sz="4800" b="1" kern="0" spc="-200" dirty="0">
                <a:solidFill>
                  <a:srgbClr val="13171A"/>
                </a:solidFill>
                <a:latin typeface="Inter" pitchFamily="34" charset="0"/>
                <a:ea typeface="Inter" pitchFamily="34" charset="-122"/>
                <a:cs typeface="Inter" pitchFamily="34" charset="-120"/>
              </a:rPr>
              <a:t>bn</a:t>
            </a:r>
            <a:endParaRPr lang="en-US" sz="9000" spc="-200" dirty="0"/>
          </a:p>
        </p:txBody>
      </p:sp>
      <p:sp>
        <p:nvSpPr>
          <p:cNvPr id="13" name="Text 11"/>
          <p:cNvSpPr/>
          <p:nvPr/>
        </p:nvSpPr>
        <p:spPr>
          <a:xfrm>
            <a:off x="1143000" y="5619750"/>
            <a:ext cx="3643059"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T-MOBILE · 2023</a:t>
            </a:r>
            <a:endParaRPr lang="en-US" sz="1050" dirty="0"/>
          </a:p>
        </p:txBody>
      </p:sp>
      <p:sp>
        <p:nvSpPr>
          <p:cNvPr id="14" name="Text 12"/>
          <p:cNvSpPr/>
          <p:nvPr/>
        </p:nvSpPr>
        <p:spPr>
          <a:xfrm>
            <a:off x="1143000" y="5911850"/>
            <a:ext cx="2428875" cy="678061"/>
          </a:xfrm>
          <a:prstGeom prst="rect">
            <a:avLst/>
          </a:prstGeom>
          <a:noFill/>
          <a:ln/>
        </p:spPr>
        <p:txBody>
          <a:bodyPr wrap="square" lIns="25400" tIns="25400" rIns="25400" bIns="25400" rtlCol="0" anchor="t">
            <a:noAutofit/>
          </a:bodyPr>
          <a:lstStyle/>
          <a:p>
            <a:pPr marL="0" indent="0" algn="l">
              <a:lnSpc>
                <a:spcPct val="110000"/>
              </a:lnSpc>
              <a:buNone/>
            </a:pPr>
            <a:r>
              <a:rPr lang="en-US" sz="2000" dirty="0">
                <a:solidFill>
                  <a:srgbClr val="13171A"/>
                </a:solidFill>
                <a:latin typeface="Inter" pitchFamily="34" charset="0"/>
                <a:ea typeface="Inter" pitchFamily="34" charset="-122"/>
                <a:cs typeface="Inter" pitchFamily="34" charset="-120"/>
              </a:rPr>
              <a:t>Mint / Ultra acquisition</a:t>
            </a:r>
            <a:endParaRPr lang="en-US" sz="2000" dirty="0"/>
          </a:p>
        </p:txBody>
      </p:sp>
      <p:sp>
        <p:nvSpPr>
          <p:cNvPr id="15" name="Text 13"/>
          <p:cNvSpPr/>
          <p:nvPr/>
        </p:nvSpPr>
        <p:spPr>
          <a:xfrm>
            <a:off x="1143000" y="6704211"/>
            <a:ext cx="3643059"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MVNO brand value creation</a:t>
            </a:r>
            <a:endParaRPr lang="en-US" sz="1500" dirty="0"/>
          </a:p>
        </p:txBody>
      </p:sp>
      <p:sp>
        <p:nvSpPr>
          <p:cNvPr id="16" name="Shape 14"/>
          <p:cNvSpPr/>
          <p:nvPr/>
        </p:nvSpPr>
        <p:spPr>
          <a:xfrm>
            <a:off x="9137650" y="4305300"/>
            <a:ext cx="9525" cy="2970411"/>
          </a:xfrm>
          <a:prstGeom prst="rect">
            <a:avLst/>
          </a:prstGeom>
          <a:solidFill>
            <a:srgbClr val="DCDEE3"/>
          </a:solidFill>
          <a:ln/>
        </p:spPr>
        <p:txBody>
          <a:bodyPr/>
          <a:lstStyle/>
          <a:p>
            <a:endParaRPr lang="ru-RU"/>
          </a:p>
        </p:txBody>
      </p:sp>
      <p:sp>
        <p:nvSpPr>
          <p:cNvPr id="17" name="Text 15"/>
          <p:cNvSpPr/>
          <p:nvPr/>
        </p:nvSpPr>
        <p:spPr>
          <a:xfrm>
            <a:off x="5600700" y="4305300"/>
            <a:ext cx="3172143" cy="112395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en-US" sz="9000" b="1" kern="0" spc="-500" dirty="0">
                <a:solidFill>
                  <a:srgbClr val="13171A"/>
                </a:solidFill>
                <a:latin typeface="Inter" pitchFamily="34" charset="0"/>
                <a:ea typeface="Inter" pitchFamily="34" charset="-122"/>
                <a:cs typeface="Inter" pitchFamily="34" charset="-120"/>
              </a:rPr>
              <a:t>1.6</a:t>
            </a:r>
            <a:r>
              <a:rPr lang="en-US" sz="4800" b="1" kern="0" spc="-500" dirty="0">
                <a:solidFill>
                  <a:srgbClr val="13171A"/>
                </a:solidFill>
                <a:latin typeface="Inter" pitchFamily="34" charset="0"/>
                <a:ea typeface="Inter" pitchFamily="34" charset="-122"/>
                <a:cs typeface="Inter" pitchFamily="34" charset="-120"/>
              </a:rPr>
              <a:t>m</a:t>
            </a:r>
            <a:endParaRPr lang="en-US" sz="9000" spc="-500" dirty="0"/>
          </a:p>
        </p:txBody>
      </p:sp>
      <p:sp>
        <p:nvSpPr>
          <p:cNvPr id="18" name="Text 16"/>
          <p:cNvSpPr/>
          <p:nvPr/>
        </p:nvSpPr>
        <p:spPr>
          <a:xfrm>
            <a:off x="5600700" y="5619750"/>
            <a:ext cx="3172143"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CAPITEC · 2025</a:t>
            </a:r>
            <a:endParaRPr lang="en-US" sz="1050" dirty="0"/>
          </a:p>
        </p:txBody>
      </p:sp>
      <p:sp>
        <p:nvSpPr>
          <p:cNvPr id="19" name="Text 17"/>
          <p:cNvSpPr/>
          <p:nvPr/>
        </p:nvSpPr>
        <p:spPr>
          <a:xfrm>
            <a:off x="5600701" y="5911850"/>
            <a:ext cx="2533650" cy="678061"/>
          </a:xfrm>
          <a:prstGeom prst="rect">
            <a:avLst/>
          </a:prstGeom>
          <a:noFill/>
          <a:ln/>
        </p:spPr>
        <p:txBody>
          <a:bodyPr wrap="square" lIns="25400" tIns="25400" rIns="25400" bIns="25400" rtlCol="0" anchor="t">
            <a:noAutofit/>
          </a:bodyPr>
          <a:lstStyle/>
          <a:p>
            <a:pPr marL="0" indent="0" algn="l">
              <a:lnSpc>
                <a:spcPct val="110000"/>
              </a:lnSpc>
              <a:buNone/>
            </a:pPr>
            <a:r>
              <a:rPr lang="en-US" sz="2000" dirty="0">
                <a:solidFill>
                  <a:srgbClr val="13171A"/>
                </a:solidFill>
                <a:latin typeface="Inter" pitchFamily="34" charset="0"/>
                <a:ea typeface="Inter" pitchFamily="34" charset="-122"/>
                <a:cs typeface="Inter" pitchFamily="34" charset="-120"/>
              </a:rPr>
              <a:t>Capitec Connect active SIMs</a:t>
            </a:r>
            <a:endParaRPr lang="en-US" sz="2000" dirty="0"/>
          </a:p>
        </p:txBody>
      </p:sp>
      <p:sp>
        <p:nvSpPr>
          <p:cNvPr id="20" name="Text 18"/>
          <p:cNvSpPr/>
          <p:nvPr/>
        </p:nvSpPr>
        <p:spPr>
          <a:xfrm>
            <a:off x="5600700" y="6704211"/>
            <a:ext cx="3172143" cy="6096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Bank-led MVNO ecosystem growth, South Africa</a:t>
            </a:r>
            <a:endParaRPr lang="en-US" sz="1500" dirty="0"/>
          </a:p>
        </p:txBody>
      </p:sp>
      <p:sp>
        <p:nvSpPr>
          <p:cNvPr id="21" name="Shape 19"/>
          <p:cNvSpPr/>
          <p:nvPr/>
        </p:nvSpPr>
        <p:spPr>
          <a:xfrm>
            <a:off x="13138150" y="4305300"/>
            <a:ext cx="9525" cy="2970411"/>
          </a:xfrm>
          <a:prstGeom prst="rect">
            <a:avLst/>
          </a:prstGeom>
          <a:solidFill>
            <a:srgbClr val="DCDEE3"/>
          </a:solidFill>
          <a:ln/>
        </p:spPr>
        <p:txBody>
          <a:bodyPr/>
          <a:lstStyle/>
          <a:p>
            <a:endParaRPr lang="ru-RU"/>
          </a:p>
        </p:txBody>
      </p:sp>
      <p:sp>
        <p:nvSpPr>
          <p:cNvPr id="22" name="Text 20"/>
          <p:cNvSpPr/>
          <p:nvPr/>
        </p:nvSpPr>
        <p:spPr>
          <a:xfrm>
            <a:off x="9601200" y="4305300"/>
            <a:ext cx="3172143" cy="112395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en-US" sz="9000" b="1" kern="0" spc="-500" dirty="0">
                <a:solidFill>
                  <a:srgbClr val="13171A"/>
                </a:solidFill>
                <a:latin typeface="Inter" pitchFamily="34" charset="0"/>
                <a:ea typeface="Inter" pitchFamily="34" charset="-122"/>
                <a:cs typeface="Inter" pitchFamily="34" charset="-120"/>
              </a:rPr>
              <a:t>5.1</a:t>
            </a:r>
            <a:r>
              <a:rPr lang="en-US" sz="4800" b="1" kern="0" spc="-500" dirty="0">
                <a:solidFill>
                  <a:srgbClr val="13171A"/>
                </a:solidFill>
                <a:latin typeface="Inter" pitchFamily="34" charset="0"/>
                <a:ea typeface="Inter" pitchFamily="34" charset="-122"/>
                <a:cs typeface="Inter" pitchFamily="34" charset="-120"/>
              </a:rPr>
              <a:t>m</a:t>
            </a:r>
            <a:endParaRPr lang="en-US" sz="9000" spc="-500" dirty="0"/>
          </a:p>
        </p:txBody>
      </p:sp>
      <p:sp>
        <p:nvSpPr>
          <p:cNvPr id="23" name="Text 21"/>
          <p:cNvSpPr/>
          <p:nvPr/>
        </p:nvSpPr>
        <p:spPr>
          <a:xfrm>
            <a:off x="9601200" y="5619750"/>
            <a:ext cx="3172143"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CELL C · 2026</a:t>
            </a:r>
            <a:endParaRPr lang="en-US" sz="1050" dirty="0"/>
          </a:p>
        </p:txBody>
      </p:sp>
      <p:sp>
        <p:nvSpPr>
          <p:cNvPr id="24" name="Text 22"/>
          <p:cNvSpPr/>
          <p:nvPr/>
        </p:nvSpPr>
        <p:spPr>
          <a:xfrm>
            <a:off x="9601200" y="5911850"/>
            <a:ext cx="3172143" cy="678061"/>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pitchFamily="34" charset="0"/>
                <a:ea typeface="Inter" pitchFamily="34" charset="-122"/>
                <a:cs typeface="Inter" pitchFamily="34" charset="-120"/>
              </a:rPr>
              <a:t>Cell C MVNO HLR subscribers</a:t>
            </a:r>
            <a:endParaRPr lang="en-US" sz="2100" dirty="0"/>
          </a:p>
        </p:txBody>
      </p:sp>
      <p:sp>
        <p:nvSpPr>
          <p:cNvPr id="25" name="Text 23"/>
          <p:cNvSpPr/>
          <p:nvPr/>
        </p:nvSpPr>
        <p:spPr>
          <a:xfrm>
            <a:off x="9601200" y="6704211"/>
            <a:ext cx="3172143"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Host-side partner growth engine</a:t>
            </a:r>
            <a:endParaRPr lang="en-US" sz="1500" dirty="0"/>
          </a:p>
        </p:txBody>
      </p:sp>
      <p:sp>
        <p:nvSpPr>
          <p:cNvPr id="26" name="Text 24"/>
          <p:cNvSpPr/>
          <p:nvPr/>
        </p:nvSpPr>
        <p:spPr>
          <a:xfrm>
            <a:off x="13601700" y="4305300"/>
            <a:ext cx="3649599" cy="112395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en-US" sz="9000" b="1" kern="0" spc="-500" dirty="0">
                <a:solidFill>
                  <a:srgbClr val="13171A"/>
                </a:solidFill>
                <a:latin typeface="Inter" pitchFamily="34" charset="0"/>
                <a:ea typeface="Inter" pitchFamily="34" charset="-122"/>
                <a:cs typeface="Inter" pitchFamily="34" charset="-120"/>
              </a:rPr>
              <a:t>94</a:t>
            </a:r>
            <a:r>
              <a:rPr lang="en-US" sz="4800" b="1" kern="0" spc="-500" dirty="0">
                <a:solidFill>
                  <a:srgbClr val="13171A"/>
                </a:solidFill>
                <a:latin typeface="Inter" pitchFamily="34" charset="0"/>
                <a:ea typeface="Inter" pitchFamily="34" charset="-122"/>
                <a:cs typeface="Inter" pitchFamily="34" charset="-120"/>
              </a:rPr>
              <a:t>%</a:t>
            </a:r>
            <a:endParaRPr lang="en-US" sz="9000" spc="-500" dirty="0"/>
          </a:p>
        </p:txBody>
      </p:sp>
      <p:sp>
        <p:nvSpPr>
          <p:cNvPr id="27" name="Text 25"/>
          <p:cNvSpPr/>
          <p:nvPr/>
        </p:nvSpPr>
        <p:spPr>
          <a:xfrm>
            <a:off x="13601700" y="5619750"/>
            <a:ext cx="3649599"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OFCOM · 2025</a:t>
            </a:r>
            <a:endParaRPr lang="en-US" sz="1050" dirty="0"/>
          </a:p>
        </p:txBody>
      </p:sp>
      <p:sp>
        <p:nvSpPr>
          <p:cNvPr id="28" name="Text 26"/>
          <p:cNvSpPr/>
          <p:nvPr/>
        </p:nvSpPr>
        <p:spPr>
          <a:xfrm>
            <a:off x="13601700" y="5911850"/>
            <a:ext cx="3649599" cy="678061"/>
          </a:xfrm>
          <a:prstGeom prst="rect">
            <a:avLst/>
          </a:prstGeom>
          <a:noFill/>
          <a:ln/>
        </p:spPr>
        <p:txBody>
          <a:bodyPr wrap="square" lIns="25400" tIns="25400" rIns="25400" bIns="25400" rtlCol="0" anchor="t">
            <a:normAutofit fontScale="92500"/>
          </a:bodyPr>
          <a:lstStyle/>
          <a:p>
            <a:pPr marL="0" indent="0" algn="l">
              <a:lnSpc>
                <a:spcPct val="120000"/>
              </a:lnSpc>
              <a:buNone/>
            </a:pPr>
            <a:r>
              <a:rPr lang="en-US" sz="2100" dirty="0">
                <a:solidFill>
                  <a:srgbClr val="13171A"/>
                </a:solidFill>
                <a:latin typeface="Inter" pitchFamily="34" charset="0"/>
                <a:ea typeface="Inter" pitchFamily="34" charset="-122"/>
                <a:cs typeface="Inter" pitchFamily="34" charset="-120"/>
              </a:rPr>
              <a:t>giffgaff &amp; Tesco Mobile CSAT</a:t>
            </a:r>
            <a:endParaRPr lang="en-US" sz="2100" dirty="0"/>
          </a:p>
        </p:txBody>
      </p:sp>
      <p:sp>
        <p:nvSpPr>
          <p:cNvPr id="29" name="Text 27"/>
          <p:cNvSpPr/>
          <p:nvPr/>
        </p:nvSpPr>
        <p:spPr>
          <a:xfrm>
            <a:off x="13601700" y="6704211"/>
            <a:ext cx="3649599"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Customer service satisfaction leadership</a:t>
            </a:r>
            <a:endParaRPr lang="en-US" sz="1500" dirty="0"/>
          </a:p>
        </p:txBody>
      </p:sp>
      <p:sp>
        <p:nvSpPr>
          <p:cNvPr id="30" name="Shape 28"/>
          <p:cNvSpPr/>
          <p:nvPr/>
        </p:nvSpPr>
        <p:spPr>
          <a:xfrm>
            <a:off x="1143000" y="8310364"/>
            <a:ext cx="432792" cy="9525"/>
          </a:xfrm>
          <a:prstGeom prst="rect">
            <a:avLst/>
          </a:prstGeom>
          <a:solidFill>
            <a:srgbClr val="EB377E"/>
          </a:solidFill>
          <a:ln/>
        </p:spPr>
        <p:txBody>
          <a:bodyPr/>
          <a:lstStyle/>
          <a:p>
            <a:endParaRPr lang="ru-RU"/>
          </a:p>
        </p:txBody>
      </p:sp>
      <p:sp>
        <p:nvSpPr>
          <p:cNvPr id="31" name="Text 29"/>
          <p:cNvSpPr/>
          <p:nvPr/>
        </p:nvSpPr>
        <p:spPr>
          <a:xfrm>
            <a:off x="1829079" y="7995047"/>
            <a:ext cx="6801214" cy="806053"/>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700" i="1" kern="0" spc="-13" dirty="0">
                <a:solidFill>
                  <a:srgbClr val="13171A"/>
                </a:solidFill>
                <a:latin typeface="Inter" pitchFamily="34" charset="0"/>
                <a:ea typeface="Inter" pitchFamily="34" charset="-122"/>
                <a:cs typeface="Inter" pitchFamily="34" charset="-120"/>
              </a:rPr>
              <a:t>The network may be hosted. </a:t>
            </a:r>
            <a:br>
              <a:rPr lang="en-US" sz="2700" i="1" kern="0" spc="-13" dirty="0">
                <a:solidFill>
                  <a:srgbClr val="13171A"/>
                </a:solidFill>
                <a:latin typeface="Inter" pitchFamily="34" charset="0"/>
                <a:ea typeface="Inter" pitchFamily="34" charset="-122"/>
                <a:cs typeface="Inter" pitchFamily="34" charset="-120"/>
              </a:rPr>
            </a:br>
            <a:r>
              <a:rPr lang="en-US" sz="2700" i="1" kern="0" spc="-13" dirty="0">
                <a:solidFill>
                  <a:srgbClr val="13171A"/>
                </a:solidFill>
                <a:latin typeface="Inter" pitchFamily="34" charset="0"/>
                <a:ea typeface="Inter" pitchFamily="34" charset="-122"/>
                <a:cs typeface="Inter" pitchFamily="34" charset="-120"/>
              </a:rPr>
              <a:t>The business model </a:t>
            </a:r>
            <a:r>
              <a:rPr lang="en-US" sz="2700" i="1" kern="0" spc="-13" dirty="0">
                <a:solidFill>
                  <a:srgbClr val="13171A"/>
                </a:solidFill>
                <a:latin typeface="Inter SemiBold" panose="02000503000000020004" pitchFamily="2" charset="0"/>
                <a:ea typeface="Inter SemiBold" panose="02000503000000020004" pitchFamily="2" charset="0"/>
                <a:cs typeface="Inter" pitchFamily="34" charset="-120"/>
              </a:rPr>
              <a:t>cannot be outsourced</a:t>
            </a:r>
            <a:r>
              <a:rPr lang="en-US" sz="2700" i="1" kern="0" spc="-13" dirty="0">
                <a:solidFill>
                  <a:srgbClr val="13171A"/>
                </a:solidFill>
                <a:latin typeface="Inter" pitchFamily="34" charset="0"/>
                <a:ea typeface="Inter" pitchFamily="34" charset="-122"/>
                <a:cs typeface="Inter" pitchFamily="34" charset="-120"/>
              </a:rPr>
              <a:t>.</a:t>
            </a:r>
            <a:endParaRPr lang="en-US" sz="2700" dirty="0"/>
          </a:p>
        </p:txBody>
      </p:sp>
      <p:sp>
        <p:nvSpPr>
          <p:cNvPr id="32" name="Text 30"/>
          <p:cNvSpPr/>
          <p:nvPr/>
        </p:nvSpPr>
        <p:spPr>
          <a:xfrm>
            <a:off x="12430232" y="8073354"/>
            <a:ext cx="4714768" cy="559405"/>
          </a:xfrm>
          <a:prstGeom prst="rect">
            <a:avLst/>
          </a:prstGeom>
          <a:noFill/>
          <a:ln/>
        </p:spPr>
        <p:txBody>
          <a:bodyPr wrap="square" lIns="25400" tIns="25400" rIns="25400" bIns="25400" rtlCol="0" anchor="t">
            <a:noAutofit/>
          </a:bodyPr>
          <a:lstStyle/>
          <a:p>
            <a:pPr marL="0" indent="0" algn="r">
              <a:lnSpc>
                <a:spcPct val="150000"/>
              </a:lnSpc>
              <a:buNone/>
            </a:pPr>
            <a:r>
              <a:rPr lang="en-US" sz="900" kern="0" spc="54" dirty="0">
                <a:solidFill>
                  <a:srgbClr val="7B7B7B"/>
                </a:solidFill>
                <a:latin typeface="Inter" pitchFamily="34" charset="0"/>
                <a:ea typeface="Inter" pitchFamily="34" charset="-122"/>
                <a:cs typeface="Inter" pitchFamily="34" charset="-120"/>
              </a:rPr>
              <a:t>Sources: T-Mobile (2023); Capitec annual results &amp; press coverage (2025); Cell C interim results (2026); Ofcom customer service report (2025).</a:t>
            </a:r>
            <a:endParaRPr lang="en-US" sz="900" dirty="0"/>
          </a:p>
        </p:txBody>
      </p:sp>
      <p:sp>
        <p:nvSpPr>
          <p:cNvPr id="33" name="Прямоугольник 32">
            <a:extLst>
              <a:ext uri="{FF2B5EF4-FFF2-40B4-BE49-F238E27FC236}">
                <a16:creationId xmlns:a16="http://schemas.microsoft.com/office/drawing/2014/main" id="{1AF0FB29-BDC6-572F-07A6-9914EA434C97}"/>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4" name="Рисунок 33">
            <a:extLst>
              <a:ext uri="{FF2B5EF4-FFF2-40B4-BE49-F238E27FC236}">
                <a16:creationId xmlns:a16="http://schemas.microsoft.com/office/drawing/2014/main" id="{9327A490-4C05-968B-F74F-A62CC5565C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sp>
        <p:nvSpPr>
          <p:cNvPr id="37" name="Text 5">
            <a:extLst>
              <a:ext uri="{FF2B5EF4-FFF2-40B4-BE49-F238E27FC236}">
                <a16:creationId xmlns:a16="http://schemas.microsoft.com/office/drawing/2014/main" id="{A67815FE-FDDA-4F61-0957-79A9E291BB89}"/>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02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38" name="Text 4">
            <a:extLst>
              <a:ext uri="{FF2B5EF4-FFF2-40B4-BE49-F238E27FC236}">
                <a16:creationId xmlns:a16="http://schemas.microsoft.com/office/drawing/2014/main" id="{26A1901E-3103-B9E0-D4A1-A653D206A08C}"/>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r>
              <a:rPr lang="ru-RU"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 </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9" name="Text 7"/>
          <p:cNvSpPr/>
          <p:nvPr/>
        </p:nvSpPr>
        <p:spPr>
          <a:xfrm>
            <a:off x="1143000" y="1561281"/>
            <a:ext cx="13182600" cy="1464469"/>
          </a:xfrm>
          <a:prstGeom prst="rect">
            <a:avLst/>
          </a:prstGeom>
          <a:noFill/>
          <a:ln/>
        </p:spPr>
        <p:txBody>
          <a:bodyPr wrap="square" lIns="25400" tIns="25400" rIns="25400" bIns="25400" rtlCol="0" anchor="t">
            <a:normAutofit/>
          </a:bodyPr>
          <a:lstStyle/>
          <a:p>
            <a:pPr marL="0" indent="0" algn="l">
              <a:lnSpc>
                <a:spcPct val="104000"/>
              </a:lnSpc>
              <a:buNone/>
            </a:pPr>
            <a:r>
              <a:rPr lang="en-US" sz="4400" kern="0" spc="-97" dirty="0">
                <a:solidFill>
                  <a:srgbClr val="13171A"/>
                </a:solidFill>
                <a:latin typeface="Inter" pitchFamily="34" charset="0"/>
                <a:ea typeface="Inter" pitchFamily="34" charset="-122"/>
                <a:cs typeface="Inter" pitchFamily="34" charset="-120"/>
              </a:rPr>
              <a:t>The African MVNO opportunity is real </a:t>
            </a:r>
            <a:r>
              <a:rPr lang="en-US" sz="4400" kern="0" spc="-97" dirty="0">
                <a:solidFill>
                  <a:srgbClr val="7B7B7B"/>
                </a:solidFill>
                <a:latin typeface="Inter Light" panose="02000503000000020004" pitchFamily="2" charset="0"/>
                <a:ea typeface="Inter Light" panose="02000503000000020004" pitchFamily="2" charset="0"/>
              </a:rPr>
              <a:t>— </a:t>
            </a:r>
            <a:r>
              <a:rPr lang="en-US" sz="4400" kern="0" spc="-97" dirty="0">
                <a:solidFill>
                  <a:srgbClr val="7B7B7B"/>
                </a:solidFill>
                <a:latin typeface="Inter Light" panose="02000503000000020004" pitchFamily="2" charset="0"/>
                <a:ea typeface="Inter Light" panose="02000503000000020004" pitchFamily="2" charset="0"/>
                <a:cs typeface="Inter" pitchFamily="34" charset="-120"/>
              </a:rPr>
              <a:t>but launch is only the first step.</a:t>
            </a:r>
            <a:endParaRPr lang="en-US" sz="4400" dirty="0">
              <a:latin typeface="Inter Light" panose="02000503000000020004" pitchFamily="2" charset="0"/>
              <a:ea typeface="Inter Light" panose="02000503000000020004" pitchFamily="2" charset="0"/>
            </a:endParaRPr>
          </a:p>
        </p:txBody>
      </p:sp>
      <p:sp>
        <p:nvSpPr>
          <p:cNvPr id="10" name="Text 8"/>
          <p:cNvSpPr/>
          <p:nvPr/>
        </p:nvSpPr>
        <p:spPr>
          <a:xfrm>
            <a:off x="1143000" y="3087796"/>
            <a:ext cx="12484101" cy="723900"/>
          </a:xfrm>
          <a:prstGeom prst="rect">
            <a:avLst/>
          </a:prstGeom>
          <a:noFill/>
          <a:ln/>
        </p:spPr>
        <p:txBody>
          <a:bodyPr wrap="square" lIns="25400" tIns="25400" rIns="25400" bIns="25400" rtlCol="0" anchor="t">
            <a:normAutofit/>
          </a:bodyPr>
          <a:lstStyle/>
          <a:p>
            <a:pPr marL="0" indent="0" algn="l">
              <a:lnSpc>
                <a:spcPct val="150000"/>
              </a:lnSpc>
              <a:buNone/>
            </a:pPr>
            <a:r>
              <a:rPr lang="en-US" sz="1700" dirty="0">
                <a:solidFill>
                  <a:srgbClr val="7B7B7B"/>
                </a:solidFill>
                <a:latin typeface="Inter Light" panose="02000503000000020004" pitchFamily="2" charset="0"/>
                <a:ea typeface="Inter Light" panose="02000503000000020004" pitchFamily="2" charset="0"/>
                <a:cs typeface="Inter" pitchFamily="34" charset="-120"/>
              </a:rPr>
              <a:t>The next wave of MVNO growth will be driven by differentiated business models — not by connectivity alone.</a:t>
            </a:r>
            <a:endParaRPr lang="en-US" sz="1700" dirty="0">
              <a:latin typeface="Inter Light" panose="02000503000000020004" pitchFamily="2" charset="0"/>
              <a:ea typeface="Inter Light" panose="02000503000000020004" pitchFamily="2" charset="0"/>
            </a:endParaRPr>
          </a:p>
        </p:txBody>
      </p:sp>
      <p:sp>
        <p:nvSpPr>
          <p:cNvPr id="11" name="Shape 9"/>
          <p:cNvSpPr/>
          <p:nvPr/>
        </p:nvSpPr>
        <p:spPr>
          <a:xfrm>
            <a:off x="1143000" y="4243771"/>
            <a:ext cx="3829050" cy="3619500"/>
          </a:xfrm>
          <a:prstGeom prst="roundRect">
            <a:avLst>
              <a:gd name="adj" fmla="val 3158"/>
            </a:avLst>
          </a:prstGeom>
          <a:solidFill>
            <a:srgbClr val="FFFFFF"/>
          </a:solidFill>
          <a:ln w="6350">
            <a:solidFill>
              <a:srgbClr val="DCDEE3"/>
            </a:solidFill>
            <a:prstDash val="solid"/>
          </a:ln>
        </p:spPr>
        <p:txBody>
          <a:bodyPr/>
          <a:lstStyle/>
          <a:p>
            <a:endParaRPr lang="ru-RU" dirty="0"/>
          </a:p>
        </p:txBody>
      </p:sp>
      <p:sp>
        <p:nvSpPr>
          <p:cNvPr id="12" name="Text 10"/>
          <p:cNvSpPr/>
          <p:nvPr/>
        </p:nvSpPr>
        <p:spPr>
          <a:xfrm>
            <a:off x="1454150" y="4593021"/>
            <a:ext cx="268585" cy="196850"/>
          </a:xfrm>
          <a:prstGeom prst="rect">
            <a:avLst/>
          </a:prstGeom>
          <a:noFill/>
          <a:ln/>
        </p:spPr>
        <p:txBody>
          <a:bodyPr wrap="square" lIns="25400" tIns="25400" rIns="25400" bIns="25400" rtlCol="0" anchor="t">
            <a:normAutofit lnSpcReduction="10000"/>
          </a:bodyPr>
          <a:lstStyle/>
          <a:p>
            <a:pPr marL="0" indent="0" algn="l">
              <a:buNone/>
            </a:pPr>
            <a:r>
              <a:rPr lang="en-US" sz="1050" b="1" kern="0" spc="189" dirty="0">
                <a:solidFill>
                  <a:srgbClr val="EB377E"/>
                </a:solidFill>
                <a:latin typeface="Inter" pitchFamily="34" charset="0"/>
                <a:ea typeface="Inter" pitchFamily="34" charset="-122"/>
                <a:cs typeface="Inter" pitchFamily="34" charset="-120"/>
              </a:rPr>
              <a:t>01</a:t>
            </a:r>
            <a:endParaRPr lang="en-US" sz="1050" dirty="0"/>
          </a:p>
        </p:txBody>
      </p:sp>
      <p:sp>
        <p:nvSpPr>
          <p:cNvPr id="14" name="Text 12"/>
          <p:cNvSpPr/>
          <p:nvPr/>
        </p:nvSpPr>
        <p:spPr>
          <a:xfrm>
            <a:off x="1454150" y="5513771"/>
            <a:ext cx="3302953" cy="792361"/>
          </a:xfrm>
          <a:prstGeom prst="rect">
            <a:avLst/>
          </a:prstGeom>
          <a:noFill/>
          <a:ln/>
        </p:spPr>
        <p:txBody>
          <a:bodyPr wrap="square" lIns="25400" tIns="25400" rIns="25400" bIns="25400" rtlCol="0" anchor="t">
            <a:normAutofit fontScale="92500" lnSpcReduction="20000"/>
          </a:bodyPr>
          <a:lstStyle/>
          <a:p>
            <a:pPr marL="0" indent="0" algn="l">
              <a:lnSpc>
                <a:spcPct val="110000"/>
              </a:lnSpc>
              <a:buNone/>
            </a:pPr>
            <a:r>
              <a:rPr lang="en-US" sz="2700" kern="0" spc="-13" dirty="0">
                <a:solidFill>
                  <a:srgbClr val="13171A"/>
                </a:solidFill>
                <a:latin typeface="Inter" pitchFamily="34" charset="0"/>
                <a:ea typeface="Inter" pitchFamily="34" charset="-122"/>
                <a:cs typeface="Inter" pitchFamily="34" charset="-120"/>
              </a:rPr>
              <a:t>Fintech &amp; Insurance MVNO</a:t>
            </a:r>
            <a:endParaRPr lang="en-US" sz="2700" dirty="0"/>
          </a:p>
        </p:txBody>
      </p:sp>
      <p:sp>
        <p:nvSpPr>
          <p:cNvPr id="15" name="Shape 13"/>
          <p:cNvSpPr/>
          <p:nvPr/>
        </p:nvSpPr>
        <p:spPr>
          <a:xfrm>
            <a:off x="1454150" y="6381799"/>
            <a:ext cx="3206750" cy="9525"/>
          </a:xfrm>
          <a:prstGeom prst="rect">
            <a:avLst/>
          </a:prstGeom>
          <a:solidFill>
            <a:srgbClr val="DCDEE3"/>
          </a:solidFill>
          <a:ln/>
        </p:spPr>
        <p:txBody>
          <a:bodyPr/>
          <a:lstStyle/>
          <a:p>
            <a:endParaRPr lang="ru-RU"/>
          </a:p>
        </p:txBody>
      </p:sp>
      <p:sp>
        <p:nvSpPr>
          <p:cNvPr id="16" name="Text 14"/>
          <p:cNvSpPr/>
          <p:nvPr/>
        </p:nvSpPr>
        <p:spPr>
          <a:xfrm>
            <a:off x="1454150" y="6578649"/>
            <a:ext cx="3302953"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13171A"/>
                </a:solidFill>
                <a:latin typeface="Inter" pitchFamily="34" charset="0"/>
                <a:ea typeface="Inter" pitchFamily="34" charset="-122"/>
                <a:cs typeface="Inter" pitchFamily="34" charset="-120"/>
              </a:rPr>
              <a:t>Wallet · lending · loyalty</a:t>
            </a:r>
            <a:endParaRPr lang="en-US" sz="1500" dirty="0"/>
          </a:p>
        </p:txBody>
      </p:sp>
      <p:sp>
        <p:nvSpPr>
          <p:cNvPr id="17" name="Text 15"/>
          <p:cNvSpPr/>
          <p:nvPr/>
        </p:nvSpPr>
        <p:spPr>
          <a:xfrm>
            <a:off x="1454150" y="6940599"/>
            <a:ext cx="3302953"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Embedded financial services</a:t>
            </a:r>
            <a:endParaRPr lang="en-US" sz="1500" dirty="0"/>
          </a:p>
        </p:txBody>
      </p:sp>
      <p:sp>
        <p:nvSpPr>
          <p:cNvPr id="18" name="Shape 16"/>
          <p:cNvSpPr/>
          <p:nvPr/>
        </p:nvSpPr>
        <p:spPr>
          <a:xfrm>
            <a:off x="5200650" y="4243771"/>
            <a:ext cx="3829050" cy="3619500"/>
          </a:xfrm>
          <a:prstGeom prst="roundRect">
            <a:avLst>
              <a:gd name="adj" fmla="val 3158"/>
            </a:avLst>
          </a:prstGeom>
          <a:solidFill>
            <a:srgbClr val="FFFFFF"/>
          </a:solidFill>
          <a:ln w="6350">
            <a:solidFill>
              <a:srgbClr val="DCDEE3"/>
            </a:solidFill>
            <a:prstDash val="solid"/>
          </a:ln>
        </p:spPr>
        <p:txBody>
          <a:bodyPr/>
          <a:lstStyle/>
          <a:p>
            <a:endParaRPr lang="ru-RU" dirty="0"/>
          </a:p>
        </p:txBody>
      </p:sp>
      <p:sp>
        <p:nvSpPr>
          <p:cNvPr id="19" name="Text 17"/>
          <p:cNvSpPr/>
          <p:nvPr/>
        </p:nvSpPr>
        <p:spPr>
          <a:xfrm>
            <a:off x="5511800" y="4593021"/>
            <a:ext cx="295275" cy="196850"/>
          </a:xfrm>
          <a:prstGeom prst="rect">
            <a:avLst/>
          </a:prstGeom>
          <a:noFill/>
          <a:ln/>
        </p:spPr>
        <p:txBody>
          <a:bodyPr wrap="square" lIns="25400" tIns="25400" rIns="25400" bIns="25400" rtlCol="0" anchor="t">
            <a:normAutofit lnSpcReduction="10000"/>
          </a:bodyPr>
          <a:lstStyle/>
          <a:p>
            <a:pPr marL="0" indent="0" algn="l">
              <a:buNone/>
            </a:pPr>
            <a:r>
              <a:rPr lang="en-US" sz="1050" b="1" kern="0" spc="189" dirty="0">
                <a:solidFill>
                  <a:srgbClr val="EB377E"/>
                </a:solidFill>
                <a:latin typeface="Inter" pitchFamily="34" charset="0"/>
                <a:ea typeface="Inter" pitchFamily="34" charset="-122"/>
                <a:cs typeface="Inter" pitchFamily="34" charset="-120"/>
              </a:rPr>
              <a:t>02</a:t>
            </a:r>
            <a:endParaRPr lang="en-US" sz="1050" dirty="0"/>
          </a:p>
        </p:txBody>
      </p:sp>
      <p:sp>
        <p:nvSpPr>
          <p:cNvPr id="21" name="Text 19"/>
          <p:cNvSpPr/>
          <p:nvPr/>
        </p:nvSpPr>
        <p:spPr>
          <a:xfrm>
            <a:off x="5511800" y="5513771"/>
            <a:ext cx="3302953" cy="792361"/>
          </a:xfrm>
          <a:prstGeom prst="rect">
            <a:avLst/>
          </a:prstGeom>
          <a:noFill/>
          <a:ln/>
        </p:spPr>
        <p:txBody>
          <a:bodyPr wrap="square" lIns="25400" tIns="25400" rIns="25400" bIns="25400" rtlCol="0" anchor="t">
            <a:normAutofit/>
          </a:bodyPr>
          <a:lstStyle/>
          <a:p>
            <a:pPr marL="0" indent="0" algn="l">
              <a:lnSpc>
                <a:spcPct val="110000"/>
              </a:lnSpc>
              <a:buNone/>
            </a:pPr>
            <a:r>
              <a:rPr lang="en-US" sz="2700" kern="0" spc="-13" dirty="0">
                <a:solidFill>
                  <a:srgbClr val="13171A"/>
                </a:solidFill>
                <a:latin typeface="Inter" pitchFamily="34" charset="0"/>
                <a:ea typeface="Inter" pitchFamily="34" charset="-122"/>
                <a:cs typeface="Inter" pitchFamily="34" charset="-120"/>
              </a:rPr>
              <a:t>B2B / SME &amp; Retail</a:t>
            </a:r>
            <a:endParaRPr lang="en-US" sz="2700" dirty="0"/>
          </a:p>
        </p:txBody>
      </p:sp>
      <p:sp>
        <p:nvSpPr>
          <p:cNvPr id="22" name="Shape 20"/>
          <p:cNvSpPr/>
          <p:nvPr/>
        </p:nvSpPr>
        <p:spPr>
          <a:xfrm>
            <a:off x="5511800" y="6383721"/>
            <a:ext cx="3206750" cy="9525"/>
          </a:xfrm>
          <a:prstGeom prst="rect">
            <a:avLst/>
          </a:prstGeom>
          <a:solidFill>
            <a:srgbClr val="DCDEE3"/>
          </a:solidFill>
          <a:ln/>
        </p:spPr>
        <p:txBody>
          <a:bodyPr/>
          <a:lstStyle/>
          <a:p>
            <a:endParaRPr lang="ru-RU"/>
          </a:p>
        </p:txBody>
      </p:sp>
      <p:sp>
        <p:nvSpPr>
          <p:cNvPr id="23" name="Text 21"/>
          <p:cNvSpPr/>
          <p:nvPr/>
        </p:nvSpPr>
        <p:spPr>
          <a:xfrm>
            <a:off x="5511800" y="6580571"/>
            <a:ext cx="3302953"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13171A"/>
                </a:solidFill>
                <a:latin typeface="Inter" pitchFamily="34" charset="0"/>
                <a:ea typeface="Inter" pitchFamily="34" charset="-122"/>
                <a:cs typeface="Inter" pitchFamily="34" charset="-120"/>
              </a:rPr>
              <a:t>Mobile, fixed &amp; FMCG offers</a:t>
            </a:r>
            <a:endParaRPr lang="en-US" sz="1500" dirty="0"/>
          </a:p>
        </p:txBody>
      </p:sp>
      <p:sp>
        <p:nvSpPr>
          <p:cNvPr id="24" name="Text 22"/>
          <p:cNvSpPr/>
          <p:nvPr/>
        </p:nvSpPr>
        <p:spPr>
          <a:xfrm>
            <a:off x="5511800" y="6942521"/>
            <a:ext cx="3302953" cy="6096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Hierarchies · shared bundles · consolidated invoices</a:t>
            </a:r>
            <a:endParaRPr lang="en-US" sz="1500" dirty="0"/>
          </a:p>
        </p:txBody>
      </p:sp>
      <p:sp>
        <p:nvSpPr>
          <p:cNvPr id="25" name="Shape 23"/>
          <p:cNvSpPr/>
          <p:nvPr/>
        </p:nvSpPr>
        <p:spPr>
          <a:xfrm>
            <a:off x="9258300" y="4243771"/>
            <a:ext cx="3829050" cy="3619500"/>
          </a:xfrm>
          <a:prstGeom prst="roundRect">
            <a:avLst>
              <a:gd name="adj" fmla="val 3158"/>
            </a:avLst>
          </a:prstGeom>
          <a:solidFill>
            <a:srgbClr val="13171A"/>
          </a:solidFill>
          <a:ln w="6350">
            <a:solidFill>
              <a:srgbClr val="DCDEE3"/>
            </a:solidFill>
            <a:prstDash val="solid"/>
          </a:ln>
        </p:spPr>
        <p:txBody>
          <a:bodyPr/>
          <a:lstStyle/>
          <a:p>
            <a:endParaRPr lang="ru-RU"/>
          </a:p>
        </p:txBody>
      </p:sp>
      <p:sp>
        <p:nvSpPr>
          <p:cNvPr id="26" name="Text 24"/>
          <p:cNvSpPr/>
          <p:nvPr/>
        </p:nvSpPr>
        <p:spPr>
          <a:xfrm>
            <a:off x="9569450" y="4593021"/>
            <a:ext cx="297061" cy="196850"/>
          </a:xfrm>
          <a:prstGeom prst="rect">
            <a:avLst/>
          </a:prstGeom>
          <a:noFill/>
          <a:ln/>
        </p:spPr>
        <p:txBody>
          <a:bodyPr wrap="square" lIns="25400" tIns="25400" rIns="25400" bIns="25400" rtlCol="0" anchor="t">
            <a:normAutofit lnSpcReduction="10000"/>
          </a:bodyPr>
          <a:lstStyle/>
          <a:p>
            <a:pPr marL="0" indent="0" algn="l">
              <a:buNone/>
            </a:pPr>
            <a:r>
              <a:rPr lang="en-US" sz="1050" b="1" kern="0" spc="189" dirty="0">
                <a:solidFill>
                  <a:srgbClr val="EB377E"/>
                </a:solidFill>
                <a:latin typeface="Inter" pitchFamily="34" charset="0"/>
                <a:ea typeface="Inter" pitchFamily="34" charset="-122"/>
                <a:cs typeface="Inter" pitchFamily="34" charset="-120"/>
              </a:rPr>
              <a:t>03</a:t>
            </a:r>
            <a:endParaRPr lang="en-US" sz="1050" dirty="0"/>
          </a:p>
        </p:txBody>
      </p:sp>
      <p:sp>
        <p:nvSpPr>
          <p:cNvPr id="28" name="Text 26"/>
          <p:cNvSpPr/>
          <p:nvPr/>
        </p:nvSpPr>
        <p:spPr>
          <a:xfrm>
            <a:off x="9569450" y="5513771"/>
            <a:ext cx="3302953" cy="792361"/>
          </a:xfrm>
          <a:prstGeom prst="rect">
            <a:avLst/>
          </a:prstGeom>
          <a:noFill/>
          <a:ln/>
        </p:spPr>
        <p:txBody>
          <a:bodyPr wrap="square" lIns="25400" tIns="25400" rIns="25400" bIns="25400" rtlCol="0" anchor="t">
            <a:normAutofit fontScale="92500" lnSpcReduction="20000"/>
          </a:bodyPr>
          <a:lstStyle/>
          <a:p>
            <a:pPr marL="0" indent="0" algn="l">
              <a:lnSpc>
                <a:spcPct val="110000"/>
              </a:lnSpc>
              <a:buNone/>
            </a:pPr>
            <a:r>
              <a:rPr lang="en-US" sz="2700" kern="0" spc="-13" dirty="0">
                <a:solidFill>
                  <a:srgbClr val="FFFFFF"/>
                </a:solidFill>
                <a:latin typeface="Inter" pitchFamily="34" charset="0"/>
                <a:ea typeface="Inter" pitchFamily="34" charset="-122"/>
                <a:cs typeface="Inter" pitchFamily="34" charset="-120"/>
              </a:rPr>
              <a:t>Community &amp; Private brands</a:t>
            </a:r>
            <a:endParaRPr lang="en-US" sz="2700" dirty="0"/>
          </a:p>
        </p:txBody>
      </p:sp>
      <p:sp>
        <p:nvSpPr>
          <p:cNvPr id="29" name="Shape 27"/>
          <p:cNvSpPr/>
          <p:nvPr/>
        </p:nvSpPr>
        <p:spPr>
          <a:xfrm>
            <a:off x="9569450" y="6380546"/>
            <a:ext cx="3206750" cy="9525"/>
          </a:xfrm>
          <a:prstGeom prst="rect">
            <a:avLst/>
          </a:prstGeom>
          <a:solidFill>
            <a:srgbClr val="FFFFFF">
              <a:alpha val="18000"/>
            </a:srgbClr>
          </a:solidFill>
          <a:ln/>
        </p:spPr>
        <p:txBody>
          <a:bodyPr/>
          <a:lstStyle/>
          <a:p>
            <a:endParaRPr lang="ru-RU"/>
          </a:p>
        </p:txBody>
      </p:sp>
      <p:sp>
        <p:nvSpPr>
          <p:cNvPr id="30" name="Text 28"/>
          <p:cNvSpPr/>
          <p:nvPr/>
        </p:nvSpPr>
        <p:spPr>
          <a:xfrm>
            <a:off x="9569450" y="6580571"/>
            <a:ext cx="3302953"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FFFFFF"/>
                </a:solidFill>
                <a:latin typeface="Inter" pitchFamily="34" charset="0"/>
                <a:ea typeface="Inter" pitchFamily="34" charset="-122"/>
                <a:cs typeface="Inter" pitchFamily="34" charset="-120"/>
              </a:rPr>
              <a:t>Trusted local offers</a:t>
            </a:r>
            <a:endParaRPr lang="en-US" sz="1500" dirty="0"/>
          </a:p>
        </p:txBody>
      </p:sp>
      <p:sp>
        <p:nvSpPr>
          <p:cNvPr id="31" name="Text 29"/>
          <p:cNvSpPr/>
          <p:nvPr/>
        </p:nvSpPr>
        <p:spPr>
          <a:xfrm>
            <a:off x="9569450" y="6942521"/>
            <a:ext cx="3302953" cy="609600"/>
          </a:xfrm>
          <a:prstGeom prst="rect">
            <a:avLst/>
          </a:prstGeom>
          <a:noFill/>
          <a:ln/>
        </p:spPr>
        <p:txBody>
          <a:bodyPr wrap="square" lIns="25400" tIns="25400" rIns="25400" bIns="25400" rtlCol="0" anchor="t">
            <a:normAutofit fontScale="92500"/>
          </a:bodyPr>
          <a:lstStyle/>
          <a:p>
            <a:pPr marL="0" indent="0" algn="l">
              <a:lnSpc>
                <a:spcPct val="150000"/>
              </a:lnSpc>
              <a:buNone/>
            </a:pPr>
            <a:r>
              <a:rPr lang="en-US" sz="1500" dirty="0">
                <a:solidFill>
                  <a:srgbClr val="FFFFFF">
                    <a:alpha val="70000"/>
                  </a:srgbClr>
                </a:solidFill>
                <a:latin typeface="Inter" pitchFamily="34" charset="0"/>
                <a:ea typeface="Inter" pitchFamily="34" charset="-122"/>
                <a:cs typeface="Inter" pitchFamily="34" charset="-120"/>
              </a:rPr>
              <a:t>Targeted campaigns · curated content</a:t>
            </a:r>
            <a:endParaRPr lang="en-US" sz="1500" dirty="0"/>
          </a:p>
        </p:txBody>
      </p:sp>
      <p:sp>
        <p:nvSpPr>
          <p:cNvPr id="32" name="Shape 30"/>
          <p:cNvSpPr/>
          <p:nvPr/>
        </p:nvSpPr>
        <p:spPr>
          <a:xfrm>
            <a:off x="13315950" y="4243771"/>
            <a:ext cx="3829050" cy="3619500"/>
          </a:xfrm>
          <a:prstGeom prst="roundRect">
            <a:avLst>
              <a:gd name="adj" fmla="val 3158"/>
            </a:avLst>
          </a:prstGeom>
          <a:solidFill>
            <a:srgbClr val="FFFFFF"/>
          </a:solidFill>
          <a:ln w="6350">
            <a:solidFill>
              <a:srgbClr val="DCDEE3"/>
            </a:solidFill>
            <a:prstDash val="solid"/>
          </a:ln>
        </p:spPr>
        <p:txBody>
          <a:bodyPr/>
          <a:lstStyle/>
          <a:p>
            <a:endParaRPr lang="ru-RU"/>
          </a:p>
        </p:txBody>
      </p:sp>
      <p:sp>
        <p:nvSpPr>
          <p:cNvPr id="33" name="Text 31"/>
          <p:cNvSpPr/>
          <p:nvPr/>
        </p:nvSpPr>
        <p:spPr>
          <a:xfrm>
            <a:off x="13627101" y="4593021"/>
            <a:ext cx="301030" cy="196850"/>
          </a:xfrm>
          <a:prstGeom prst="rect">
            <a:avLst/>
          </a:prstGeom>
          <a:noFill/>
          <a:ln/>
        </p:spPr>
        <p:txBody>
          <a:bodyPr wrap="square" lIns="25400" tIns="25400" rIns="25400" bIns="25400" rtlCol="0" anchor="t">
            <a:normAutofit lnSpcReduction="10000"/>
          </a:bodyPr>
          <a:lstStyle/>
          <a:p>
            <a:pPr marL="0" indent="0" algn="l">
              <a:buNone/>
            </a:pPr>
            <a:r>
              <a:rPr lang="en-US" sz="1050" b="1" kern="0" spc="189" dirty="0">
                <a:solidFill>
                  <a:srgbClr val="EB377E"/>
                </a:solidFill>
                <a:latin typeface="Inter" pitchFamily="34" charset="0"/>
                <a:ea typeface="Inter" pitchFamily="34" charset="-122"/>
                <a:cs typeface="Inter" pitchFamily="34" charset="-120"/>
              </a:rPr>
              <a:t>04</a:t>
            </a:r>
            <a:endParaRPr lang="en-US" sz="1050" dirty="0"/>
          </a:p>
        </p:txBody>
      </p:sp>
      <p:sp>
        <p:nvSpPr>
          <p:cNvPr id="35" name="Text 33"/>
          <p:cNvSpPr/>
          <p:nvPr/>
        </p:nvSpPr>
        <p:spPr>
          <a:xfrm>
            <a:off x="13627101" y="5513771"/>
            <a:ext cx="3302953" cy="792361"/>
          </a:xfrm>
          <a:prstGeom prst="rect">
            <a:avLst/>
          </a:prstGeom>
          <a:noFill/>
          <a:ln/>
        </p:spPr>
        <p:txBody>
          <a:bodyPr wrap="square" lIns="25400" tIns="25400" rIns="25400" bIns="25400" rtlCol="0" anchor="t">
            <a:normAutofit fontScale="92500" lnSpcReduction="20000"/>
          </a:bodyPr>
          <a:lstStyle/>
          <a:p>
            <a:pPr marL="0" indent="0" algn="l">
              <a:lnSpc>
                <a:spcPct val="110000"/>
              </a:lnSpc>
              <a:buNone/>
            </a:pPr>
            <a:r>
              <a:rPr lang="en-US" sz="2700" kern="0" spc="-13" dirty="0">
                <a:solidFill>
                  <a:srgbClr val="13171A"/>
                </a:solidFill>
                <a:latin typeface="Inter" pitchFamily="34" charset="0"/>
                <a:ea typeface="Inter" pitchFamily="34" charset="-122"/>
                <a:cs typeface="Inter" pitchFamily="34" charset="-120"/>
              </a:rPr>
              <a:t>Education &amp; Sector connectivity</a:t>
            </a:r>
            <a:endParaRPr lang="en-US" sz="2700" dirty="0"/>
          </a:p>
        </p:txBody>
      </p:sp>
      <p:sp>
        <p:nvSpPr>
          <p:cNvPr id="36" name="Shape 34"/>
          <p:cNvSpPr/>
          <p:nvPr/>
        </p:nvSpPr>
        <p:spPr>
          <a:xfrm>
            <a:off x="13627101" y="6383721"/>
            <a:ext cx="3206750" cy="9525"/>
          </a:xfrm>
          <a:prstGeom prst="rect">
            <a:avLst/>
          </a:prstGeom>
          <a:solidFill>
            <a:srgbClr val="DCDEE3"/>
          </a:solidFill>
          <a:ln/>
        </p:spPr>
        <p:txBody>
          <a:bodyPr/>
          <a:lstStyle/>
          <a:p>
            <a:endParaRPr lang="ru-RU"/>
          </a:p>
        </p:txBody>
      </p:sp>
      <p:sp>
        <p:nvSpPr>
          <p:cNvPr id="37" name="Text 35"/>
          <p:cNvSpPr/>
          <p:nvPr/>
        </p:nvSpPr>
        <p:spPr>
          <a:xfrm>
            <a:off x="13627101" y="6580571"/>
            <a:ext cx="3302953" cy="6096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500" dirty="0">
                <a:solidFill>
                  <a:srgbClr val="13171A"/>
                </a:solidFill>
                <a:latin typeface="Inter" pitchFamily="34" charset="0"/>
                <a:ea typeface="Inter" pitchFamily="34" charset="-122"/>
                <a:cs typeface="Inter" pitchFamily="34" charset="-120"/>
              </a:rPr>
              <a:t>Campus, agency &amp; programme bundles</a:t>
            </a:r>
            <a:endParaRPr lang="en-US" sz="1500" dirty="0"/>
          </a:p>
        </p:txBody>
      </p:sp>
      <p:sp>
        <p:nvSpPr>
          <p:cNvPr id="38" name="Text 36"/>
          <p:cNvSpPr/>
          <p:nvPr/>
        </p:nvSpPr>
        <p:spPr>
          <a:xfrm>
            <a:off x="13627101" y="7228271"/>
            <a:ext cx="3302953"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Subsidised data · zero-rated content</a:t>
            </a:r>
            <a:endParaRPr lang="en-US" sz="1500" dirty="0"/>
          </a:p>
        </p:txBody>
      </p:sp>
      <p:sp>
        <p:nvSpPr>
          <p:cNvPr id="39" name="Shape 37"/>
          <p:cNvSpPr/>
          <p:nvPr/>
        </p:nvSpPr>
        <p:spPr>
          <a:xfrm>
            <a:off x="1143000" y="8662573"/>
            <a:ext cx="457200" cy="9525"/>
          </a:xfrm>
          <a:prstGeom prst="rect">
            <a:avLst/>
          </a:prstGeom>
          <a:solidFill>
            <a:srgbClr val="EB377E"/>
          </a:solidFill>
          <a:ln/>
        </p:spPr>
        <p:txBody>
          <a:bodyPr/>
          <a:lstStyle/>
          <a:p>
            <a:endParaRPr lang="ru-RU"/>
          </a:p>
        </p:txBody>
      </p:sp>
      <p:sp>
        <p:nvSpPr>
          <p:cNvPr id="40" name="Text 38"/>
          <p:cNvSpPr/>
          <p:nvPr/>
        </p:nvSpPr>
        <p:spPr>
          <a:xfrm>
            <a:off x="1828800" y="8475347"/>
            <a:ext cx="15101254" cy="422077"/>
          </a:xfrm>
          <a:prstGeom prst="rect">
            <a:avLst/>
          </a:prstGeom>
          <a:noFill/>
          <a:ln/>
        </p:spPr>
        <p:txBody>
          <a:bodyPr wrap="square" lIns="25400" tIns="25400" rIns="25400" bIns="25400" rtlCol="0" anchor="t">
            <a:noAutofit/>
          </a:bodyPr>
          <a:lstStyle/>
          <a:p>
            <a:pPr marL="0" indent="0" algn="l">
              <a:lnSpc>
                <a:spcPct val="112000"/>
              </a:lnSpc>
              <a:buNone/>
            </a:pPr>
            <a:r>
              <a:rPr lang="en-US" sz="2400" i="1" kern="0" spc="-13" dirty="0">
                <a:solidFill>
                  <a:srgbClr val="13171A"/>
                </a:solidFill>
                <a:latin typeface="Inter Light" panose="02000503000000020004" pitchFamily="2" charset="0"/>
                <a:ea typeface="Inter Light" panose="02000503000000020004" pitchFamily="2" charset="0"/>
                <a:cs typeface="Inter" pitchFamily="34" charset="-120"/>
              </a:rPr>
              <a:t>Launch fast — then grow through pricing, margin control, sales channels and embedded partner services.</a:t>
            </a:r>
            <a:endParaRPr lang="en-US" sz="2400" dirty="0">
              <a:latin typeface="Inter Light" panose="02000503000000020004" pitchFamily="2" charset="0"/>
              <a:ea typeface="Inter Light" panose="02000503000000020004" pitchFamily="2" charset="0"/>
            </a:endParaRPr>
          </a:p>
        </p:txBody>
      </p:sp>
      <p:sp>
        <p:nvSpPr>
          <p:cNvPr id="41" name="Прямоугольник 40">
            <a:extLst>
              <a:ext uri="{FF2B5EF4-FFF2-40B4-BE49-F238E27FC236}">
                <a16:creationId xmlns:a16="http://schemas.microsoft.com/office/drawing/2014/main" id="{BF95A7AE-AFCA-EA29-CAD7-12A5C1E340A5}"/>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2" name="Рисунок 41">
            <a:extLst>
              <a:ext uri="{FF2B5EF4-FFF2-40B4-BE49-F238E27FC236}">
                <a16:creationId xmlns:a16="http://schemas.microsoft.com/office/drawing/2014/main" id="{9759A676-6B84-DB87-3535-7FF68D78F8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sp>
        <p:nvSpPr>
          <p:cNvPr id="46" name="Text 5">
            <a:extLst>
              <a:ext uri="{FF2B5EF4-FFF2-40B4-BE49-F238E27FC236}">
                <a16:creationId xmlns:a16="http://schemas.microsoft.com/office/drawing/2014/main" id="{39FF49E9-02CA-291C-16D9-8014B538AEFE}"/>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03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47" name="Text 4">
            <a:extLst>
              <a:ext uri="{FF2B5EF4-FFF2-40B4-BE49-F238E27FC236}">
                <a16:creationId xmlns:a16="http://schemas.microsoft.com/office/drawing/2014/main" id="{C8199354-F929-CC26-A8EF-7B988B23C81D}"/>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7FC"/>
        </a:solidFill>
        <a:effectLst/>
      </p:bgPr>
    </p:bg>
    <p:spTree>
      <p:nvGrpSpPr>
        <p:cNvPr id="1" name=""/>
        <p:cNvGrpSpPr/>
        <p:nvPr/>
      </p:nvGrpSpPr>
      <p:grpSpPr>
        <a:xfrm>
          <a:off x="0" y="0"/>
          <a:ext cx="0" cy="0"/>
          <a:chOff x="0" y="0"/>
          <a:chExt cx="0" cy="0"/>
        </a:xfrm>
      </p:grpSpPr>
      <p:sp>
        <p:nvSpPr>
          <p:cNvPr id="7" name="Text 5"/>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04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9" name="Text 7"/>
          <p:cNvSpPr/>
          <p:nvPr/>
        </p:nvSpPr>
        <p:spPr>
          <a:xfrm>
            <a:off x="1143000" y="1557537"/>
            <a:ext cx="14716125" cy="751284"/>
          </a:xfrm>
          <a:prstGeom prst="rect">
            <a:avLst/>
          </a:prstGeom>
          <a:noFill/>
          <a:ln/>
        </p:spPr>
        <p:txBody>
          <a:bodyPr wrap="square" lIns="25400" tIns="25400" rIns="25400" bIns="25400" rtlCol="0" anchor="t">
            <a:noAutofit/>
          </a:bodyPr>
          <a:lstStyle/>
          <a:p>
            <a:pPr marL="0" indent="0" algn="l">
              <a:lnSpc>
                <a:spcPct val="104000"/>
              </a:lnSpc>
              <a:buNone/>
            </a:pPr>
            <a:r>
              <a:rPr lang="en-US" sz="5000" kern="0" spc="-97" dirty="0">
                <a:solidFill>
                  <a:srgbClr val="13171A"/>
                </a:solidFill>
                <a:latin typeface="Inter" pitchFamily="34" charset="0"/>
                <a:ea typeface="Inter" pitchFamily="34" charset="-122"/>
                <a:cs typeface="Inter" pitchFamily="34" charset="-120"/>
              </a:rPr>
              <a:t>The typical MVNO launch trap.</a:t>
            </a:r>
            <a:endParaRPr lang="en-US" sz="5000" dirty="0"/>
          </a:p>
        </p:txBody>
      </p:sp>
      <p:sp>
        <p:nvSpPr>
          <p:cNvPr id="10" name="Text 8"/>
          <p:cNvSpPr/>
          <p:nvPr/>
        </p:nvSpPr>
        <p:spPr>
          <a:xfrm>
            <a:off x="1143000" y="2448788"/>
            <a:ext cx="12753975" cy="3810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800" dirty="0">
                <a:solidFill>
                  <a:srgbClr val="7B7B7B"/>
                </a:solidFill>
                <a:latin typeface="Inter Light" panose="02000503000000020004" pitchFamily="2" charset="0"/>
                <a:ea typeface="Inter Light" panose="02000503000000020004" pitchFamily="2" charset="0"/>
                <a:cs typeface="Inter" pitchFamily="34" charset="-120"/>
              </a:rPr>
              <a:t>Most launch plans are optimized for </a:t>
            </a:r>
            <a:r>
              <a:rPr lang="en-US" sz="1800" dirty="0">
                <a:solidFill>
                  <a:srgbClr val="13171A"/>
                </a:solidFill>
                <a:latin typeface="Inter Light" panose="02000503000000020004" pitchFamily="2" charset="0"/>
                <a:ea typeface="Inter Light" panose="02000503000000020004" pitchFamily="2" charset="0"/>
                <a:cs typeface="Inter" pitchFamily="34" charset="-120"/>
              </a:rPr>
              <a:t>commercial start </a:t>
            </a:r>
            <a:r>
              <a:rPr lang="en-US" sz="1800" dirty="0">
                <a:solidFill>
                  <a:srgbClr val="7B7B7B"/>
                </a:solidFill>
                <a:latin typeface="Inter Light" panose="02000503000000020004" pitchFamily="2" charset="0"/>
                <a:ea typeface="Inter Light" panose="02000503000000020004" pitchFamily="2" charset="0"/>
                <a:cs typeface="Inter" pitchFamily="34" charset="-120"/>
              </a:rPr>
              <a:t>— not for future control over products, partners, revenue and margin.</a:t>
            </a:r>
            <a:endParaRPr lang="en-US" sz="1800" dirty="0">
              <a:latin typeface="Inter Light" panose="02000503000000020004" pitchFamily="2" charset="0"/>
              <a:ea typeface="Inter Light" panose="02000503000000020004" pitchFamily="2" charset="0"/>
            </a:endParaRPr>
          </a:p>
        </p:txBody>
      </p:sp>
      <p:sp>
        <p:nvSpPr>
          <p:cNvPr id="11" name="Shape 9"/>
          <p:cNvSpPr/>
          <p:nvPr/>
        </p:nvSpPr>
        <p:spPr>
          <a:xfrm>
            <a:off x="1143000" y="3253620"/>
            <a:ext cx="7239000" cy="4851202"/>
          </a:xfrm>
          <a:prstGeom prst="roundRect">
            <a:avLst>
              <a:gd name="adj" fmla="val 2356"/>
            </a:avLst>
          </a:prstGeom>
          <a:solidFill>
            <a:srgbClr val="FFFFFF"/>
          </a:solidFill>
          <a:ln w="6350">
            <a:solidFill>
              <a:srgbClr val="DCDEE3"/>
            </a:solidFill>
            <a:prstDash val="solid"/>
          </a:ln>
        </p:spPr>
        <p:txBody>
          <a:bodyPr/>
          <a:lstStyle/>
          <a:p>
            <a:endParaRPr lang="ru-RU"/>
          </a:p>
        </p:txBody>
      </p:sp>
      <p:sp>
        <p:nvSpPr>
          <p:cNvPr id="12" name="Text 10"/>
          <p:cNvSpPr/>
          <p:nvPr/>
        </p:nvSpPr>
        <p:spPr>
          <a:xfrm>
            <a:off x="1644650" y="3717170"/>
            <a:ext cx="3873500" cy="422077"/>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700" kern="0" spc="-13" dirty="0">
                <a:solidFill>
                  <a:srgbClr val="13171A"/>
                </a:solidFill>
                <a:latin typeface="Inter" pitchFamily="34" charset="0"/>
                <a:ea typeface="Inter" pitchFamily="34" charset="-122"/>
                <a:cs typeface="Inter" pitchFamily="34" charset="-120"/>
              </a:rPr>
              <a:t>Launch checklist</a:t>
            </a:r>
            <a:endParaRPr lang="en-US" sz="2700" dirty="0"/>
          </a:p>
        </p:txBody>
      </p:sp>
      <p:sp>
        <p:nvSpPr>
          <p:cNvPr id="13" name="Text 11"/>
          <p:cNvSpPr/>
          <p:nvPr/>
        </p:nvSpPr>
        <p:spPr>
          <a:xfrm>
            <a:off x="7042150" y="3901320"/>
            <a:ext cx="914400"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7B7B7B"/>
                </a:solidFill>
                <a:latin typeface="Inter" pitchFamily="34" charset="0"/>
                <a:ea typeface="Inter" pitchFamily="34" charset="-122"/>
                <a:cs typeface="Inter" pitchFamily="34" charset="-120"/>
              </a:rPr>
              <a:t>MONTH 0</a:t>
            </a:r>
            <a:endParaRPr lang="en-US" sz="1050" dirty="0"/>
          </a:p>
        </p:txBody>
      </p:sp>
      <p:sp>
        <p:nvSpPr>
          <p:cNvPr id="14" name="Shape 12"/>
          <p:cNvSpPr/>
          <p:nvPr/>
        </p:nvSpPr>
        <p:spPr>
          <a:xfrm>
            <a:off x="1644650" y="4405947"/>
            <a:ext cx="6235700" cy="9525"/>
          </a:xfrm>
          <a:prstGeom prst="rect">
            <a:avLst/>
          </a:prstGeom>
          <a:solidFill>
            <a:srgbClr val="DCDEE3"/>
          </a:solidFill>
          <a:ln/>
        </p:spPr>
        <p:txBody>
          <a:bodyPr/>
          <a:lstStyle/>
          <a:p>
            <a:endParaRPr lang="ru-RU"/>
          </a:p>
        </p:txBody>
      </p:sp>
      <p:sp>
        <p:nvSpPr>
          <p:cNvPr id="17" name="Text 15"/>
          <p:cNvSpPr/>
          <p:nvPr/>
        </p:nvSpPr>
        <p:spPr>
          <a:xfrm>
            <a:off x="1949450" y="4640897"/>
            <a:ext cx="2821586" cy="35242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dirty="0">
                <a:solidFill>
                  <a:srgbClr val="13171A"/>
                </a:solidFill>
                <a:latin typeface="Inter" pitchFamily="34" charset="0"/>
                <a:ea typeface="Inter" pitchFamily="34" charset="-122"/>
                <a:cs typeface="Inter" pitchFamily="34" charset="-120"/>
              </a:rPr>
              <a:t>Host agreement</a:t>
            </a:r>
            <a:endParaRPr lang="en-US" sz="1650" dirty="0"/>
          </a:p>
        </p:txBody>
      </p:sp>
      <p:sp>
        <p:nvSpPr>
          <p:cNvPr id="20" name="Text 18"/>
          <p:cNvSpPr/>
          <p:nvPr/>
        </p:nvSpPr>
        <p:spPr>
          <a:xfrm>
            <a:off x="1949450" y="5088572"/>
            <a:ext cx="2967378" cy="35242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dirty="0">
                <a:solidFill>
                  <a:srgbClr val="13171A"/>
                </a:solidFill>
                <a:latin typeface="Inter" pitchFamily="34" charset="0"/>
                <a:ea typeface="Inter" pitchFamily="34" charset="-122"/>
                <a:cs typeface="Inter" pitchFamily="34" charset="-120"/>
              </a:rPr>
              <a:t>SIM / eSIM supply</a:t>
            </a:r>
            <a:endParaRPr lang="en-US" sz="1650" dirty="0"/>
          </a:p>
        </p:txBody>
      </p:sp>
      <p:sp>
        <p:nvSpPr>
          <p:cNvPr id="23" name="Text 21"/>
          <p:cNvSpPr/>
          <p:nvPr/>
        </p:nvSpPr>
        <p:spPr>
          <a:xfrm>
            <a:off x="1949450" y="5536247"/>
            <a:ext cx="2687539" cy="35242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dirty="0">
                <a:solidFill>
                  <a:srgbClr val="13171A"/>
                </a:solidFill>
                <a:latin typeface="Inter" pitchFamily="34" charset="0"/>
                <a:ea typeface="Inter" pitchFamily="34" charset="-122"/>
                <a:cs typeface="Inter" pitchFamily="34" charset="-120"/>
              </a:rPr>
              <a:t>Basic tariff plans</a:t>
            </a:r>
            <a:endParaRPr lang="en-US" sz="1650" dirty="0"/>
          </a:p>
        </p:txBody>
      </p:sp>
      <p:sp>
        <p:nvSpPr>
          <p:cNvPr id="26" name="Text 24"/>
          <p:cNvSpPr/>
          <p:nvPr/>
        </p:nvSpPr>
        <p:spPr>
          <a:xfrm>
            <a:off x="1949449" y="5983922"/>
            <a:ext cx="3071261" cy="35242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dirty="0">
                <a:solidFill>
                  <a:srgbClr val="13171A"/>
                </a:solidFill>
                <a:latin typeface="Inter" pitchFamily="34" charset="0"/>
                <a:ea typeface="Inter" pitchFamily="34" charset="-122"/>
                <a:cs typeface="Inter" pitchFamily="34" charset="-120"/>
              </a:rPr>
              <a:t>Web or mobile app</a:t>
            </a:r>
            <a:endParaRPr lang="en-US" sz="1650" dirty="0"/>
          </a:p>
        </p:txBody>
      </p:sp>
      <p:sp>
        <p:nvSpPr>
          <p:cNvPr id="29" name="Text 27"/>
          <p:cNvSpPr/>
          <p:nvPr/>
        </p:nvSpPr>
        <p:spPr>
          <a:xfrm>
            <a:off x="1949450" y="6431597"/>
            <a:ext cx="3769448" cy="35242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dirty="0">
                <a:solidFill>
                  <a:srgbClr val="13171A"/>
                </a:solidFill>
                <a:latin typeface="Inter" pitchFamily="34" charset="0"/>
                <a:ea typeface="Inter" pitchFamily="34" charset="-122"/>
                <a:cs typeface="Inter" pitchFamily="34" charset="-120"/>
              </a:rPr>
              <a:t>Customer care process</a:t>
            </a:r>
            <a:endParaRPr lang="en-US" sz="1650" dirty="0"/>
          </a:p>
        </p:txBody>
      </p:sp>
      <p:sp>
        <p:nvSpPr>
          <p:cNvPr id="32" name="Text 30"/>
          <p:cNvSpPr/>
          <p:nvPr/>
        </p:nvSpPr>
        <p:spPr>
          <a:xfrm>
            <a:off x="1949450" y="6879272"/>
            <a:ext cx="3084184" cy="35242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dirty="0">
                <a:solidFill>
                  <a:srgbClr val="13171A"/>
                </a:solidFill>
                <a:latin typeface="Inter" pitchFamily="34" charset="0"/>
                <a:ea typeface="Inter" pitchFamily="34" charset="-122"/>
                <a:cs typeface="Inter" pitchFamily="34" charset="-120"/>
              </a:rPr>
              <a:t>Payment collection</a:t>
            </a:r>
            <a:endParaRPr lang="en-US" sz="1650" dirty="0"/>
          </a:p>
        </p:txBody>
      </p:sp>
      <p:sp>
        <p:nvSpPr>
          <p:cNvPr id="35" name="Text 33"/>
          <p:cNvSpPr/>
          <p:nvPr/>
        </p:nvSpPr>
        <p:spPr>
          <a:xfrm>
            <a:off x="1949450" y="7326947"/>
            <a:ext cx="4195252" cy="35242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650" dirty="0">
                <a:solidFill>
                  <a:srgbClr val="13171A"/>
                </a:solidFill>
                <a:latin typeface="Inter" pitchFamily="34" charset="0"/>
                <a:ea typeface="Inter" pitchFamily="34" charset="-122"/>
                <a:cs typeface="Inter" pitchFamily="34" charset="-120"/>
              </a:rPr>
              <a:t>Initial regulatory readiness</a:t>
            </a:r>
            <a:endParaRPr lang="en-US" sz="1650" dirty="0"/>
          </a:p>
        </p:txBody>
      </p:sp>
      <p:sp>
        <p:nvSpPr>
          <p:cNvPr id="36" name="Text 34"/>
          <p:cNvSpPr/>
          <p:nvPr/>
        </p:nvSpPr>
        <p:spPr>
          <a:xfrm rot="16200000">
            <a:off x="8002186" y="5084390"/>
            <a:ext cx="2282129" cy="221784"/>
          </a:xfrm>
          <a:prstGeom prst="rect">
            <a:avLst/>
          </a:prstGeom>
          <a:noFill/>
          <a:ln/>
        </p:spPr>
        <p:txBody>
          <a:bodyPr wrap="square" lIns="25400" tIns="25400" rIns="25400" bIns="25400" rtlCol="0" anchor="t">
            <a:noAutofit/>
          </a:bodyPr>
          <a:lstStyle/>
          <a:p>
            <a:pPr marL="0" indent="0" algn="ctr">
              <a:buNone/>
            </a:pPr>
            <a:r>
              <a:rPr lang="en-US" sz="1050" kern="0" spc="300" dirty="0">
                <a:solidFill>
                  <a:srgbClr val="7B7B7B"/>
                </a:solidFill>
                <a:latin typeface="Inter" panose="02000503000000020004" pitchFamily="2" charset="0"/>
                <a:ea typeface="Inter" panose="02000503000000020004" pitchFamily="2" charset="0"/>
                <a:cs typeface="Inter" pitchFamily="34" charset="-120"/>
              </a:rPr>
              <a:t>6 – 12 MONTHS LATER</a:t>
            </a:r>
            <a:endParaRPr lang="en-US" sz="1050" spc="300" dirty="0">
              <a:latin typeface="Inter" panose="02000503000000020004" pitchFamily="2" charset="0"/>
              <a:ea typeface="Inter" panose="02000503000000020004" pitchFamily="2" charset="0"/>
            </a:endParaRPr>
          </a:p>
        </p:txBody>
      </p:sp>
      <p:sp>
        <p:nvSpPr>
          <p:cNvPr id="37" name="Text 35"/>
          <p:cNvSpPr/>
          <p:nvPr/>
        </p:nvSpPr>
        <p:spPr>
          <a:xfrm>
            <a:off x="8915544" y="6641445"/>
            <a:ext cx="493514"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dirty="0">
                <a:solidFill>
                  <a:srgbClr val="EB377E"/>
                </a:solidFill>
                <a:latin typeface="Inter" pitchFamily="34" charset="0"/>
                <a:ea typeface="Inter" pitchFamily="34" charset="-122"/>
                <a:cs typeface="Inter" pitchFamily="34" charset="-120"/>
              </a:rPr>
              <a:t>→</a:t>
            </a:r>
            <a:endParaRPr lang="en-US" sz="3600" dirty="0"/>
          </a:p>
        </p:txBody>
      </p:sp>
      <p:sp>
        <p:nvSpPr>
          <p:cNvPr id="38" name="Shape 36"/>
          <p:cNvSpPr/>
          <p:nvPr/>
        </p:nvSpPr>
        <p:spPr>
          <a:xfrm>
            <a:off x="9906000" y="3253620"/>
            <a:ext cx="7239000" cy="4851202"/>
          </a:xfrm>
          <a:prstGeom prst="roundRect">
            <a:avLst>
              <a:gd name="adj" fmla="val 2356"/>
            </a:avLst>
          </a:prstGeom>
          <a:solidFill>
            <a:srgbClr val="13171A"/>
          </a:solidFill>
          <a:ln/>
        </p:spPr>
        <p:txBody>
          <a:bodyPr/>
          <a:lstStyle/>
          <a:p>
            <a:endParaRPr lang="ru-RU"/>
          </a:p>
        </p:txBody>
      </p:sp>
      <p:sp>
        <p:nvSpPr>
          <p:cNvPr id="39" name="Text 37"/>
          <p:cNvSpPr/>
          <p:nvPr/>
        </p:nvSpPr>
        <p:spPr>
          <a:xfrm>
            <a:off x="10401300" y="3710820"/>
            <a:ext cx="2463006" cy="422077"/>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700" kern="0" spc="-13" dirty="0">
                <a:solidFill>
                  <a:srgbClr val="FFFFFF"/>
                </a:solidFill>
                <a:latin typeface="Inter" pitchFamily="34" charset="0"/>
                <a:ea typeface="Inter" pitchFamily="34" charset="-122"/>
                <a:cs typeface="Inter" pitchFamily="34" charset="-120"/>
              </a:rPr>
              <a:t>Scale questions</a:t>
            </a:r>
            <a:endParaRPr lang="en-US" sz="2700" dirty="0"/>
          </a:p>
        </p:txBody>
      </p:sp>
      <p:sp>
        <p:nvSpPr>
          <p:cNvPr id="40" name="Text 38"/>
          <p:cNvSpPr/>
          <p:nvPr/>
        </p:nvSpPr>
        <p:spPr>
          <a:xfrm>
            <a:off x="15612368" y="3894971"/>
            <a:ext cx="1113532"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FFFFFF">
                    <a:alpha val="60000"/>
                  </a:srgbClr>
                </a:solidFill>
                <a:latin typeface="Inter" pitchFamily="34" charset="0"/>
                <a:ea typeface="Inter" pitchFamily="34" charset="-122"/>
                <a:cs typeface="Inter" pitchFamily="34" charset="-120"/>
              </a:rPr>
              <a:t>MONTH 12+</a:t>
            </a:r>
            <a:endParaRPr lang="en-US" sz="1050" dirty="0"/>
          </a:p>
        </p:txBody>
      </p:sp>
      <p:sp>
        <p:nvSpPr>
          <p:cNvPr id="41" name="Shape 39"/>
          <p:cNvSpPr/>
          <p:nvPr/>
        </p:nvSpPr>
        <p:spPr>
          <a:xfrm>
            <a:off x="10401300" y="4399597"/>
            <a:ext cx="6248400" cy="9525"/>
          </a:xfrm>
          <a:prstGeom prst="rect">
            <a:avLst/>
          </a:prstGeom>
          <a:solidFill>
            <a:srgbClr val="FFFFFF">
              <a:alpha val="18000"/>
            </a:srgbClr>
          </a:solidFill>
          <a:ln/>
        </p:spPr>
        <p:txBody>
          <a:bodyPr/>
          <a:lstStyle/>
          <a:p>
            <a:endParaRPr lang="ru-RU"/>
          </a:p>
        </p:txBody>
      </p:sp>
      <p:sp>
        <p:nvSpPr>
          <p:cNvPr id="42" name="Text 40"/>
          <p:cNvSpPr/>
          <p:nvPr/>
        </p:nvSpPr>
        <p:spPr>
          <a:xfrm>
            <a:off x="10401300" y="4637722"/>
            <a:ext cx="244475" cy="292100"/>
          </a:xfrm>
          <a:prstGeom prst="rect">
            <a:avLst/>
          </a:prstGeom>
          <a:noFill/>
          <a:ln/>
        </p:spPr>
        <p:txBody>
          <a:bodyPr wrap="square" lIns="25400" tIns="25400" rIns="25400" bIns="25400" rtlCol="0" anchor="t">
            <a:normAutofit lnSpcReduction="10000"/>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50" dirty="0">
              <a:solidFill>
                <a:srgbClr val="EB377E"/>
              </a:solidFill>
              <a:latin typeface="Inter SemiBold" panose="02000503000000020004" pitchFamily="2" charset="0"/>
              <a:ea typeface="Inter SemiBold" panose="02000503000000020004" pitchFamily="2" charset="0"/>
            </a:endParaRPr>
          </a:p>
        </p:txBody>
      </p:sp>
      <p:sp>
        <p:nvSpPr>
          <p:cNvPr id="43" name="Text 41"/>
          <p:cNvSpPr/>
          <p:nvPr/>
        </p:nvSpPr>
        <p:spPr>
          <a:xfrm>
            <a:off x="10839450" y="4637722"/>
            <a:ext cx="2851556"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Launch new bundles quickly?</a:t>
            </a:r>
            <a:endParaRPr lang="en-US" sz="1650" dirty="0"/>
          </a:p>
        </p:txBody>
      </p:sp>
      <p:sp>
        <p:nvSpPr>
          <p:cNvPr id="44" name="Text 42"/>
          <p:cNvSpPr/>
          <p:nvPr/>
        </p:nvSpPr>
        <p:spPr>
          <a:xfrm>
            <a:off x="10401300" y="5012372"/>
            <a:ext cx="342900" cy="292100"/>
          </a:xfrm>
          <a:prstGeom prst="rect">
            <a:avLst/>
          </a:prstGeom>
          <a:noFill/>
          <a:ln/>
        </p:spPr>
        <p:txBody>
          <a:bodyPr wrap="square" lIns="25400" tIns="25400" rIns="25400" bIns="25400" rtlCol="0" anchor="t">
            <a:noAutofit/>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00" dirty="0"/>
          </a:p>
        </p:txBody>
      </p:sp>
      <p:sp>
        <p:nvSpPr>
          <p:cNvPr id="45" name="Text 43"/>
          <p:cNvSpPr/>
          <p:nvPr/>
        </p:nvSpPr>
        <p:spPr>
          <a:xfrm>
            <a:off x="10839450" y="5025072"/>
            <a:ext cx="1830884"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Control tariff logic?</a:t>
            </a:r>
            <a:endParaRPr lang="en-US" sz="1650" dirty="0"/>
          </a:p>
        </p:txBody>
      </p:sp>
      <p:sp>
        <p:nvSpPr>
          <p:cNvPr id="46" name="Text 44"/>
          <p:cNvSpPr/>
          <p:nvPr/>
        </p:nvSpPr>
        <p:spPr>
          <a:xfrm>
            <a:off x="10401300" y="5399722"/>
            <a:ext cx="342900" cy="292100"/>
          </a:xfrm>
          <a:prstGeom prst="rect">
            <a:avLst/>
          </a:prstGeom>
          <a:noFill/>
          <a:ln/>
        </p:spPr>
        <p:txBody>
          <a:bodyPr wrap="square" lIns="25400" tIns="25400" rIns="25400" bIns="25400" rtlCol="0" anchor="t">
            <a:noAutofit/>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00" dirty="0"/>
          </a:p>
        </p:txBody>
      </p:sp>
      <p:sp>
        <p:nvSpPr>
          <p:cNvPr id="47" name="Text 45"/>
          <p:cNvSpPr/>
          <p:nvPr/>
        </p:nvSpPr>
        <p:spPr>
          <a:xfrm>
            <a:off x="10839450" y="5412422"/>
            <a:ext cx="2695606"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Control customer balances?</a:t>
            </a:r>
            <a:endParaRPr lang="en-US" sz="1650" dirty="0"/>
          </a:p>
        </p:txBody>
      </p:sp>
      <p:sp>
        <p:nvSpPr>
          <p:cNvPr id="48" name="Text 46"/>
          <p:cNvSpPr/>
          <p:nvPr/>
        </p:nvSpPr>
        <p:spPr>
          <a:xfrm>
            <a:off x="10401300" y="5787072"/>
            <a:ext cx="342900" cy="292100"/>
          </a:xfrm>
          <a:prstGeom prst="rect">
            <a:avLst/>
          </a:prstGeom>
          <a:noFill/>
          <a:ln/>
        </p:spPr>
        <p:txBody>
          <a:bodyPr wrap="square" lIns="25400" tIns="25400" rIns="25400" bIns="25400" rtlCol="0" anchor="t">
            <a:noAutofit/>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00" dirty="0"/>
          </a:p>
        </p:txBody>
      </p:sp>
      <p:sp>
        <p:nvSpPr>
          <p:cNvPr id="49" name="Text 47"/>
          <p:cNvSpPr/>
          <p:nvPr/>
        </p:nvSpPr>
        <p:spPr>
          <a:xfrm>
            <a:off x="10839450" y="5799772"/>
            <a:ext cx="1879501"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Monetize partners?</a:t>
            </a:r>
            <a:endParaRPr lang="en-US" sz="1650" dirty="0"/>
          </a:p>
        </p:txBody>
      </p:sp>
      <p:sp>
        <p:nvSpPr>
          <p:cNvPr id="50" name="Text 48"/>
          <p:cNvSpPr/>
          <p:nvPr/>
        </p:nvSpPr>
        <p:spPr>
          <a:xfrm>
            <a:off x="10401300" y="6174422"/>
            <a:ext cx="342900" cy="292100"/>
          </a:xfrm>
          <a:prstGeom prst="rect">
            <a:avLst/>
          </a:prstGeom>
          <a:noFill/>
          <a:ln/>
        </p:spPr>
        <p:txBody>
          <a:bodyPr wrap="square" lIns="25400" tIns="25400" rIns="25400" bIns="25400" rtlCol="0" anchor="t">
            <a:noAutofit/>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00" dirty="0"/>
          </a:p>
        </p:txBody>
      </p:sp>
      <p:sp>
        <p:nvSpPr>
          <p:cNvPr id="51" name="Text 49"/>
          <p:cNvSpPr/>
          <p:nvPr/>
        </p:nvSpPr>
        <p:spPr>
          <a:xfrm>
            <a:off x="10839450" y="6187122"/>
            <a:ext cx="4296802"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Combine mobile, fixed and partner services?</a:t>
            </a:r>
            <a:endParaRPr lang="en-US" sz="1650" dirty="0"/>
          </a:p>
        </p:txBody>
      </p:sp>
      <p:sp>
        <p:nvSpPr>
          <p:cNvPr id="52" name="Text 50"/>
          <p:cNvSpPr/>
          <p:nvPr/>
        </p:nvSpPr>
        <p:spPr>
          <a:xfrm>
            <a:off x="10401300" y="6561772"/>
            <a:ext cx="342900" cy="292100"/>
          </a:xfrm>
          <a:prstGeom prst="rect">
            <a:avLst/>
          </a:prstGeom>
          <a:noFill/>
          <a:ln/>
        </p:spPr>
        <p:txBody>
          <a:bodyPr wrap="square" lIns="25400" tIns="25400" rIns="25400" bIns="25400" rtlCol="0" anchor="t">
            <a:noAutofit/>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00" dirty="0"/>
          </a:p>
        </p:txBody>
      </p:sp>
      <p:sp>
        <p:nvSpPr>
          <p:cNvPr id="53" name="Text 51"/>
          <p:cNvSpPr/>
          <p:nvPr/>
        </p:nvSpPr>
        <p:spPr>
          <a:xfrm>
            <a:off x="10839450" y="6574472"/>
            <a:ext cx="2080419"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Serve B2B accounts?</a:t>
            </a:r>
            <a:endParaRPr lang="en-US" sz="1650" dirty="0"/>
          </a:p>
        </p:txBody>
      </p:sp>
      <p:sp>
        <p:nvSpPr>
          <p:cNvPr id="54" name="Text 52"/>
          <p:cNvSpPr/>
          <p:nvPr/>
        </p:nvSpPr>
        <p:spPr>
          <a:xfrm>
            <a:off x="10401300" y="6949122"/>
            <a:ext cx="342900" cy="292100"/>
          </a:xfrm>
          <a:prstGeom prst="rect">
            <a:avLst/>
          </a:prstGeom>
          <a:noFill/>
          <a:ln/>
        </p:spPr>
        <p:txBody>
          <a:bodyPr wrap="square" lIns="25400" tIns="25400" rIns="25400" bIns="25400" rtlCol="0" anchor="t">
            <a:noAutofit/>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00" dirty="0"/>
          </a:p>
        </p:txBody>
      </p:sp>
      <p:sp>
        <p:nvSpPr>
          <p:cNvPr id="55" name="Text 53"/>
          <p:cNvSpPr/>
          <p:nvPr/>
        </p:nvSpPr>
        <p:spPr>
          <a:xfrm>
            <a:off x="10839450" y="6961822"/>
            <a:ext cx="2261691"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Use data for decisions?</a:t>
            </a:r>
            <a:endParaRPr lang="en-US" sz="1650" dirty="0"/>
          </a:p>
        </p:txBody>
      </p:sp>
      <p:sp>
        <p:nvSpPr>
          <p:cNvPr id="56" name="Text 54"/>
          <p:cNvSpPr/>
          <p:nvPr/>
        </p:nvSpPr>
        <p:spPr>
          <a:xfrm>
            <a:off x="10401300" y="7336472"/>
            <a:ext cx="342900" cy="292100"/>
          </a:xfrm>
          <a:prstGeom prst="rect">
            <a:avLst/>
          </a:prstGeom>
          <a:noFill/>
          <a:ln/>
        </p:spPr>
        <p:txBody>
          <a:bodyPr wrap="square" lIns="25400" tIns="25400" rIns="25400" bIns="25400" rtlCol="0" anchor="t">
            <a:noAutofit/>
          </a:bodyPr>
          <a:lstStyle/>
          <a:p>
            <a:r>
              <a:rPr lang="ru-RU" sz="1600" dirty="0">
                <a:solidFill>
                  <a:srgbClr val="EB377E"/>
                </a:solidFill>
                <a:latin typeface="Inter SemiBold" panose="02000503000000020004" pitchFamily="2" charset="0"/>
                <a:ea typeface="Inter SemiBold" panose="02000503000000020004" pitchFamily="2" charset="0"/>
              </a:rPr>
              <a:t>—</a:t>
            </a:r>
            <a:endParaRPr lang="en-US" sz="1600" dirty="0"/>
          </a:p>
        </p:txBody>
      </p:sp>
      <p:sp>
        <p:nvSpPr>
          <p:cNvPr id="57" name="Text 55"/>
          <p:cNvSpPr/>
          <p:nvPr/>
        </p:nvSpPr>
        <p:spPr>
          <a:xfrm>
            <a:off x="10839450" y="7349172"/>
            <a:ext cx="2099171" cy="29210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Inter" pitchFamily="34" charset="0"/>
                <a:ea typeface="Inter" pitchFamily="34" charset="-122"/>
                <a:cs typeface="Inter" pitchFamily="34" charset="-120"/>
              </a:rPr>
              <a:t>Become multi-brand?</a:t>
            </a:r>
            <a:endParaRPr lang="en-US" sz="1650" dirty="0"/>
          </a:p>
        </p:txBody>
      </p:sp>
      <p:sp>
        <p:nvSpPr>
          <p:cNvPr id="58" name="Shape 56"/>
          <p:cNvSpPr/>
          <p:nvPr/>
        </p:nvSpPr>
        <p:spPr>
          <a:xfrm>
            <a:off x="1142999" y="8784227"/>
            <a:ext cx="467943" cy="9525"/>
          </a:xfrm>
          <a:prstGeom prst="rect">
            <a:avLst/>
          </a:prstGeom>
          <a:solidFill>
            <a:srgbClr val="EB377E"/>
          </a:solidFill>
          <a:ln/>
        </p:spPr>
        <p:txBody>
          <a:bodyPr/>
          <a:lstStyle/>
          <a:p>
            <a:endParaRPr lang="ru-RU"/>
          </a:p>
        </p:txBody>
      </p:sp>
      <p:sp>
        <p:nvSpPr>
          <p:cNvPr id="59" name="Text 57"/>
          <p:cNvSpPr/>
          <p:nvPr/>
        </p:nvSpPr>
        <p:spPr>
          <a:xfrm>
            <a:off x="1828800" y="8415287"/>
            <a:ext cx="15061915" cy="806053"/>
          </a:xfrm>
          <a:prstGeom prst="rect">
            <a:avLst/>
          </a:prstGeom>
          <a:noFill/>
          <a:ln/>
        </p:spPr>
        <p:txBody>
          <a:bodyPr wrap="square" lIns="25400" tIns="25400" rIns="25400" bIns="25400" rtlCol="0" anchor="t">
            <a:normAutofit lnSpcReduction="10000"/>
          </a:bodyPr>
          <a:lstStyle/>
          <a:p>
            <a:pPr marL="0" indent="0" algn="l">
              <a:lnSpc>
                <a:spcPct val="112000"/>
              </a:lnSpc>
              <a:buNone/>
            </a:pPr>
            <a:r>
              <a:rPr lang="en-US" sz="2400" i="1" kern="0" spc="-13" dirty="0">
                <a:solidFill>
                  <a:srgbClr val="13171A"/>
                </a:solidFill>
                <a:latin typeface="Inter Light" panose="02000503000000020004" pitchFamily="2" charset="0"/>
                <a:ea typeface="Inter Light" panose="02000503000000020004" pitchFamily="2" charset="0"/>
                <a:cs typeface="Inter" pitchFamily="34" charset="-120"/>
              </a:rPr>
              <a:t>A launch-only setup can become a revenue and growth constraint — exactly when the MVNO needs agility most.</a:t>
            </a:r>
            <a:endParaRPr lang="en-US" sz="2400" dirty="0">
              <a:latin typeface="Inter Light" panose="02000503000000020004" pitchFamily="2" charset="0"/>
              <a:ea typeface="Inter Light" panose="02000503000000020004" pitchFamily="2" charset="0"/>
            </a:endParaRPr>
          </a:p>
        </p:txBody>
      </p:sp>
      <p:sp>
        <p:nvSpPr>
          <p:cNvPr id="60" name="Прямоугольник 59">
            <a:extLst>
              <a:ext uri="{FF2B5EF4-FFF2-40B4-BE49-F238E27FC236}">
                <a16:creationId xmlns:a16="http://schemas.microsoft.com/office/drawing/2014/main" id="{DC9B5C2E-6E86-2AD5-A347-F5D04BBFE9FC}"/>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1" name="Рисунок 60">
            <a:extLst>
              <a:ext uri="{FF2B5EF4-FFF2-40B4-BE49-F238E27FC236}">
                <a16:creationId xmlns:a16="http://schemas.microsoft.com/office/drawing/2014/main" id="{3E74D030-C6FC-2D1D-2AE0-1D64FFD061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pic>
        <p:nvPicPr>
          <p:cNvPr id="65" name="Рисунок 64">
            <a:extLst>
              <a:ext uri="{FF2B5EF4-FFF2-40B4-BE49-F238E27FC236}">
                <a16:creationId xmlns:a16="http://schemas.microsoft.com/office/drawing/2014/main" id="{7742AA0A-D7A5-00E9-98F3-29F706422D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831" y="4766358"/>
            <a:ext cx="144000" cy="144000"/>
          </a:xfrm>
          <a:prstGeom prst="rect">
            <a:avLst/>
          </a:prstGeom>
        </p:spPr>
      </p:pic>
      <p:pic>
        <p:nvPicPr>
          <p:cNvPr id="66" name="Рисунок 65">
            <a:extLst>
              <a:ext uri="{FF2B5EF4-FFF2-40B4-BE49-F238E27FC236}">
                <a16:creationId xmlns:a16="http://schemas.microsoft.com/office/drawing/2014/main" id="{0ADFA77E-99AC-2D2B-9F1A-CE05482F85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831" y="5214768"/>
            <a:ext cx="144000" cy="144000"/>
          </a:xfrm>
          <a:prstGeom prst="rect">
            <a:avLst/>
          </a:prstGeom>
        </p:spPr>
      </p:pic>
      <p:pic>
        <p:nvPicPr>
          <p:cNvPr id="67" name="Рисунок 66">
            <a:extLst>
              <a:ext uri="{FF2B5EF4-FFF2-40B4-BE49-F238E27FC236}">
                <a16:creationId xmlns:a16="http://schemas.microsoft.com/office/drawing/2014/main" id="{D8002CD6-C5D8-D125-3364-842DDBE84A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831" y="5663178"/>
            <a:ext cx="144000" cy="144000"/>
          </a:xfrm>
          <a:prstGeom prst="rect">
            <a:avLst/>
          </a:prstGeom>
        </p:spPr>
      </p:pic>
      <p:pic>
        <p:nvPicPr>
          <p:cNvPr id="68" name="Рисунок 67">
            <a:extLst>
              <a:ext uri="{FF2B5EF4-FFF2-40B4-BE49-F238E27FC236}">
                <a16:creationId xmlns:a16="http://schemas.microsoft.com/office/drawing/2014/main" id="{9A4AB822-1F8E-A946-549A-DC390D35B7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831" y="6111588"/>
            <a:ext cx="144000" cy="144000"/>
          </a:xfrm>
          <a:prstGeom prst="rect">
            <a:avLst/>
          </a:prstGeom>
        </p:spPr>
      </p:pic>
      <p:pic>
        <p:nvPicPr>
          <p:cNvPr id="69" name="Рисунок 68">
            <a:extLst>
              <a:ext uri="{FF2B5EF4-FFF2-40B4-BE49-F238E27FC236}">
                <a16:creationId xmlns:a16="http://schemas.microsoft.com/office/drawing/2014/main" id="{1554AB31-993A-AB8D-6851-583B5B7DF1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831" y="6559998"/>
            <a:ext cx="144000" cy="144000"/>
          </a:xfrm>
          <a:prstGeom prst="rect">
            <a:avLst/>
          </a:prstGeom>
        </p:spPr>
      </p:pic>
      <p:pic>
        <p:nvPicPr>
          <p:cNvPr id="70" name="Рисунок 69">
            <a:extLst>
              <a:ext uri="{FF2B5EF4-FFF2-40B4-BE49-F238E27FC236}">
                <a16:creationId xmlns:a16="http://schemas.microsoft.com/office/drawing/2014/main" id="{7BDC04BD-C866-D1A8-E6CF-889D3391C5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831" y="7008408"/>
            <a:ext cx="144000" cy="144000"/>
          </a:xfrm>
          <a:prstGeom prst="rect">
            <a:avLst/>
          </a:prstGeom>
        </p:spPr>
      </p:pic>
      <p:pic>
        <p:nvPicPr>
          <p:cNvPr id="71" name="Рисунок 70">
            <a:extLst>
              <a:ext uri="{FF2B5EF4-FFF2-40B4-BE49-F238E27FC236}">
                <a16:creationId xmlns:a16="http://schemas.microsoft.com/office/drawing/2014/main" id="{407CB535-23B6-2262-41C8-A565C35549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831" y="7456816"/>
            <a:ext cx="144000" cy="144000"/>
          </a:xfrm>
          <a:prstGeom prst="rect">
            <a:avLst/>
          </a:prstGeom>
        </p:spPr>
      </p:pic>
      <p:sp>
        <p:nvSpPr>
          <p:cNvPr id="72" name="Text 4">
            <a:extLst>
              <a:ext uri="{FF2B5EF4-FFF2-40B4-BE49-F238E27FC236}">
                <a16:creationId xmlns:a16="http://schemas.microsoft.com/office/drawing/2014/main" id="{812F143C-11B1-8F28-C4D6-CA22FA32E1F2}"/>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9" name="Text 7"/>
          <p:cNvSpPr/>
          <p:nvPr/>
        </p:nvSpPr>
        <p:spPr>
          <a:xfrm>
            <a:off x="1143000" y="1557540"/>
            <a:ext cx="10405153" cy="1866368"/>
          </a:xfrm>
          <a:prstGeom prst="rect">
            <a:avLst/>
          </a:prstGeom>
          <a:noFill/>
          <a:ln/>
        </p:spPr>
        <p:txBody>
          <a:bodyPr wrap="square" lIns="25400" tIns="25400" rIns="25400" bIns="25400" rtlCol="0" anchor="t">
            <a:normAutofit/>
          </a:bodyPr>
          <a:lstStyle/>
          <a:p>
            <a:pPr marL="0" indent="0" algn="l">
              <a:lnSpc>
                <a:spcPct val="104000"/>
              </a:lnSpc>
              <a:buNone/>
            </a:pPr>
            <a:r>
              <a:rPr lang="en-US" sz="5000" kern="0" spc="-97" dirty="0">
                <a:solidFill>
                  <a:srgbClr val="13171A"/>
                </a:solidFill>
                <a:latin typeface="Inter" pitchFamily="34" charset="0"/>
                <a:ea typeface="Inter" pitchFamily="34" charset="-122"/>
                <a:cs typeface="Inter" pitchFamily="34" charset="-120"/>
              </a:rPr>
              <a:t>Fast launch and business control </a:t>
            </a:r>
            <a:r>
              <a:rPr lang="en-US" sz="5000" b="1" kern="0" spc="-97" dirty="0">
                <a:solidFill>
                  <a:srgbClr val="13171A"/>
                </a:solidFill>
                <a:latin typeface="Inter" pitchFamily="34" charset="0"/>
                <a:ea typeface="Inter" pitchFamily="34" charset="-122"/>
                <a:cs typeface="Inter" pitchFamily="34" charset="-120"/>
              </a:rPr>
              <a:t>can go together.</a:t>
            </a:r>
            <a:endParaRPr lang="en-US" sz="5000" dirty="0"/>
          </a:p>
        </p:txBody>
      </p:sp>
      <p:sp>
        <p:nvSpPr>
          <p:cNvPr id="10" name="Text 8"/>
          <p:cNvSpPr/>
          <p:nvPr/>
        </p:nvSpPr>
        <p:spPr>
          <a:xfrm>
            <a:off x="1143000" y="3338222"/>
            <a:ext cx="12753975" cy="7239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800" dirty="0">
                <a:solidFill>
                  <a:srgbClr val="7B7B7B"/>
                </a:solidFill>
                <a:latin typeface="Inter Light" panose="02000503000000020004" pitchFamily="2" charset="0"/>
                <a:ea typeface="Inter Light" panose="02000503000000020004" pitchFamily="2" charset="0"/>
                <a:cs typeface="Inter" pitchFamily="34" charset="-120"/>
              </a:rPr>
              <a:t>With clear host assumptions and timely interface access, Avante can be ready within the host readiness window — so the monetization layer never becomes the launch bottleneck.</a:t>
            </a:r>
            <a:endParaRPr lang="en-US" sz="1800" dirty="0">
              <a:latin typeface="Inter Light" panose="02000503000000020004" pitchFamily="2" charset="0"/>
              <a:ea typeface="Inter Light" panose="02000503000000020004" pitchFamily="2" charset="0"/>
            </a:endParaRPr>
          </a:p>
        </p:txBody>
      </p:sp>
      <p:sp>
        <p:nvSpPr>
          <p:cNvPr id="11" name="Text 9"/>
          <p:cNvSpPr/>
          <p:nvPr/>
        </p:nvSpPr>
        <p:spPr>
          <a:xfrm>
            <a:off x="1143000" y="4750697"/>
            <a:ext cx="1981200"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7B7B7B"/>
                </a:solidFill>
                <a:latin typeface="Inter" pitchFamily="34" charset="0"/>
                <a:ea typeface="Inter" pitchFamily="34" charset="-122"/>
                <a:cs typeface="Inter" pitchFamily="34" charset="-120"/>
              </a:rPr>
              <a:t>TRACK 01</a:t>
            </a:r>
            <a:endParaRPr lang="en-US" sz="1050" dirty="0"/>
          </a:p>
        </p:txBody>
      </p:sp>
      <p:sp>
        <p:nvSpPr>
          <p:cNvPr id="12" name="Text 10"/>
          <p:cNvSpPr/>
          <p:nvPr/>
        </p:nvSpPr>
        <p:spPr>
          <a:xfrm>
            <a:off x="1143000" y="4966597"/>
            <a:ext cx="1981200"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pitchFamily="34" charset="0"/>
                <a:ea typeface="Inter" pitchFamily="34" charset="-122"/>
                <a:cs typeface="Inter" pitchFamily="34" charset="-120"/>
              </a:rPr>
              <a:t>Host readiness</a:t>
            </a:r>
            <a:endParaRPr lang="en-US" sz="2100" dirty="0"/>
          </a:p>
        </p:txBody>
      </p:sp>
      <p:sp>
        <p:nvSpPr>
          <p:cNvPr id="13" name="Shape 11"/>
          <p:cNvSpPr/>
          <p:nvPr/>
        </p:nvSpPr>
        <p:spPr>
          <a:xfrm>
            <a:off x="3352800" y="4593237"/>
            <a:ext cx="3333750" cy="850900"/>
          </a:xfrm>
          <a:prstGeom prst="roundRect">
            <a:avLst>
              <a:gd name="adj" fmla="val 8955"/>
            </a:avLst>
          </a:prstGeom>
          <a:solidFill>
            <a:srgbClr val="FFFFFF"/>
          </a:solidFill>
          <a:ln w="6350">
            <a:solidFill>
              <a:srgbClr val="DCDEE3"/>
            </a:solidFill>
            <a:prstDash val="solid"/>
          </a:ln>
        </p:spPr>
        <p:txBody>
          <a:bodyPr/>
          <a:lstStyle/>
          <a:p>
            <a:endParaRPr lang="ru-RU"/>
          </a:p>
        </p:txBody>
      </p:sp>
      <p:sp>
        <p:nvSpPr>
          <p:cNvPr id="14" name="Text 12"/>
          <p:cNvSpPr/>
          <p:nvPr/>
        </p:nvSpPr>
        <p:spPr>
          <a:xfrm>
            <a:off x="3568700" y="4790087"/>
            <a:ext cx="2989009"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7B7B7B"/>
                </a:solidFill>
                <a:latin typeface="Inter" pitchFamily="34" charset="0"/>
                <a:ea typeface="Inter" pitchFamily="34" charset="-122"/>
                <a:cs typeface="Inter" pitchFamily="34" charset="-120"/>
              </a:rPr>
              <a:t>01</a:t>
            </a:r>
            <a:endParaRPr lang="en-US" sz="900" dirty="0"/>
          </a:p>
        </p:txBody>
      </p:sp>
      <p:sp>
        <p:nvSpPr>
          <p:cNvPr id="15" name="Text 13"/>
          <p:cNvSpPr/>
          <p:nvPr/>
        </p:nvSpPr>
        <p:spPr>
          <a:xfrm>
            <a:off x="3568700" y="5018687"/>
            <a:ext cx="2989009"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13171A"/>
                </a:solidFill>
                <a:latin typeface="Inter" pitchFamily="34" charset="0"/>
                <a:ea typeface="Inter" pitchFamily="34" charset="-122"/>
                <a:cs typeface="Inter" pitchFamily="34" charset="-120"/>
              </a:rPr>
              <a:t>Connectivity scope</a:t>
            </a:r>
            <a:endParaRPr lang="en-US" sz="1500" dirty="0"/>
          </a:p>
        </p:txBody>
      </p:sp>
      <p:sp>
        <p:nvSpPr>
          <p:cNvPr id="16" name="Shape 14"/>
          <p:cNvSpPr/>
          <p:nvPr/>
        </p:nvSpPr>
        <p:spPr>
          <a:xfrm>
            <a:off x="6838950" y="4593237"/>
            <a:ext cx="3333750" cy="850900"/>
          </a:xfrm>
          <a:prstGeom prst="roundRect">
            <a:avLst>
              <a:gd name="adj" fmla="val 8955"/>
            </a:avLst>
          </a:prstGeom>
          <a:solidFill>
            <a:srgbClr val="FFFFFF"/>
          </a:solidFill>
          <a:ln w="6350">
            <a:solidFill>
              <a:srgbClr val="DCDEE3"/>
            </a:solidFill>
            <a:prstDash val="solid"/>
          </a:ln>
        </p:spPr>
        <p:txBody>
          <a:bodyPr/>
          <a:lstStyle/>
          <a:p>
            <a:endParaRPr lang="ru-RU"/>
          </a:p>
        </p:txBody>
      </p:sp>
      <p:sp>
        <p:nvSpPr>
          <p:cNvPr id="17" name="Text 15"/>
          <p:cNvSpPr/>
          <p:nvPr/>
        </p:nvSpPr>
        <p:spPr>
          <a:xfrm>
            <a:off x="7054850" y="4790087"/>
            <a:ext cx="2989009"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7B7B7B"/>
                </a:solidFill>
                <a:latin typeface="Inter" pitchFamily="34" charset="0"/>
                <a:ea typeface="Inter" pitchFamily="34" charset="-122"/>
                <a:cs typeface="Inter" pitchFamily="34" charset="-120"/>
              </a:rPr>
              <a:t>02</a:t>
            </a:r>
            <a:endParaRPr lang="en-US" sz="900" dirty="0"/>
          </a:p>
        </p:txBody>
      </p:sp>
      <p:sp>
        <p:nvSpPr>
          <p:cNvPr id="18" name="Text 16"/>
          <p:cNvSpPr/>
          <p:nvPr/>
        </p:nvSpPr>
        <p:spPr>
          <a:xfrm>
            <a:off x="7054850" y="5018687"/>
            <a:ext cx="2989009"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13171A"/>
                </a:solidFill>
                <a:latin typeface="Inter" pitchFamily="34" charset="0"/>
                <a:ea typeface="Inter" pitchFamily="34" charset="-122"/>
                <a:cs typeface="Inter" pitchFamily="34" charset="-120"/>
              </a:rPr>
              <a:t>SIM / eSIM &amp; network setup</a:t>
            </a:r>
            <a:endParaRPr lang="en-US" sz="1500" dirty="0"/>
          </a:p>
        </p:txBody>
      </p:sp>
      <p:sp>
        <p:nvSpPr>
          <p:cNvPr id="19" name="Shape 17"/>
          <p:cNvSpPr/>
          <p:nvPr/>
        </p:nvSpPr>
        <p:spPr>
          <a:xfrm>
            <a:off x="10325100" y="4593237"/>
            <a:ext cx="3333750" cy="850900"/>
          </a:xfrm>
          <a:prstGeom prst="roundRect">
            <a:avLst>
              <a:gd name="adj" fmla="val 8955"/>
            </a:avLst>
          </a:prstGeom>
          <a:solidFill>
            <a:srgbClr val="FFFFFF"/>
          </a:solidFill>
          <a:ln w="6350">
            <a:solidFill>
              <a:srgbClr val="DCDEE3"/>
            </a:solidFill>
            <a:prstDash val="solid"/>
          </a:ln>
        </p:spPr>
        <p:txBody>
          <a:bodyPr/>
          <a:lstStyle/>
          <a:p>
            <a:endParaRPr lang="ru-RU"/>
          </a:p>
        </p:txBody>
      </p:sp>
      <p:sp>
        <p:nvSpPr>
          <p:cNvPr id="20" name="Text 18"/>
          <p:cNvSpPr/>
          <p:nvPr/>
        </p:nvSpPr>
        <p:spPr>
          <a:xfrm>
            <a:off x="10541001" y="4790087"/>
            <a:ext cx="2989009"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7B7B7B"/>
                </a:solidFill>
                <a:latin typeface="Inter" pitchFamily="34" charset="0"/>
                <a:ea typeface="Inter" pitchFamily="34" charset="-122"/>
                <a:cs typeface="Inter" pitchFamily="34" charset="-120"/>
              </a:rPr>
              <a:t>03</a:t>
            </a:r>
            <a:endParaRPr lang="en-US" sz="900" dirty="0"/>
          </a:p>
        </p:txBody>
      </p:sp>
      <p:sp>
        <p:nvSpPr>
          <p:cNvPr id="21" name="Text 19"/>
          <p:cNvSpPr/>
          <p:nvPr/>
        </p:nvSpPr>
        <p:spPr>
          <a:xfrm>
            <a:off x="10541001" y="5018687"/>
            <a:ext cx="2989009"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13171A"/>
                </a:solidFill>
                <a:latin typeface="Inter" pitchFamily="34" charset="0"/>
                <a:ea typeface="Inter" pitchFamily="34" charset="-122"/>
                <a:cs typeface="Inter" pitchFamily="34" charset="-120"/>
              </a:rPr>
              <a:t>Interfaces &amp; test access</a:t>
            </a:r>
            <a:endParaRPr lang="en-US" sz="1500" dirty="0"/>
          </a:p>
        </p:txBody>
      </p:sp>
      <p:sp>
        <p:nvSpPr>
          <p:cNvPr id="22" name="Shape 20"/>
          <p:cNvSpPr/>
          <p:nvPr/>
        </p:nvSpPr>
        <p:spPr>
          <a:xfrm>
            <a:off x="13811250" y="4593237"/>
            <a:ext cx="3333750" cy="850900"/>
          </a:xfrm>
          <a:prstGeom prst="roundRect">
            <a:avLst>
              <a:gd name="adj" fmla="val 8955"/>
            </a:avLst>
          </a:prstGeom>
          <a:solidFill>
            <a:srgbClr val="FFFFFF"/>
          </a:solidFill>
          <a:ln w="6350">
            <a:solidFill>
              <a:srgbClr val="DCDEE3"/>
            </a:solidFill>
            <a:prstDash val="solid"/>
          </a:ln>
        </p:spPr>
        <p:txBody>
          <a:bodyPr/>
          <a:lstStyle/>
          <a:p>
            <a:endParaRPr lang="ru-RU"/>
          </a:p>
        </p:txBody>
      </p:sp>
      <p:sp>
        <p:nvSpPr>
          <p:cNvPr id="23" name="Text 21"/>
          <p:cNvSpPr/>
          <p:nvPr/>
        </p:nvSpPr>
        <p:spPr>
          <a:xfrm>
            <a:off x="14027151" y="4790087"/>
            <a:ext cx="2989009"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7B7B7B"/>
                </a:solidFill>
                <a:latin typeface="Inter" pitchFamily="34" charset="0"/>
                <a:ea typeface="Inter" pitchFamily="34" charset="-122"/>
                <a:cs typeface="Inter" pitchFamily="34" charset="-120"/>
              </a:rPr>
              <a:t>04</a:t>
            </a:r>
            <a:endParaRPr lang="en-US" sz="900" dirty="0"/>
          </a:p>
        </p:txBody>
      </p:sp>
      <p:sp>
        <p:nvSpPr>
          <p:cNvPr id="24" name="Text 22"/>
          <p:cNvSpPr/>
          <p:nvPr/>
        </p:nvSpPr>
        <p:spPr>
          <a:xfrm>
            <a:off x="14027151" y="5018687"/>
            <a:ext cx="2989009"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13171A"/>
                </a:solidFill>
                <a:latin typeface="Inter" pitchFamily="34" charset="0"/>
                <a:ea typeface="Inter" pitchFamily="34" charset="-122"/>
                <a:cs typeface="Inter" pitchFamily="34" charset="-120"/>
              </a:rPr>
              <a:t>E2E launch validation</a:t>
            </a:r>
            <a:endParaRPr lang="en-US" sz="1500" dirty="0"/>
          </a:p>
        </p:txBody>
      </p:sp>
      <p:sp>
        <p:nvSpPr>
          <p:cNvPr id="25" name="Text 23"/>
          <p:cNvSpPr/>
          <p:nvPr/>
        </p:nvSpPr>
        <p:spPr>
          <a:xfrm>
            <a:off x="1143000" y="5796025"/>
            <a:ext cx="1981200"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TRACK 02</a:t>
            </a:r>
            <a:endParaRPr lang="en-US" sz="1050" dirty="0"/>
          </a:p>
        </p:txBody>
      </p:sp>
      <p:sp>
        <p:nvSpPr>
          <p:cNvPr id="26" name="Text 24"/>
          <p:cNvSpPr/>
          <p:nvPr/>
        </p:nvSpPr>
        <p:spPr>
          <a:xfrm>
            <a:off x="1143000" y="6011925"/>
            <a:ext cx="1981200" cy="678061"/>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SemiBold" panose="02000503000000020004" pitchFamily="2" charset="0"/>
                <a:ea typeface="Inter SemiBold" panose="02000503000000020004" pitchFamily="2" charset="0"/>
                <a:cs typeface="Inter" pitchFamily="34" charset="-120"/>
              </a:rPr>
              <a:t>Avante</a:t>
            </a:r>
            <a:r>
              <a:rPr lang="en-US" sz="2100" dirty="0">
                <a:solidFill>
                  <a:srgbClr val="13171A"/>
                </a:solidFill>
                <a:latin typeface="Inter" pitchFamily="34" charset="0"/>
                <a:ea typeface="Inter" pitchFamily="34" charset="-122"/>
                <a:cs typeface="Inter" pitchFamily="34" charset="-120"/>
              </a:rPr>
              <a:t> readiness</a:t>
            </a:r>
            <a:endParaRPr lang="en-US" sz="2100" dirty="0"/>
          </a:p>
        </p:txBody>
      </p:sp>
      <p:sp>
        <p:nvSpPr>
          <p:cNvPr id="27" name="Shape 25"/>
          <p:cNvSpPr/>
          <p:nvPr/>
        </p:nvSpPr>
        <p:spPr>
          <a:xfrm>
            <a:off x="3352800" y="5804855"/>
            <a:ext cx="3333750" cy="838200"/>
          </a:xfrm>
          <a:prstGeom prst="roundRect">
            <a:avLst>
              <a:gd name="adj" fmla="val 9091"/>
            </a:avLst>
          </a:prstGeom>
          <a:solidFill>
            <a:srgbClr val="13171A"/>
          </a:solidFill>
          <a:ln/>
        </p:spPr>
        <p:txBody>
          <a:bodyPr/>
          <a:lstStyle/>
          <a:p>
            <a:endParaRPr lang="ru-RU"/>
          </a:p>
        </p:txBody>
      </p:sp>
      <p:sp>
        <p:nvSpPr>
          <p:cNvPr id="28" name="Text 26"/>
          <p:cNvSpPr/>
          <p:nvPr/>
        </p:nvSpPr>
        <p:spPr>
          <a:xfrm>
            <a:off x="3562350" y="5995355"/>
            <a:ext cx="3002090"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FF9CC3"/>
                </a:solidFill>
                <a:latin typeface="Inter" pitchFamily="34" charset="0"/>
                <a:ea typeface="Inter" pitchFamily="34" charset="-122"/>
                <a:cs typeface="Inter" pitchFamily="34" charset="-120"/>
              </a:rPr>
              <a:t>01</a:t>
            </a:r>
            <a:endParaRPr lang="en-US" sz="900" dirty="0"/>
          </a:p>
        </p:txBody>
      </p:sp>
      <p:sp>
        <p:nvSpPr>
          <p:cNvPr id="29" name="Text 27"/>
          <p:cNvSpPr/>
          <p:nvPr/>
        </p:nvSpPr>
        <p:spPr>
          <a:xfrm>
            <a:off x="3562350" y="6223955"/>
            <a:ext cx="3002090"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FFFFFF"/>
                </a:solidFill>
                <a:latin typeface="Inter" pitchFamily="34" charset="0"/>
                <a:ea typeface="Inter" pitchFamily="34" charset="-122"/>
                <a:cs typeface="Inter" pitchFamily="34" charset="-120"/>
              </a:rPr>
              <a:t>Assessment → SyRS</a:t>
            </a:r>
            <a:endParaRPr lang="en-US" sz="1500" dirty="0"/>
          </a:p>
        </p:txBody>
      </p:sp>
      <p:sp>
        <p:nvSpPr>
          <p:cNvPr id="30" name="Shape 28"/>
          <p:cNvSpPr/>
          <p:nvPr/>
        </p:nvSpPr>
        <p:spPr>
          <a:xfrm>
            <a:off x="6838950" y="5804855"/>
            <a:ext cx="3333750" cy="838200"/>
          </a:xfrm>
          <a:prstGeom prst="roundRect">
            <a:avLst>
              <a:gd name="adj" fmla="val 9091"/>
            </a:avLst>
          </a:prstGeom>
          <a:solidFill>
            <a:srgbClr val="13171A"/>
          </a:solidFill>
          <a:ln/>
        </p:spPr>
        <p:txBody>
          <a:bodyPr/>
          <a:lstStyle/>
          <a:p>
            <a:endParaRPr lang="ru-RU"/>
          </a:p>
        </p:txBody>
      </p:sp>
      <p:sp>
        <p:nvSpPr>
          <p:cNvPr id="31" name="Text 29"/>
          <p:cNvSpPr/>
          <p:nvPr/>
        </p:nvSpPr>
        <p:spPr>
          <a:xfrm>
            <a:off x="7048500" y="5995355"/>
            <a:ext cx="3002090"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FF9CC3"/>
                </a:solidFill>
                <a:latin typeface="Inter" pitchFamily="34" charset="0"/>
                <a:ea typeface="Inter" pitchFamily="34" charset="-122"/>
                <a:cs typeface="Inter" pitchFamily="34" charset="-120"/>
              </a:rPr>
              <a:t>02</a:t>
            </a:r>
            <a:endParaRPr lang="en-US" sz="900" dirty="0"/>
          </a:p>
        </p:txBody>
      </p:sp>
      <p:sp>
        <p:nvSpPr>
          <p:cNvPr id="32" name="Text 30"/>
          <p:cNvSpPr/>
          <p:nvPr/>
        </p:nvSpPr>
        <p:spPr>
          <a:xfrm>
            <a:off x="7048500" y="6223955"/>
            <a:ext cx="3002090"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FFFFFF"/>
                </a:solidFill>
                <a:latin typeface="Inter" pitchFamily="34" charset="0"/>
                <a:ea typeface="Inter" pitchFamily="34" charset="-122"/>
                <a:cs typeface="Inter" pitchFamily="34" charset="-120"/>
              </a:rPr>
              <a:t>MVP scope &amp; processes</a:t>
            </a:r>
            <a:endParaRPr lang="en-US" sz="1500" dirty="0"/>
          </a:p>
        </p:txBody>
      </p:sp>
      <p:sp>
        <p:nvSpPr>
          <p:cNvPr id="33" name="Shape 31"/>
          <p:cNvSpPr/>
          <p:nvPr/>
        </p:nvSpPr>
        <p:spPr>
          <a:xfrm>
            <a:off x="10325100" y="5804855"/>
            <a:ext cx="3333750" cy="838200"/>
          </a:xfrm>
          <a:prstGeom prst="roundRect">
            <a:avLst>
              <a:gd name="adj" fmla="val 9091"/>
            </a:avLst>
          </a:prstGeom>
          <a:solidFill>
            <a:srgbClr val="13171A"/>
          </a:solidFill>
          <a:ln/>
        </p:spPr>
        <p:txBody>
          <a:bodyPr/>
          <a:lstStyle/>
          <a:p>
            <a:endParaRPr lang="ru-RU"/>
          </a:p>
        </p:txBody>
      </p:sp>
      <p:sp>
        <p:nvSpPr>
          <p:cNvPr id="34" name="Text 32"/>
          <p:cNvSpPr/>
          <p:nvPr/>
        </p:nvSpPr>
        <p:spPr>
          <a:xfrm>
            <a:off x="10534650" y="5995355"/>
            <a:ext cx="3002090"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FF9CC3"/>
                </a:solidFill>
                <a:latin typeface="Inter" pitchFamily="34" charset="0"/>
                <a:ea typeface="Inter" pitchFamily="34" charset="-122"/>
                <a:cs typeface="Inter" pitchFamily="34" charset="-120"/>
              </a:rPr>
              <a:t>03</a:t>
            </a:r>
            <a:endParaRPr lang="en-US" sz="900" dirty="0"/>
          </a:p>
        </p:txBody>
      </p:sp>
      <p:sp>
        <p:nvSpPr>
          <p:cNvPr id="35" name="Text 33"/>
          <p:cNvSpPr/>
          <p:nvPr/>
        </p:nvSpPr>
        <p:spPr>
          <a:xfrm>
            <a:off x="10534650" y="6223955"/>
            <a:ext cx="3002090"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FFFFFF"/>
                </a:solidFill>
                <a:latin typeface="Inter" pitchFamily="34" charset="0"/>
                <a:ea typeface="Inter" pitchFamily="34" charset="-122"/>
                <a:cs typeface="Inter" pitchFamily="34" charset="-120"/>
              </a:rPr>
              <a:t>Product, tariff &amp; partner setup</a:t>
            </a:r>
            <a:endParaRPr lang="en-US" sz="1500" dirty="0"/>
          </a:p>
        </p:txBody>
      </p:sp>
      <p:sp>
        <p:nvSpPr>
          <p:cNvPr id="36" name="Shape 34"/>
          <p:cNvSpPr/>
          <p:nvPr/>
        </p:nvSpPr>
        <p:spPr>
          <a:xfrm>
            <a:off x="13811250" y="5804855"/>
            <a:ext cx="3333750" cy="838200"/>
          </a:xfrm>
          <a:prstGeom prst="roundRect">
            <a:avLst>
              <a:gd name="adj" fmla="val 9091"/>
            </a:avLst>
          </a:prstGeom>
          <a:solidFill>
            <a:srgbClr val="13171A"/>
          </a:solidFill>
          <a:ln/>
        </p:spPr>
        <p:txBody>
          <a:bodyPr/>
          <a:lstStyle/>
          <a:p>
            <a:endParaRPr lang="ru-RU"/>
          </a:p>
        </p:txBody>
      </p:sp>
      <p:sp>
        <p:nvSpPr>
          <p:cNvPr id="37" name="Text 35"/>
          <p:cNvSpPr/>
          <p:nvPr/>
        </p:nvSpPr>
        <p:spPr>
          <a:xfrm>
            <a:off x="14020800" y="5995355"/>
            <a:ext cx="3002090"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FF9CC3"/>
                </a:solidFill>
                <a:latin typeface="Inter" pitchFamily="34" charset="0"/>
                <a:ea typeface="Inter" pitchFamily="34" charset="-122"/>
                <a:cs typeface="Inter" pitchFamily="34" charset="-120"/>
              </a:rPr>
              <a:t>04</a:t>
            </a:r>
            <a:endParaRPr lang="en-US" sz="900" dirty="0"/>
          </a:p>
        </p:txBody>
      </p:sp>
      <p:sp>
        <p:nvSpPr>
          <p:cNvPr id="38" name="Text 36"/>
          <p:cNvSpPr/>
          <p:nvPr/>
        </p:nvSpPr>
        <p:spPr>
          <a:xfrm>
            <a:off x="14020800" y="6223955"/>
            <a:ext cx="3002090" cy="266700"/>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500" dirty="0">
                <a:solidFill>
                  <a:srgbClr val="FFFFFF"/>
                </a:solidFill>
                <a:latin typeface="Inter" pitchFamily="34" charset="0"/>
                <a:ea typeface="Inter" pitchFamily="34" charset="-122"/>
                <a:cs typeface="Inter" pitchFamily="34" charset="-120"/>
              </a:rPr>
              <a:t>Integration &amp; business testing</a:t>
            </a:r>
            <a:endParaRPr lang="en-US" sz="1500" dirty="0"/>
          </a:p>
        </p:txBody>
      </p:sp>
      <p:sp>
        <p:nvSpPr>
          <p:cNvPr id="39" name="Shape 37"/>
          <p:cNvSpPr/>
          <p:nvPr/>
        </p:nvSpPr>
        <p:spPr>
          <a:xfrm>
            <a:off x="7688064" y="5484718"/>
            <a:ext cx="2911872" cy="152400"/>
          </a:xfrm>
          <a:prstGeom prst="rect">
            <a:avLst/>
          </a:prstGeom>
          <a:solidFill>
            <a:srgbClr val="FFFFFF"/>
          </a:solidFill>
          <a:ln/>
        </p:spPr>
        <p:txBody>
          <a:bodyPr/>
          <a:lstStyle/>
          <a:p>
            <a:endParaRPr lang="ru-RU"/>
          </a:p>
        </p:txBody>
      </p:sp>
      <p:sp>
        <p:nvSpPr>
          <p:cNvPr id="40" name="Text 38"/>
          <p:cNvSpPr/>
          <p:nvPr/>
        </p:nvSpPr>
        <p:spPr>
          <a:xfrm>
            <a:off x="7859514" y="5536088"/>
            <a:ext cx="2656328" cy="190500"/>
          </a:xfrm>
          <a:prstGeom prst="rect">
            <a:avLst/>
          </a:prstGeom>
          <a:noFill/>
          <a:ln/>
        </p:spPr>
        <p:txBody>
          <a:bodyPr wrap="square" lIns="25400" tIns="25400" rIns="25400" bIns="25400" rtlCol="0" anchor="t">
            <a:normAutofit lnSpcReduction="10000"/>
          </a:bodyPr>
          <a:lstStyle/>
          <a:p>
            <a:pPr marL="0" indent="0" algn="l">
              <a:buNone/>
            </a:pPr>
            <a:r>
              <a:rPr lang="en-US" sz="975" b="1" kern="0" spc="215" dirty="0">
                <a:solidFill>
                  <a:srgbClr val="EB377E"/>
                </a:solidFill>
                <a:latin typeface="Inter" pitchFamily="34" charset="0"/>
                <a:ea typeface="Inter" pitchFamily="34" charset="-122"/>
                <a:cs typeface="Inter" pitchFamily="34" charset="-120"/>
              </a:rPr>
              <a:t>PARALLEL — NOT SEQUENTIAL</a:t>
            </a:r>
            <a:endParaRPr lang="en-US" sz="975" dirty="0"/>
          </a:p>
        </p:txBody>
      </p:sp>
      <p:sp>
        <p:nvSpPr>
          <p:cNvPr id="41" name="Shape 39"/>
          <p:cNvSpPr/>
          <p:nvPr/>
        </p:nvSpPr>
        <p:spPr>
          <a:xfrm>
            <a:off x="1143000" y="7595241"/>
            <a:ext cx="16002000" cy="9525"/>
          </a:xfrm>
          <a:prstGeom prst="rect">
            <a:avLst/>
          </a:prstGeom>
          <a:solidFill>
            <a:srgbClr val="DCDEE3"/>
          </a:solidFill>
          <a:ln/>
        </p:spPr>
        <p:txBody>
          <a:bodyPr/>
          <a:lstStyle/>
          <a:p>
            <a:endParaRPr lang="ru-RU"/>
          </a:p>
        </p:txBody>
      </p:sp>
      <p:sp>
        <p:nvSpPr>
          <p:cNvPr id="42" name="Text 40"/>
          <p:cNvSpPr/>
          <p:nvPr/>
        </p:nvSpPr>
        <p:spPr>
          <a:xfrm>
            <a:off x="1143000" y="7906391"/>
            <a:ext cx="2957635" cy="546100"/>
          </a:xfrm>
          <a:prstGeom prst="rect">
            <a:avLst/>
          </a:prstGeom>
          <a:noFill/>
          <a:ln/>
        </p:spPr>
        <p:txBody>
          <a:bodyPr wrap="square" lIns="25400" tIns="25400" rIns="25400" bIns="25400" rtlCol="0" anchor="t">
            <a:normAutofit lnSpcReduction="10000"/>
          </a:bodyPr>
          <a:lstStyle/>
          <a:p>
            <a:pPr marL="0" indent="0" algn="l">
              <a:buNone/>
            </a:pPr>
            <a:r>
              <a:rPr lang="en-US" sz="3300" b="1" kern="0" spc="-66" dirty="0">
                <a:solidFill>
                  <a:srgbClr val="13171A"/>
                </a:solidFill>
                <a:latin typeface="Inter" pitchFamily="34" charset="0"/>
                <a:ea typeface="Inter" pitchFamily="34" charset="-122"/>
                <a:cs typeface="Inter" pitchFamily="34" charset="-120"/>
              </a:rPr>
              <a:t>20</a:t>
            </a:r>
            <a:r>
              <a:rPr lang="en-US" sz="3300" b="1" kern="0" spc="-66" dirty="0">
                <a:solidFill>
                  <a:srgbClr val="EB377E"/>
                </a:solidFill>
                <a:latin typeface="Inter" pitchFamily="34" charset="0"/>
                <a:ea typeface="Inter" pitchFamily="34" charset="-122"/>
                <a:cs typeface="Inter" pitchFamily="34" charset="-120"/>
              </a:rPr>
              <a:t>+</a:t>
            </a:r>
            <a:endParaRPr lang="en-US" sz="3300" dirty="0"/>
          </a:p>
        </p:txBody>
      </p:sp>
      <p:sp>
        <p:nvSpPr>
          <p:cNvPr id="43" name="Text 41"/>
          <p:cNvSpPr/>
          <p:nvPr/>
        </p:nvSpPr>
        <p:spPr>
          <a:xfrm>
            <a:off x="1143000" y="8471541"/>
            <a:ext cx="2957635"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7B7B7B"/>
                </a:solidFill>
                <a:latin typeface="Inter" pitchFamily="34" charset="0"/>
                <a:ea typeface="Inter" pitchFamily="34" charset="-122"/>
                <a:cs typeface="Inter" pitchFamily="34" charset="-120"/>
              </a:rPr>
              <a:t>BSS / MVNO IMPLEMENTATIONS</a:t>
            </a:r>
            <a:endParaRPr lang="en-US" sz="1050" dirty="0"/>
          </a:p>
        </p:txBody>
      </p:sp>
      <p:sp>
        <p:nvSpPr>
          <p:cNvPr id="44" name="Shape 42"/>
          <p:cNvSpPr/>
          <p:nvPr/>
        </p:nvSpPr>
        <p:spPr>
          <a:xfrm>
            <a:off x="4471690" y="7950841"/>
            <a:ext cx="9525" cy="684000"/>
          </a:xfrm>
          <a:prstGeom prst="rect">
            <a:avLst/>
          </a:prstGeom>
          <a:solidFill>
            <a:srgbClr val="DCDEE3"/>
          </a:solidFill>
          <a:ln/>
        </p:spPr>
        <p:txBody>
          <a:bodyPr/>
          <a:lstStyle/>
          <a:p>
            <a:endParaRPr lang="ru-RU"/>
          </a:p>
        </p:txBody>
      </p:sp>
      <p:sp>
        <p:nvSpPr>
          <p:cNvPr id="45" name="Text 43"/>
          <p:cNvSpPr/>
          <p:nvPr/>
        </p:nvSpPr>
        <p:spPr>
          <a:xfrm>
            <a:off x="4938415" y="7906391"/>
            <a:ext cx="2334220" cy="546100"/>
          </a:xfrm>
          <a:prstGeom prst="rect">
            <a:avLst/>
          </a:prstGeom>
          <a:noFill/>
          <a:ln/>
        </p:spPr>
        <p:txBody>
          <a:bodyPr wrap="square" lIns="25400" tIns="25400" rIns="25400" bIns="25400" rtlCol="0" anchor="t">
            <a:normAutofit lnSpcReduction="10000"/>
          </a:bodyPr>
          <a:lstStyle/>
          <a:p>
            <a:pPr marL="0" indent="0" algn="l">
              <a:buNone/>
            </a:pPr>
            <a:r>
              <a:rPr lang="en-US" sz="3300" b="1" kern="0" spc="-66" dirty="0">
                <a:solidFill>
                  <a:srgbClr val="13171A"/>
                </a:solidFill>
                <a:latin typeface="Inter" pitchFamily="34" charset="0"/>
                <a:ea typeface="Inter" pitchFamily="34" charset="-122"/>
                <a:cs typeface="Inter" pitchFamily="34" charset="-120"/>
              </a:rPr>
              <a:t>Ready</a:t>
            </a:r>
            <a:r>
              <a:rPr lang="en-US" sz="3300" b="1" kern="0" spc="-66" dirty="0">
                <a:solidFill>
                  <a:srgbClr val="EB377E"/>
                </a:solidFill>
                <a:latin typeface="Inter" pitchFamily="34" charset="0"/>
                <a:ea typeface="Inter" pitchFamily="34" charset="-122"/>
                <a:cs typeface="Inter" pitchFamily="34" charset="-120"/>
              </a:rPr>
              <a:t>.</a:t>
            </a:r>
            <a:endParaRPr lang="en-US" sz="3300" dirty="0"/>
          </a:p>
        </p:txBody>
      </p:sp>
      <p:sp>
        <p:nvSpPr>
          <p:cNvPr id="46" name="Text 44"/>
          <p:cNvSpPr/>
          <p:nvPr/>
        </p:nvSpPr>
        <p:spPr>
          <a:xfrm>
            <a:off x="4938415" y="8471541"/>
            <a:ext cx="2334220"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7B7B7B"/>
                </a:solidFill>
                <a:latin typeface="Inter" pitchFamily="34" charset="0"/>
                <a:ea typeface="Inter" pitchFamily="34" charset="-122"/>
                <a:cs typeface="Inter" pitchFamily="34" charset="-120"/>
              </a:rPr>
              <a:t>MVNO PROCESS LIBRARY</a:t>
            </a:r>
            <a:endParaRPr lang="en-US" sz="1050" dirty="0"/>
          </a:p>
        </p:txBody>
      </p:sp>
      <p:sp>
        <p:nvSpPr>
          <p:cNvPr id="47" name="Shape 45"/>
          <p:cNvSpPr/>
          <p:nvPr/>
        </p:nvSpPr>
        <p:spPr>
          <a:xfrm>
            <a:off x="7653635" y="7944491"/>
            <a:ext cx="9525" cy="684000"/>
          </a:xfrm>
          <a:prstGeom prst="rect">
            <a:avLst/>
          </a:prstGeom>
          <a:solidFill>
            <a:srgbClr val="DCDEE3"/>
          </a:solidFill>
          <a:ln/>
        </p:spPr>
        <p:txBody>
          <a:bodyPr/>
          <a:lstStyle/>
          <a:p>
            <a:endParaRPr lang="ru-RU"/>
          </a:p>
        </p:txBody>
      </p:sp>
      <p:sp>
        <p:nvSpPr>
          <p:cNvPr id="48" name="Text 46"/>
          <p:cNvSpPr/>
          <p:nvPr/>
        </p:nvSpPr>
        <p:spPr>
          <a:xfrm>
            <a:off x="8120360" y="7906391"/>
            <a:ext cx="2344341" cy="546100"/>
          </a:xfrm>
          <a:prstGeom prst="rect">
            <a:avLst/>
          </a:prstGeom>
          <a:noFill/>
          <a:ln/>
        </p:spPr>
        <p:txBody>
          <a:bodyPr wrap="square" lIns="25400" tIns="25400" rIns="25400" bIns="25400" rtlCol="0" anchor="t">
            <a:normAutofit lnSpcReduction="10000"/>
          </a:bodyPr>
          <a:lstStyle/>
          <a:p>
            <a:r>
              <a:rPr lang="en-US" sz="3300" b="1" kern="0" spc="-66" dirty="0">
                <a:solidFill>
                  <a:srgbClr val="13171A"/>
                </a:solidFill>
                <a:latin typeface="Inter" pitchFamily="34" charset="0"/>
                <a:ea typeface="Inter" pitchFamily="34" charset="-122"/>
                <a:cs typeface="Inter" pitchFamily="34" charset="-120"/>
              </a:rPr>
              <a:t>Host</a:t>
            </a:r>
            <a:r>
              <a:rPr lang="en-US" sz="3300" b="1" kern="0" spc="-66" dirty="0">
                <a:solidFill>
                  <a:srgbClr val="EB377E"/>
                </a:solidFill>
                <a:latin typeface="Inter" pitchFamily="34" charset="0"/>
                <a:ea typeface="Inter" pitchFamily="34" charset="-122"/>
                <a:cs typeface="Inter" pitchFamily="34" charset="-120"/>
              </a:rPr>
              <a:t>.</a:t>
            </a:r>
            <a:endParaRPr lang="en-US" sz="3300" dirty="0"/>
          </a:p>
        </p:txBody>
      </p:sp>
      <p:sp>
        <p:nvSpPr>
          <p:cNvPr id="49" name="Text 47"/>
          <p:cNvSpPr/>
          <p:nvPr/>
        </p:nvSpPr>
        <p:spPr>
          <a:xfrm>
            <a:off x="8120360" y="8471541"/>
            <a:ext cx="2344341"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7B7B7B"/>
                </a:solidFill>
                <a:latin typeface="Inter" pitchFamily="34" charset="0"/>
                <a:ea typeface="Inter" pitchFamily="34" charset="-122"/>
                <a:cs typeface="Inter" pitchFamily="34" charset="-120"/>
              </a:rPr>
              <a:t>INTEGRATION EXPERTISE</a:t>
            </a:r>
            <a:endParaRPr lang="en-US" sz="1050" dirty="0"/>
          </a:p>
        </p:txBody>
      </p:sp>
      <p:sp>
        <p:nvSpPr>
          <p:cNvPr id="50" name="Text 48"/>
          <p:cNvSpPr/>
          <p:nvPr/>
        </p:nvSpPr>
        <p:spPr>
          <a:xfrm>
            <a:off x="11062335" y="7920019"/>
            <a:ext cx="6082665" cy="677650"/>
          </a:xfrm>
          <a:prstGeom prst="rect">
            <a:avLst/>
          </a:prstGeom>
          <a:noFill/>
          <a:ln/>
        </p:spPr>
        <p:txBody>
          <a:bodyPr wrap="square" lIns="25400" tIns="25400" rIns="25400" bIns="25400" rtlCol="0" anchor="t">
            <a:noAutofit/>
          </a:bodyPr>
          <a:lstStyle/>
          <a:p>
            <a:pPr marL="0" indent="0" algn="r">
              <a:buNone/>
            </a:pPr>
            <a:r>
              <a:rPr lang="en-US" sz="2400" b="1" kern="0" spc="-66" dirty="0">
                <a:solidFill>
                  <a:srgbClr val="13171A"/>
                </a:solidFill>
                <a:latin typeface="Inter" pitchFamily="34" charset="0"/>
                <a:ea typeface="Inter" pitchFamily="34" charset="-122"/>
              </a:rPr>
              <a:t>Do not wait for host readiness to start BSS readiness. </a:t>
            </a:r>
            <a:r>
              <a:rPr lang="en-US" sz="2400" b="1" kern="0" spc="-66" dirty="0">
                <a:solidFill>
                  <a:srgbClr val="EB377E"/>
                </a:solidFill>
                <a:latin typeface="Inter" pitchFamily="34" charset="0"/>
                <a:ea typeface="Inter" pitchFamily="34" charset="-122"/>
              </a:rPr>
              <a:t>Run both tracks in parallel.</a:t>
            </a:r>
          </a:p>
        </p:txBody>
      </p:sp>
      <p:sp>
        <p:nvSpPr>
          <p:cNvPr id="51" name="Прямоугольник 50">
            <a:extLst>
              <a:ext uri="{FF2B5EF4-FFF2-40B4-BE49-F238E27FC236}">
                <a16:creationId xmlns:a16="http://schemas.microsoft.com/office/drawing/2014/main" id="{4541FC34-2264-4505-8997-B749FB53C54C}"/>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2" name="Рисунок 51">
            <a:extLst>
              <a:ext uri="{FF2B5EF4-FFF2-40B4-BE49-F238E27FC236}">
                <a16:creationId xmlns:a16="http://schemas.microsoft.com/office/drawing/2014/main" id="{FA715331-2070-317B-294C-3857C2E09B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sp>
        <p:nvSpPr>
          <p:cNvPr id="54" name="Shape 45">
            <a:extLst>
              <a:ext uri="{FF2B5EF4-FFF2-40B4-BE49-F238E27FC236}">
                <a16:creationId xmlns:a16="http://schemas.microsoft.com/office/drawing/2014/main" id="{48BC1446-D6B2-F76D-EDB6-A245910339BC}"/>
              </a:ext>
            </a:extLst>
          </p:cNvPr>
          <p:cNvSpPr/>
          <p:nvPr/>
        </p:nvSpPr>
        <p:spPr>
          <a:xfrm>
            <a:off x="10773044" y="7944491"/>
            <a:ext cx="9525" cy="684000"/>
          </a:xfrm>
          <a:prstGeom prst="rect">
            <a:avLst/>
          </a:prstGeom>
          <a:solidFill>
            <a:srgbClr val="DCDEE3"/>
          </a:solidFill>
          <a:ln/>
        </p:spPr>
        <p:txBody>
          <a:bodyPr/>
          <a:lstStyle/>
          <a:p>
            <a:endParaRPr lang="ru-RU"/>
          </a:p>
        </p:txBody>
      </p:sp>
      <p:sp>
        <p:nvSpPr>
          <p:cNvPr id="55" name="Text 5">
            <a:extLst>
              <a:ext uri="{FF2B5EF4-FFF2-40B4-BE49-F238E27FC236}">
                <a16:creationId xmlns:a16="http://schemas.microsoft.com/office/drawing/2014/main" id="{ED69B8D3-596E-1048-0322-3FEEC4F2590F}"/>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05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56" name="Text 4">
            <a:extLst>
              <a:ext uri="{FF2B5EF4-FFF2-40B4-BE49-F238E27FC236}">
                <a16:creationId xmlns:a16="http://schemas.microsoft.com/office/drawing/2014/main" id="{5C4BAE6D-3F4E-29FD-CF3C-12EEF2E1F643}"/>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9" name="Text 7"/>
          <p:cNvSpPr/>
          <p:nvPr/>
        </p:nvSpPr>
        <p:spPr>
          <a:xfrm>
            <a:off x="1143000" y="1557540"/>
            <a:ext cx="14716125" cy="751284"/>
          </a:xfrm>
          <a:prstGeom prst="rect">
            <a:avLst/>
          </a:prstGeom>
          <a:noFill/>
          <a:ln/>
        </p:spPr>
        <p:txBody>
          <a:bodyPr wrap="square" lIns="25400" tIns="25400" rIns="25400" bIns="25400" rtlCol="0" anchor="t">
            <a:noAutofit/>
          </a:bodyPr>
          <a:lstStyle/>
          <a:p>
            <a:pPr marL="0" indent="0" algn="l">
              <a:lnSpc>
                <a:spcPct val="104000"/>
              </a:lnSpc>
              <a:buNone/>
            </a:pPr>
            <a:r>
              <a:rPr lang="en-US" sz="5000" kern="0" spc="-97" dirty="0">
                <a:solidFill>
                  <a:srgbClr val="13171A"/>
                </a:solidFill>
                <a:latin typeface="Inter" pitchFamily="34" charset="0"/>
                <a:ea typeface="Inter" pitchFamily="34" charset="-122"/>
                <a:cs typeface="Inter" pitchFamily="34" charset="-120"/>
              </a:rPr>
              <a:t>What MVNOs need to control.</a:t>
            </a:r>
            <a:endParaRPr lang="en-US" sz="5000" dirty="0"/>
          </a:p>
        </p:txBody>
      </p:sp>
      <p:sp>
        <p:nvSpPr>
          <p:cNvPr id="10" name="Text 8"/>
          <p:cNvSpPr/>
          <p:nvPr/>
        </p:nvSpPr>
        <p:spPr>
          <a:xfrm>
            <a:off x="1143000" y="2489050"/>
            <a:ext cx="12753975" cy="7239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800" dirty="0">
                <a:solidFill>
                  <a:srgbClr val="7B7B7B"/>
                </a:solidFill>
                <a:latin typeface="Inter Light" panose="02000503000000020004" pitchFamily="2" charset="0"/>
                <a:ea typeface="Inter Light" panose="02000503000000020004" pitchFamily="2" charset="0"/>
                <a:cs typeface="Inter" pitchFamily="34" charset="-120"/>
              </a:rPr>
              <a:t>A scalable MVNO needs more than connectivity — it needs the ability to </a:t>
            </a:r>
            <a:r>
              <a:rPr lang="en-US" sz="1800" dirty="0">
                <a:solidFill>
                  <a:srgbClr val="13171A"/>
                </a:solidFill>
                <a:latin typeface="Inter Light" panose="02000503000000020004" pitchFamily="2" charset="0"/>
                <a:ea typeface="Inter Light" panose="02000503000000020004" pitchFamily="2" charset="0"/>
                <a:cs typeface="Inter" pitchFamily="34" charset="-120"/>
              </a:rPr>
              <a:t>see what works, </a:t>
            </a:r>
            <a:r>
              <a:rPr lang="en-US" sz="1800" dirty="0">
                <a:solidFill>
                  <a:srgbClr val="7B7B7B"/>
                </a:solidFill>
                <a:latin typeface="Inter Light" panose="02000503000000020004" pitchFamily="2" charset="0"/>
                <a:ea typeface="Inter Light" panose="02000503000000020004" pitchFamily="2" charset="0"/>
                <a:cs typeface="Inter" pitchFamily="34" charset="-120"/>
              </a:rPr>
              <a:t>change it quickly, and scale it profitably.</a:t>
            </a:r>
            <a:endParaRPr lang="en-US" sz="1800" dirty="0">
              <a:latin typeface="Inter Light" panose="02000503000000020004" pitchFamily="2" charset="0"/>
              <a:ea typeface="Inter Light" panose="02000503000000020004" pitchFamily="2" charset="0"/>
            </a:endParaRPr>
          </a:p>
        </p:txBody>
      </p:sp>
      <p:sp>
        <p:nvSpPr>
          <p:cNvPr id="11" name="Shape 9"/>
          <p:cNvSpPr/>
          <p:nvPr/>
        </p:nvSpPr>
        <p:spPr>
          <a:xfrm>
            <a:off x="1143000" y="6573915"/>
            <a:ext cx="16002000" cy="9525"/>
          </a:xfrm>
          <a:prstGeom prst="rect">
            <a:avLst/>
          </a:prstGeom>
          <a:solidFill>
            <a:srgbClr val="DCDEE3"/>
          </a:solidFill>
          <a:ln/>
        </p:spPr>
        <p:txBody>
          <a:bodyPr/>
          <a:lstStyle/>
          <a:p>
            <a:endParaRPr lang="ru-RU"/>
          </a:p>
        </p:txBody>
      </p:sp>
      <p:sp>
        <p:nvSpPr>
          <p:cNvPr id="12" name="Shape 10"/>
          <p:cNvSpPr/>
          <p:nvPr/>
        </p:nvSpPr>
        <p:spPr>
          <a:xfrm>
            <a:off x="1143000" y="4098803"/>
            <a:ext cx="16002000" cy="9525"/>
          </a:xfrm>
          <a:prstGeom prst="rect">
            <a:avLst/>
          </a:prstGeom>
          <a:solidFill>
            <a:srgbClr val="DCDEE3"/>
          </a:solidFill>
          <a:ln/>
        </p:spPr>
        <p:txBody>
          <a:bodyPr/>
          <a:lstStyle/>
          <a:p>
            <a:endParaRPr lang="ru-RU"/>
          </a:p>
        </p:txBody>
      </p:sp>
      <p:sp>
        <p:nvSpPr>
          <p:cNvPr id="13" name="Shape 11"/>
          <p:cNvSpPr/>
          <p:nvPr/>
        </p:nvSpPr>
        <p:spPr>
          <a:xfrm>
            <a:off x="5137150" y="4105153"/>
            <a:ext cx="9525" cy="2468761"/>
          </a:xfrm>
          <a:prstGeom prst="rect">
            <a:avLst/>
          </a:prstGeom>
          <a:solidFill>
            <a:srgbClr val="DCDEE3"/>
          </a:solidFill>
          <a:ln/>
        </p:spPr>
        <p:txBody>
          <a:bodyPr/>
          <a:lstStyle/>
          <a:p>
            <a:endParaRPr lang="ru-RU"/>
          </a:p>
        </p:txBody>
      </p:sp>
      <p:sp>
        <p:nvSpPr>
          <p:cNvPr id="14" name="Text 12"/>
          <p:cNvSpPr/>
          <p:nvPr/>
        </p:nvSpPr>
        <p:spPr>
          <a:xfrm>
            <a:off x="1143000" y="4581403"/>
            <a:ext cx="254893" cy="190500"/>
          </a:xfrm>
          <a:prstGeom prst="rect">
            <a:avLst/>
          </a:prstGeom>
          <a:noFill/>
          <a:ln/>
        </p:spPr>
        <p:txBody>
          <a:bodyPr wrap="square" lIns="25400" tIns="25400" rIns="25400" bIns="25400" rtlCol="0" anchor="t">
            <a:normAutofit lnSpcReduction="10000"/>
          </a:bodyPr>
          <a:lstStyle/>
          <a:p>
            <a:pPr marL="0" indent="0" algn="l">
              <a:buNone/>
            </a:pPr>
            <a:r>
              <a:rPr lang="en-US" sz="975" kern="0" spc="176" dirty="0">
                <a:solidFill>
                  <a:srgbClr val="EB377E"/>
                </a:solidFill>
                <a:latin typeface="Inter" panose="02000503000000020004" pitchFamily="2" charset="0"/>
                <a:ea typeface="Inter" panose="02000503000000020004" pitchFamily="2" charset="0"/>
                <a:cs typeface="Inter" pitchFamily="34" charset="-120"/>
              </a:rPr>
              <a:t>01</a:t>
            </a:r>
            <a:endParaRPr lang="en-US" sz="975" dirty="0">
              <a:latin typeface="Inter" panose="02000503000000020004" pitchFamily="2" charset="0"/>
              <a:ea typeface="Inter" panose="02000503000000020004" pitchFamily="2" charset="0"/>
            </a:endParaRPr>
          </a:p>
        </p:txBody>
      </p:sp>
      <p:sp>
        <p:nvSpPr>
          <p:cNvPr id="15" name="Text 13"/>
          <p:cNvSpPr/>
          <p:nvPr/>
        </p:nvSpPr>
        <p:spPr>
          <a:xfrm>
            <a:off x="1455043" y="4448053"/>
            <a:ext cx="2578298" cy="358080"/>
          </a:xfrm>
          <a:prstGeom prst="rect">
            <a:avLst/>
          </a:prstGeom>
          <a:noFill/>
          <a:ln/>
        </p:spPr>
        <p:txBody>
          <a:bodyPr wrap="square" lIns="25400" tIns="25400" rIns="25400" bIns="25400" rtlCol="0" anchor="t">
            <a:normAutofit/>
          </a:bodyPr>
          <a:lstStyle/>
          <a:p>
            <a:pPr marL="0" indent="0" algn="l">
              <a:lnSpc>
                <a:spcPct val="120000"/>
              </a:lnSpc>
              <a:buNone/>
            </a:pPr>
            <a:r>
              <a:rPr lang="en-US" dirty="0">
                <a:solidFill>
                  <a:srgbClr val="13171A"/>
                </a:solidFill>
                <a:latin typeface="Inter Medium" panose="02000503000000020004" pitchFamily="2" charset="0"/>
                <a:ea typeface="Inter Medium" panose="02000503000000020004" pitchFamily="2" charset="0"/>
                <a:cs typeface="Inter" pitchFamily="34" charset="-120"/>
              </a:rPr>
              <a:t>Growth performance</a:t>
            </a:r>
            <a:endParaRPr lang="en-US" dirty="0">
              <a:latin typeface="Inter Medium" panose="02000503000000020004" pitchFamily="2" charset="0"/>
              <a:ea typeface="Inter Medium" panose="02000503000000020004" pitchFamily="2" charset="0"/>
            </a:endParaRPr>
          </a:p>
        </p:txBody>
      </p:sp>
      <p:sp>
        <p:nvSpPr>
          <p:cNvPr id="16" name="Text 14"/>
          <p:cNvSpPr/>
          <p:nvPr/>
        </p:nvSpPr>
        <p:spPr>
          <a:xfrm>
            <a:off x="1143000" y="5109648"/>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17" name="Text 15"/>
          <p:cNvSpPr/>
          <p:nvPr/>
        </p:nvSpPr>
        <p:spPr>
          <a:xfrm>
            <a:off x="1306612" y="5109648"/>
            <a:ext cx="1697037"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Sales performance</a:t>
            </a:r>
            <a:endParaRPr lang="en-US" sz="1500" dirty="0"/>
          </a:p>
        </p:txBody>
      </p:sp>
      <p:sp>
        <p:nvSpPr>
          <p:cNvPr id="18" name="Text 16"/>
          <p:cNvSpPr/>
          <p:nvPr/>
        </p:nvSpPr>
        <p:spPr>
          <a:xfrm>
            <a:off x="1143000" y="5452548"/>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19" name="Text 17"/>
          <p:cNvSpPr/>
          <p:nvPr/>
        </p:nvSpPr>
        <p:spPr>
          <a:xfrm>
            <a:off x="1306612" y="5452548"/>
            <a:ext cx="1947863"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Channel performance</a:t>
            </a:r>
            <a:endParaRPr lang="en-US" sz="1500" dirty="0"/>
          </a:p>
        </p:txBody>
      </p:sp>
      <p:sp>
        <p:nvSpPr>
          <p:cNvPr id="20" name="Text 18"/>
          <p:cNvSpPr/>
          <p:nvPr/>
        </p:nvSpPr>
        <p:spPr>
          <a:xfrm>
            <a:off x="1143000" y="5795448"/>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21" name="Text 19"/>
          <p:cNvSpPr/>
          <p:nvPr/>
        </p:nvSpPr>
        <p:spPr>
          <a:xfrm>
            <a:off x="1306612" y="5795448"/>
            <a:ext cx="1590675" cy="266700"/>
          </a:xfrm>
          <a:prstGeom prst="rect">
            <a:avLst/>
          </a:prstGeom>
          <a:noFill/>
          <a:ln/>
        </p:spPr>
        <p:txBody>
          <a:bodyPr wrap="square" lIns="0" tIns="0" rIns="0" bIns="0" rtlCol="0" anchor="t">
            <a:normAutofit/>
          </a:bodyPr>
          <a:lstStyle/>
          <a:p>
            <a:pPr marL="0" indent="0" algn="l">
              <a:buNone/>
            </a:pPr>
            <a:r>
              <a:rPr lang="en-US" sz="1500" dirty="0">
                <a:solidFill>
                  <a:srgbClr val="13171A"/>
                </a:solidFill>
                <a:latin typeface="Inter" pitchFamily="34" charset="0"/>
                <a:ea typeface="Inter" pitchFamily="34" charset="-122"/>
                <a:cs typeface="Inter" pitchFamily="34" charset="-120"/>
              </a:rPr>
              <a:t>ARPU and margin</a:t>
            </a:r>
            <a:endParaRPr lang="en-US" sz="1500" dirty="0"/>
          </a:p>
        </p:txBody>
      </p:sp>
      <p:sp>
        <p:nvSpPr>
          <p:cNvPr id="22" name="Shape 20"/>
          <p:cNvSpPr/>
          <p:nvPr/>
        </p:nvSpPr>
        <p:spPr>
          <a:xfrm>
            <a:off x="9137650" y="4105153"/>
            <a:ext cx="9525" cy="2468761"/>
          </a:xfrm>
          <a:prstGeom prst="rect">
            <a:avLst/>
          </a:prstGeom>
          <a:solidFill>
            <a:srgbClr val="DCDEE3"/>
          </a:solidFill>
          <a:ln/>
        </p:spPr>
        <p:txBody>
          <a:bodyPr/>
          <a:lstStyle/>
          <a:p>
            <a:endParaRPr lang="ru-RU"/>
          </a:p>
        </p:txBody>
      </p:sp>
      <p:sp>
        <p:nvSpPr>
          <p:cNvPr id="23" name="Text 21"/>
          <p:cNvSpPr/>
          <p:nvPr/>
        </p:nvSpPr>
        <p:spPr>
          <a:xfrm>
            <a:off x="5486400" y="4581403"/>
            <a:ext cx="279698" cy="190500"/>
          </a:xfrm>
          <a:prstGeom prst="rect">
            <a:avLst/>
          </a:prstGeom>
          <a:noFill/>
          <a:ln/>
        </p:spPr>
        <p:txBody>
          <a:bodyPr wrap="square" lIns="25400" tIns="25400" rIns="25400" bIns="25400" rtlCol="0" anchor="t">
            <a:normAutofit lnSpcReduction="10000"/>
          </a:bodyPr>
          <a:lstStyle/>
          <a:p>
            <a:pPr marL="0" indent="0" algn="l">
              <a:buNone/>
            </a:pPr>
            <a:r>
              <a:rPr lang="en-US" sz="975" kern="0" spc="176" dirty="0">
                <a:solidFill>
                  <a:srgbClr val="EB377E"/>
                </a:solidFill>
                <a:latin typeface="Inter" panose="02000503000000020004" pitchFamily="2" charset="0"/>
                <a:ea typeface="Inter" panose="02000503000000020004" pitchFamily="2" charset="0"/>
                <a:cs typeface="Inter" pitchFamily="34" charset="-120"/>
              </a:rPr>
              <a:t>02</a:t>
            </a:r>
            <a:endParaRPr lang="en-US" sz="975" dirty="0">
              <a:latin typeface="Inter" panose="02000503000000020004" pitchFamily="2" charset="0"/>
              <a:ea typeface="Inter" panose="02000503000000020004" pitchFamily="2" charset="0"/>
            </a:endParaRPr>
          </a:p>
        </p:txBody>
      </p:sp>
      <p:sp>
        <p:nvSpPr>
          <p:cNvPr id="24" name="Text 22"/>
          <p:cNvSpPr/>
          <p:nvPr/>
        </p:nvSpPr>
        <p:spPr>
          <a:xfrm>
            <a:off x="5823248" y="4448053"/>
            <a:ext cx="2663925" cy="358080"/>
          </a:xfrm>
          <a:prstGeom prst="rect">
            <a:avLst/>
          </a:prstGeom>
          <a:noFill/>
          <a:ln/>
        </p:spPr>
        <p:txBody>
          <a:bodyPr wrap="square" lIns="25400" tIns="25400" rIns="25400" bIns="25400" rtlCol="0" anchor="t">
            <a:normAutofit/>
          </a:bodyPr>
          <a:lstStyle/>
          <a:p>
            <a:pPr marL="0" indent="0" algn="l">
              <a:lnSpc>
                <a:spcPct val="120000"/>
              </a:lnSpc>
              <a:buNone/>
            </a:pPr>
            <a:r>
              <a:rPr lang="en-US" dirty="0">
                <a:solidFill>
                  <a:srgbClr val="13171A"/>
                </a:solidFill>
                <a:latin typeface="Inter Medium" panose="02000503000000020004" pitchFamily="2" charset="0"/>
                <a:ea typeface="Inter Medium" panose="02000503000000020004" pitchFamily="2" charset="0"/>
                <a:cs typeface="Inter" pitchFamily="34" charset="-120"/>
              </a:rPr>
              <a:t>Customer experience</a:t>
            </a:r>
            <a:endParaRPr lang="en-US" dirty="0">
              <a:latin typeface="Inter Medium" panose="02000503000000020004" pitchFamily="2" charset="0"/>
              <a:ea typeface="Inter Medium" panose="02000503000000020004" pitchFamily="2" charset="0"/>
            </a:endParaRPr>
          </a:p>
        </p:txBody>
      </p:sp>
      <p:sp>
        <p:nvSpPr>
          <p:cNvPr id="25" name="Text 23"/>
          <p:cNvSpPr/>
          <p:nvPr/>
        </p:nvSpPr>
        <p:spPr>
          <a:xfrm>
            <a:off x="5486400" y="5109648"/>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26" name="Text 24"/>
          <p:cNvSpPr/>
          <p:nvPr/>
        </p:nvSpPr>
        <p:spPr>
          <a:xfrm>
            <a:off x="5650012" y="5109648"/>
            <a:ext cx="1938139"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Customer satisfaction</a:t>
            </a:r>
            <a:endParaRPr lang="en-US" sz="1500" dirty="0"/>
          </a:p>
        </p:txBody>
      </p:sp>
      <p:sp>
        <p:nvSpPr>
          <p:cNvPr id="27" name="Text 25"/>
          <p:cNvSpPr/>
          <p:nvPr/>
        </p:nvSpPr>
        <p:spPr>
          <a:xfrm>
            <a:off x="5486400" y="5452548"/>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28" name="Text 26"/>
          <p:cNvSpPr/>
          <p:nvPr/>
        </p:nvSpPr>
        <p:spPr>
          <a:xfrm>
            <a:off x="5650012" y="5452548"/>
            <a:ext cx="1786533"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Churn and retention</a:t>
            </a:r>
            <a:endParaRPr lang="en-US" sz="1500" dirty="0"/>
          </a:p>
        </p:txBody>
      </p:sp>
      <p:sp>
        <p:nvSpPr>
          <p:cNvPr id="29" name="Text 27"/>
          <p:cNvSpPr/>
          <p:nvPr/>
        </p:nvSpPr>
        <p:spPr>
          <a:xfrm>
            <a:off x="5486400" y="5795448"/>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30" name="Text 28"/>
          <p:cNvSpPr/>
          <p:nvPr/>
        </p:nvSpPr>
        <p:spPr>
          <a:xfrm>
            <a:off x="5650012" y="5795448"/>
            <a:ext cx="2074565"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Self-care &amp; care quality</a:t>
            </a:r>
            <a:endParaRPr lang="en-US" sz="1500" dirty="0"/>
          </a:p>
        </p:txBody>
      </p:sp>
      <p:sp>
        <p:nvSpPr>
          <p:cNvPr id="31" name="Shape 29"/>
          <p:cNvSpPr/>
          <p:nvPr/>
        </p:nvSpPr>
        <p:spPr>
          <a:xfrm>
            <a:off x="13138150" y="4105153"/>
            <a:ext cx="9525" cy="2468761"/>
          </a:xfrm>
          <a:prstGeom prst="rect">
            <a:avLst/>
          </a:prstGeom>
          <a:solidFill>
            <a:srgbClr val="DCDEE3"/>
          </a:solidFill>
          <a:ln/>
        </p:spPr>
        <p:txBody>
          <a:bodyPr/>
          <a:lstStyle/>
          <a:p>
            <a:endParaRPr lang="ru-RU"/>
          </a:p>
        </p:txBody>
      </p:sp>
      <p:sp>
        <p:nvSpPr>
          <p:cNvPr id="32" name="Text 30"/>
          <p:cNvSpPr/>
          <p:nvPr/>
        </p:nvSpPr>
        <p:spPr>
          <a:xfrm>
            <a:off x="9486900" y="4581403"/>
            <a:ext cx="281285" cy="190500"/>
          </a:xfrm>
          <a:prstGeom prst="rect">
            <a:avLst/>
          </a:prstGeom>
          <a:noFill/>
          <a:ln/>
        </p:spPr>
        <p:txBody>
          <a:bodyPr wrap="square" lIns="25400" tIns="25400" rIns="25400" bIns="25400" rtlCol="0" anchor="t">
            <a:normAutofit lnSpcReduction="10000"/>
          </a:bodyPr>
          <a:lstStyle/>
          <a:p>
            <a:pPr marL="0" indent="0" algn="l">
              <a:buNone/>
            </a:pPr>
            <a:r>
              <a:rPr lang="en-US" sz="975" kern="0" spc="176" dirty="0">
                <a:solidFill>
                  <a:srgbClr val="EB377E"/>
                </a:solidFill>
                <a:latin typeface="Inter" panose="02000503000000020004" pitchFamily="2" charset="0"/>
                <a:ea typeface="Inter" panose="02000503000000020004" pitchFamily="2" charset="0"/>
                <a:cs typeface="Inter" pitchFamily="34" charset="-120"/>
              </a:rPr>
              <a:t>03</a:t>
            </a:r>
            <a:endParaRPr lang="en-US" sz="975" dirty="0">
              <a:latin typeface="Inter" panose="02000503000000020004" pitchFamily="2" charset="0"/>
              <a:ea typeface="Inter" panose="02000503000000020004" pitchFamily="2" charset="0"/>
            </a:endParaRPr>
          </a:p>
        </p:txBody>
      </p:sp>
      <p:sp>
        <p:nvSpPr>
          <p:cNvPr id="33" name="Text 31"/>
          <p:cNvSpPr/>
          <p:nvPr/>
        </p:nvSpPr>
        <p:spPr>
          <a:xfrm>
            <a:off x="9825335" y="4448053"/>
            <a:ext cx="3059012" cy="449461"/>
          </a:xfrm>
          <a:prstGeom prst="rect">
            <a:avLst/>
          </a:prstGeom>
          <a:noFill/>
          <a:ln/>
        </p:spPr>
        <p:txBody>
          <a:bodyPr wrap="square" lIns="25400" tIns="25400" rIns="25400" bIns="25400" rtlCol="0" anchor="t">
            <a:normAutofit/>
          </a:bodyPr>
          <a:lstStyle/>
          <a:p>
            <a:pPr marL="0" indent="0" algn="l">
              <a:lnSpc>
                <a:spcPct val="120000"/>
              </a:lnSpc>
              <a:buNone/>
            </a:pPr>
            <a:r>
              <a:rPr lang="en-US" dirty="0">
                <a:solidFill>
                  <a:srgbClr val="13171A"/>
                </a:solidFill>
                <a:latin typeface="Inter Medium" panose="02000503000000020004" pitchFamily="2" charset="0"/>
                <a:ea typeface="Inter Medium" panose="02000503000000020004" pitchFamily="2" charset="0"/>
                <a:cs typeface="Inter" pitchFamily="34" charset="-120"/>
              </a:rPr>
              <a:t>Operational transparency</a:t>
            </a:r>
            <a:endParaRPr lang="en-US" dirty="0">
              <a:latin typeface="Inter Medium" panose="02000503000000020004" pitchFamily="2" charset="0"/>
              <a:ea typeface="Inter Medium" panose="02000503000000020004" pitchFamily="2" charset="0"/>
            </a:endParaRPr>
          </a:p>
        </p:txBody>
      </p:sp>
      <p:sp>
        <p:nvSpPr>
          <p:cNvPr id="34" name="Text 32"/>
          <p:cNvSpPr/>
          <p:nvPr/>
        </p:nvSpPr>
        <p:spPr>
          <a:xfrm>
            <a:off x="9486900" y="5115302"/>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35" name="Text 33"/>
          <p:cNvSpPr/>
          <p:nvPr/>
        </p:nvSpPr>
        <p:spPr>
          <a:xfrm>
            <a:off x="9650512" y="5115302"/>
            <a:ext cx="2142033"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Revenue &amp; cost visibility</a:t>
            </a:r>
            <a:endParaRPr lang="en-US" sz="1500" dirty="0"/>
          </a:p>
        </p:txBody>
      </p:sp>
      <p:sp>
        <p:nvSpPr>
          <p:cNvPr id="36" name="Text 34"/>
          <p:cNvSpPr/>
          <p:nvPr/>
        </p:nvSpPr>
        <p:spPr>
          <a:xfrm>
            <a:off x="9486900" y="5458202"/>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37" name="Text 35"/>
          <p:cNvSpPr/>
          <p:nvPr/>
        </p:nvSpPr>
        <p:spPr>
          <a:xfrm>
            <a:off x="9650512" y="5458202"/>
            <a:ext cx="1646833"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Partner settlement</a:t>
            </a:r>
            <a:endParaRPr lang="en-US" sz="1500" dirty="0"/>
          </a:p>
        </p:txBody>
      </p:sp>
      <p:sp>
        <p:nvSpPr>
          <p:cNvPr id="38" name="Text 36"/>
          <p:cNvSpPr/>
          <p:nvPr/>
        </p:nvSpPr>
        <p:spPr>
          <a:xfrm>
            <a:off x="9486900" y="5801102"/>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39" name="Text 37"/>
          <p:cNvSpPr/>
          <p:nvPr/>
        </p:nvSpPr>
        <p:spPr>
          <a:xfrm>
            <a:off x="9650512" y="5801102"/>
            <a:ext cx="2562621"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Margin by product / segment</a:t>
            </a:r>
            <a:endParaRPr lang="en-US" sz="1500" dirty="0"/>
          </a:p>
        </p:txBody>
      </p:sp>
      <p:sp>
        <p:nvSpPr>
          <p:cNvPr id="40" name="Text 38"/>
          <p:cNvSpPr/>
          <p:nvPr/>
        </p:nvSpPr>
        <p:spPr>
          <a:xfrm>
            <a:off x="13487400" y="4581403"/>
            <a:ext cx="284956" cy="190500"/>
          </a:xfrm>
          <a:prstGeom prst="rect">
            <a:avLst/>
          </a:prstGeom>
          <a:noFill/>
          <a:ln/>
        </p:spPr>
        <p:txBody>
          <a:bodyPr wrap="square" lIns="25400" tIns="25400" rIns="25400" bIns="25400" rtlCol="0" anchor="t">
            <a:normAutofit lnSpcReduction="10000"/>
          </a:bodyPr>
          <a:lstStyle/>
          <a:p>
            <a:pPr marL="0" indent="0" algn="l">
              <a:buNone/>
            </a:pPr>
            <a:r>
              <a:rPr lang="en-US" sz="975" kern="0" spc="176" dirty="0">
                <a:solidFill>
                  <a:srgbClr val="EB377E"/>
                </a:solidFill>
                <a:latin typeface="Inter" panose="02000503000000020004" pitchFamily="2" charset="0"/>
                <a:ea typeface="Inter" panose="02000503000000020004" pitchFamily="2" charset="0"/>
                <a:cs typeface="Inter" pitchFamily="34" charset="-120"/>
              </a:rPr>
              <a:t>04</a:t>
            </a:r>
            <a:endParaRPr lang="en-US" sz="975" dirty="0">
              <a:latin typeface="Inter" panose="02000503000000020004" pitchFamily="2" charset="0"/>
              <a:ea typeface="Inter" panose="02000503000000020004" pitchFamily="2" charset="0"/>
            </a:endParaRPr>
          </a:p>
        </p:txBody>
      </p:sp>
      <p:sp>
        <p:nvSpPr>
          <p:cNvPr id="41" name="Text 39"/>
          <p:cNvSpPr/>
          <p:nvPr/>
        </p:nvSpPr>
        <p:spPr>
          <a:xfrm>
            <a:off x="13829507" y="4448054"/>
            <a:ext cx="3315493" cy="430412"/>
          </a:xfrm>
          <a:prstGeom prst="rect">
            <a:avLst/>
          </a:prstGeom>
          <a:noFill/>
          <a:ln/>
        </p:spPr>
        <p:txBody>
          <a:bodyPr wrap="square" lIns="25400" tIns="25400" rIns="25400" bIns="25400" rtlCol="0" anchor="t">
            <a:normAutofit/>
          </a:bodyPr>
          <a:lstStyle/>
          <a:p>
            <a:pPr marL="0" indent="0" algn="l">
              <a:lnSpc>
                <a:spcPct val="120000"/>
              </a:lnSpc>
              <a:buNone/>
            </a:pPr>
            <a:r>
              <a:rPr lang="en-US" dirty="0">
                <a:solidFill>
                  <a:srgbClr val="13171A"/>
                </a:solidFill>
                <a:latin typeface="Inter Medium" panose="02000503000000020004" pitchFamily="2" charset="0"/>
                <a:ea typeface="Inter Medium" panose="02000503000000020004" pitchFamily="2" charset="0"/>
                <a:cs typeface="Inter" pitchFamily="34" charset="-120"/>
              </a:rPr>
              <a:t>Product &amp; ecosystem agility</a:t>
            </a:r>
            <a:endParaRPr lang="en-US" dirty="0">
              <a:latin typeface="Inter Medium" panose="02000503000000020004" pitchFamily="2" charset="0"/>
              <a:ea typeface="Inter Medium" panose="02000503000000020004" pitchFamily="2" charset="0"/>
            </a:endParaRPr>
          </a:p>
        </p:txBody>
      </p:sp>
      <p:sp>
        <p:nvSpPr>
          <p:cNvPr id="42" name="Text 40"/>
          <p:cNvSpPr/>
          <p:nvPr/>
        </p:nvSpPr>
        <p:spPr>
          <a:xfrm>
            <a:off x="13487400" y="5115302"/>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43" name="Text 41"/>
          <p:cNvSpPr/>
          <p:nvPr/>
        </p:nvSpPr>
        <p:spPr>
          <a:xfrm>
            <a:off x="13651012" y="5115302"/>
            <a:ext cx="1902023"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Product performance</a:t>
            </a:r>
            <a:endParaRPr lang="en-US" sz="1500" dirty="0"/>
          </a:p>
        </p:txBody>
      </p:sp>
      <p:sp>
        <p:nvSpPr>
          <p:cNvPr id="44" name="Text 42"/>
          <p:cNvSpPr/>
          <p:nvPr/>
        </p:nvSpPr>
        <p:spPr>
          <a:xfrm>
            <a:off x="13487400" y="5458202"/>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45" name="Text 43"/>
          <p:cNvSpPr/>
          <p:nvPr/>
        </p:nvSpPr>
        <p:spPr>
          <a:xfrm>
            <a:off x="13651012" y="5458202"/>
            <a:ext cx="2853191" cy="266700"/>
          </a:xfrm>
          <a:prstGeom prst="rect">
            <a:avLst/>
          </a:prstGeom>
          <a:noFill/>
          <a:ln/>
        </p:spPr>
        <p:txBody>
          <a:bodyPr wrap="square" lIns="0" tIns="0" rIns="0" bIns="0" rtlCol="0" anchor="t">
            <a:normAutofit fontScale="92500"/>
          </a:bodyPr>
          <a:lstStyle/>
          <a:p>
            <a:pPr marL="0" indent="0" algn="l">
              <a:buNone/>
            </a:pPr>
            <a:r>
              <a:rPr lang="en-US" sz="1500" dirty="0">
                <a:solidFill>
                  <a:srgbClr val="13171A"/>
                </a:solidFill>
                <a:latin typeface="Inter" pitchFamily="34" charset="0"/>
                <a:ea typeface="Inter" pitchFamily="34" charset="-122"/>
                <a:cs typeface="Inter" pitchFamily="34" charset="-120"/>
              </a:rPr>
              <a:t>Embedded service performance</a:t>
            </a:r>
            <a:endParaRPr lang="en-US" sz="1500" dirty="0"/>
          </a:p>
        </p:txBody>
      </p:sp>
      <p:sp>
        <p:nvSpPr>
          <p:cNvPr id="46" name="Text 44"/>
          <p:cNvSpPr/>
          <p:nvPr/>
        </p:nvSpPr>
        <p:spPr>
          <a:xfrm>
            <a:off x="13487400" y="5801102"/>
            <a:ext cx="125512"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EB377E"/>
                </a:solidFill>
                <a:latin typeface="Inter" pitchFamily="34" charset="0"/>
                <a:ea typeface="Inter" pitchFamily="34" charset="-122"/>
                <a:cs typeface="Inter" pitchFamily="34" charset="-120"/>
              </a:rPr>
              <a:t>·</a:t>
            </a:r>
            <a:endParaRPr lang="en-US" sz="1500" dirty="0"/>
          </a:p>
        </p:txBody>
      </p:sp>
      <p:sp>
        <p:nvSpPr>
          <p:cNvPr id="47" name="Text 45"/>
          <p:cNvSpPr/>
          <p:nvPr/>
        </p:nvSpPr>
        <p:spPr>
          <a:xfrm>
            <a:off x="13651012" y="5801102"/>
            <a:ext cx="1548110" cy="266700"/>
          </a:xfrm>
          <a:prstGeom prst="rect">
            <a:avLst/>
          </a:prstGeom>
          <a:noFill/>
          <a:ln/>
        </p:spPr>
        <p:txBody>
          <a:bodyPr wrap="square" lIns="0" tIns="0" rIns="0" bIns="0" rtlCol="0" anchor="t">
            <a:normAutofit/>
          </a:bodyPr>
          <a:lstStyle/>
          <a:p>
            <a:pPr marL="0" indent="0" algn="l">
              <a:buNone/>
            </a:pPr>
            <a:r>
              <a:rPr lang="en-US" sz="1500" dirty="0">
                <a:solidFill>
                  <a:srgbClr val="13171A"/>
                </a:solidFill>
                <a:latin typeface="Inter" pitchFamily="34" charset="0"/>
                <a:ea typeface="Inter" pitchFamily="34" charset="-122"/>
                <a:cs typeface="Inter" pitchFamily="34" charset="-120"/>
              </a:rPr>
              <a:t>Speed of change</a:t>
            </a:r>
            <a:endParaRPr lang="en-US" sz="1500" dirty="0"/>
          </a:p>
        </p:txBody>
      </p:sp>
      <p:sp>
        <p:nvSpPr>
          <p:cNvPr id="48" name="Shape 46"/>
          <p:cNvSpPr/>
          <p:nvPr/>
        </p:nvSpPr>
        <p:spPr>
          <a:xfrm>
            <a:off x="1143000" y="8094497"/>
            <a:ext cx="457200" cy="9525"/>
          </a:xfrm>
          <a:prstGeom prst="rect">
            <a:avLst/>
          </a:prstGeom>
          <a:solidFill>
            <a:srgbClr val="EB377E"/>
          </a:solidFill>
          <a:ln/>
        </p:spPr>
        <p:txBody>
          <a:bodyPr/>
          <a:lstStyle/>
          <a:p>
            <a:endParaRPr lang="ru-RU"/>
          </a:p>
        </p:txBody>
      </p:sp>
      <p:sp>
        <p:nvSpPr>
          <p:cNvPr id="49" name="Text 47"/>
          <p:cNvSpPr/>
          <p:nvPr/>
        </p:nvSpPr>
        <p:spPr>
          <a:xfrm>
            <a:off x="1828800" y="7881871"/>
            <a:ext cx="14264217" cy="422077"/>
          </a:xfrm>
          <a:prstGeom prst="rect">
            <a:avLst/>
          </a:prstGeom>
          <a:noFill/>
          <a:ln/>
        </p:spPr>
        <p:txBody>
          <a:bodyPr wrap="square" lIns="25400" tIns="25400" rIns="25400" bIns="25400" rtlCol="0" anchor="t">
            <a:noAutofit/>
          </a:bodyPr>
          <a:lstStyle/>
          <a:p>
            <a:pPr marL="0" indent="0" algn="l">
              <a:lnSpc>
                <a:spcPct val="112000"/>
              </a:lnSpc>
              <a:buNone/>
            </a:pPr>
            <a:r>
              <a:rPr lang="en-US" sz="2400" i="1" kern="0" spc="-13" dirty="0">
                <a:solidFill>
                  <a:srgbClr val="13171A"/>
                </a:solidFill>
                <a:latin typeface="Inter" pitchFamily="34" charset="0"/>
                <a:ea typeface="Inter" pitchFamily="34" charset="-122"/>
                <a:cs typeface="Inter" pitchFamily="34" charset="-120"/>
              </a:rPr>
              <a:t>The real control question — can the MVNO see what works, change it fast and scale it profitably?</a:t>
            </a:r>
            <a:endParaRPr lang="en-US" sz="2400" dirty="0"/>
          </a:p>
        </p:txBody>
      </p:sp>
      <p:sp>
        <p:nvSpPr>
          <p:cNvPr id="50" name="Прямоугольник 49">
            <a:extLst>
              <a:ext uri="{FF2B5EF4-FFF2-40B4-BE49-F238E27FC236}">
                <a16:creationId xmlns:a16="http://schemas.microsoft.com/office/drawing/2014/main" id="{279ABF50-590C-EC37-2E9C-622BB4E7B53F}"/>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1" name="Рисунок 50">
            <a:extLst>
              <a:ext uri="{FF2B5EF4-FFF2-40B4-BE49-F238E27FC236}">
                <a16:creationId xmlns:a16="http://schemas.microsoft.com/office/drawing/2014/main" id="{4018CD3B-70C4-7586-3001-D0F4E120EC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sp>
        <p:nvSpPr>
          <p:cNvPr id="54" name="Text 5">
            <a:extLst>
              <a:ext uri="{FF2B5EF4-FFF2-40B4-BE49-F238E27FC236}">
                <a16:creationId xmlns:a16="http://schemas.microsoft.com/office/drawing/2014/main" id="{CCEBD1A9-6B21-FFFF-CBC2-B772CD4DF406}"/>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a:t>
            </a:r>
            <a:r>
              <a:rPr lang="ru-RU" sz="1800" b="1" kern="0" spc="324" dirty="0">
                <a:solidFill>
                  <a:srgbClr val="EB377E"/>
                </a:solidFill>
                <a:latin typeface="Inter" pitchFamily="34" charset="0"/>
                <a:ea typeface="Inter" pitchFamily="34" charset="-122"/>
                <a:cs typeface="Inter" pitchFamily="34" charset="-120"/>
              </a:rPr>
              <a:t>6</a:t>
            </a:r>
            <a:r>
              <a:rPr lang="en-US" sz="1800" b="1" kern="0" spc="324" dirty="0">
                <a:solidFill>
                  <a:srgbClr val="EB377E"/>
                </a:solidFill>
                <a:latin typeface="Inter" pitchFamily="34" charset="0"/>
                <a:ea typeface="Inter" pitchFamily="34" charset="-122"/>
                <a:cs typeface="Inter" pitchFamily="34" charset="-120"/>
              </a:rPr>
              <a:t>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55" name="Text 4">
            <a:extLst>
              <a:ext uri="{FF2B5EF4-FFF2-40B4-BE49-F238E27FC236}">
                <a16:creationId xmlns:a16="http://schemas.microsoft.com/office/drawing/2014/main" id="{03182879-9716-7518-AAFE-778F9450D7BE}"/>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3171A"/>
        </a:solidFill>
        <a:effectLst/>
      </p:bgPr>
    </p:bg>
    <p:spTree>
      <p:nvGrpSpPr>
        <p:cNvPr id="1" name=""/>
        <p:cNvGrpSpPr/>
        <p:nvPr/>
      </p:nvGrpSpPr>
      <p:grpSpPr>
        <a:xfrm>
          <a:off x="0" y="0"/>
          <a:ext cx="0" cy="0"/>
          <a:chOff x="0" y="0"/>
          <a:chExt cx="0" cy="0"/>
        </a:xfrm>
      </p:grpSpPr>
      <p:sp>
        <p:nvSpPr>
          <p:cNvPr id="9" name="Text 7"/>
          <p:cNvSpPr/>
          <p:nvPr/>
        </p:nvSpPr>
        <p:spPr>
          <a:xfrm>
            <a:off x="1143000" y="1559250"/>
            <a:ext cx="14716125" cy="751582"/>
          </a:xfrm>
          <a:prstGeom prst="rect">
            <a:avLst/>
          </a:prstGeom>
          <a:noFill/>
          <a:ln/>
        </p:spPr>
        <p:txBody>
          <a:bodyPr wrap="square" lIns="25400" tIns="25400" rIns="25400" bIns="25400" rtlCol="0" anchor="t">
            <a:noAutofit/>
          </a:bodyPr>
          <a:lstStyle/>
          <a:p>
            <a:pPr marL="0" indent="0" algn="l">
              <a:lnSpc>
                <a:spcPct val="105000"/>
              </a:lnSpc>
              <a:buNone/>
            </a:pPr>
            <a:r>
              <a:rPr lang="en-US" sz="5000" kern="0" spc="-81" dirty="0">
                <a:solidFill>
                  <a:srgbClr val="FFFFFF"/>
                </a:solidFill>
                <a:latin typeface="Inter" pitchFamily="34" charset="0"/>
                <a:ea typeface="Inter" pitchFamily="34" charset="-122"/>
                <a:cs typeface="Inter" pitchFamily="34" charset="-120"/>
              </a:rPr>
              <a:t>The </a:t>
            </a:r>
            <a:r>
              <a:rPr lang="en-US" sz="5000" b="1" kern="0" spc="-81" dirty="0">
                <a:solidFill>
                  <a:srgbClr val="EB377E"/>
                </a:solidFill>
                <a:latin typeface="Inter" pitchFamily="34" charset="0"/>
                <a:ea typeface="Inter" pitchFamily="34" charset="-122"/>
                <a:cs typeface="Inter" pitchFamily="34" charset="-120"/>
              </a:rPr>
              <a:t>Monetization Layer.</a:t>
            </a:r>
            <a:endParaRPr lang="en-US" sz="5000" dirty="0"/>
          </a:p>
        </p:txBody>
      </p:sp>
      <p:sp>
        <p:nvSpPr>
          <p:cNvPr id="10" name="Text 8"/>
          <p:cNvSpPr/>
          <p:nvPr/>
        </p:nvSpPr>
        <p:spPr>
          <a:xfrm>
            <a:off x="1143000" y="2433515"/>
            <a:ext cx="12753975" cy="7239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800" dirty="0">
                <a:solidFill>
                  <a:srgbClr val="FFFFFF">
                    <a:alpha val="70000"/>
                  </a:srgbClr>
                </a:solidFill>
                <a:latin typeface="Inter Light" panose="02000503000000020004" pitchFamily="2" charset="0"/>
                <a:ea typeface="Inter Light" panose="02000503000000020004" pitchFamily="2" charset="0"/>
                <a:cs typeface="Inter" pitchFamily="34" charset="-120"/>
              </a:rPr>
              <a:t>A practical operating model: the MVNO does not need to own every network element — but it should control the layer that defines products, revenue, margin and customer relationships.</a:t>
            </a:r>
            <a:endParaRPr lang="en-US" sz="1800" dirty="0">
              <a:latin typeface="Inter Light" panose="02000503000000020004" pitchFamily="2" charset="0"/>
              <a:ea typeface="Inter Light" panose="02000503000000020004" pitchFamily="2" charset="0"/>
            </a:endParaRPr>
          </a:p>
        </p:txBody>
      </p:sp>
      <p:sp>
        <p:nvSpPr>
          <p:cNvPr id="11" name="Shape 9"/>
          <p:cNvSpPr/>
          <p:nvPr/>
        </p:nvSpPr>
        <p:spPr>
          <a:xfrm>
            <a:off x="1143000" y="3585503"/>
            <a:ext cx="15087600" cy="1201938"/>
          </a:xfrm>
          <a:prstGeom prst="roundRect">
            <a:avLst>
              <a:gd name="adj" fmla="val 8856"/>
            </a:avLst>
          </a:prstGeom>
          <a:solidFill>
            <a:srgbClr val="EB377E"/>
          </a:solidFill>
          <a:ln w="6350">
            <a:solidFill>
              <a:srgbClr val="EB377E"/>
            </a:solidFill>
            <a:prstDash val="solid"/>
          </a:ln>
        </p:spPr>
        <p:txBody>
          <a:bodyPr/>
          <a:lstStyle/>
          <a:p>
            <a:endParaRPr lang="ru-RU"/>
          </a:p>
        </p:txBody>
      </p:sp>
      <p:sp>
        <p:nvSpPr>
          <p:cNvPr id="12" name="Text 10"/>
          <p:cNvSpPr/>
          <p:nvPr/>
        </p:nvSpPr>
        <p:spPr>
          <a:xfrm>
            <a:off x="1416050" y="3763303"/>
            <a:ext cx="2552700" cy="171450"/>
          </a:xfrm>
          <a:prstGeom prst="rect">
            <a:avLst/>
          </a:prstGeom>
          <a:noFill/>
          <a:ln/>
        </p:spPr>
        <p:txBody>
          <a:bodyPr wrap="square" lIns="25400" tIns="25400" rIns="25400" bIns="25400" rtlCol="0" anchor="t">
            <a:normAutofit lnSpcReduction="10000"/>
          </a:bodyPr>
          <a:lstStyle/>
          <a:p>
            <a:pPr marL="0" indent="0" algn="l">
              <a:buNone/>
            </a:pPr>
            <a:r>
              <a:rPr lang="en-US" sz="800" b="1" kern="0" spc="162" dirty="0">
                <a:solidFill>
                  <a:srgbClr val="FFFFFF">
                    <a:alpha val="85000"/>
                  </a:srgbClr>
                </a:solidFill>
                <a:latin typeface="Inter" pitchFamily="34" charset="0"/>
                <a:ea typeface="Inter" pitchFamily="34" charset="-122"/>
              </a:rPr>
              <a:t>LAYER 01</a:t>
            </a:r>
          </a:p>
        </p:txBody>
      </p:sp>
      <p:sp>
        <p:nvSpPr>
          <p:cNvPr id="13" name="Text 11"/>
          <p:cNvSpPr/>
          <p:nvPr/>
        </p:nvSpPr>
        <p:spPr>
          <a:xfrm>
            <a:off x="1416050" y="3934753"/>
            <a:ext cx="2552700" cy="586581"/>
          </a:xfrm>
          <a:prstGeom prst="rect">
            <a:avLst/>
          </a:prstGeom>
          <a:noFill/>
          <a:ln/>
        </p:spPr>
        <p:txBody>
          <a:bodyPr wrap="square" lIns="25400" tIns="25400" rIns="25400" bIns="25400" rtlCol="0" anchor="t">
            <a:noAutofit/>
          </a:bodyPr>
          <a:lstStyle/>
          <a:p>
            <a:pPr marL="0" indent="0" algn="l">
              <a:lnSpc>
                <a:spcPct val="80000"/>
              </a:lnSpc>
              <a:buNone/>
            </a:pPr>
            <a:r>
              <a:rPr lang="en-US" sz="2100" b="1" kern="0" spc="-11" dirty="0">
                <a:solidFill>
                  <a:srgbClr val="FFFFFF"/>
                </a:solidFill>
                <a:latin typeface="Inter" pitchFamily="34" charset="0"/>
                <a:ea typeface="Inter" pitchFamily="34" charset="-122"/>
              </a:rPr>
              <a:t>Channels &amp; Workplaces</a:t>
            </a:r>
          </a:p>
        </p:txBody>
      </p:sp>
      <p:sp>
        <p:nvSpPr>
          <p:cNvPr id="14" name="Text 12"/>
          <p:cNvSpPr/>
          <p:nvPr/>
        </p:nvSpPr>
        <p:spPr>
          <a:xfrm>
            <a:off x="4259922" y="3940076"/>
            <a:ext cx="7258320" cy="247650"/>
          </a:xfrm>
          <a:prstGeom prst="rect">
            <a:avLst/>
          </a:prstGeom>
          <a:noFill/>
          <a:ln/>
        </p:spPr>
        <p:txBody>
          <a:bodyPr wrap="square" lIns="0" tIns="0" rIns="0" bIns="0" rtlCol="0" anchor="t">
            <a:noAutofit/>
          </a:bodyPr>
          <a:lstStyle/>
          <a:p>
            <a:pPr marL="0" indent="0" algn="l">
              <a:lnSpc>
                <a:spcPct val="145000"/>
              </a:lnSpc>
              <a:buNone/>
            </a:pPr>
            <a:r>
              <a:rPr lang="en-US" sz="1300" dirty="0">
                <a:solidFill>
                  <a:schemeClr val="bg1"/>
                </a:solidFill>
                <a:latin typeface="Inter" pitchFamily="34" charset="0"/>
                <a:ea typeface="Inter" pitchFamily="34" charset="-122"/>
                <a:cs typeface="Inter" pitchFamily="34" charset="-120"/>
              </a:rPr>
              <a:t>Mobile App / Self-care · Web Portal · Sales &amp; Service Workplace · Partner Portal · Open API</a:t>
            </a:r>
            <a:endParaRPr lang="en-US" sz="1300" dirty="0">
              <a:solidFill>
                <a:schemeClr val="bg1"/>
              </a:solidFill>
            </a:endParaRPr>
          </a:p>
        </p:txBody>
      </p:sp>
      <p:sp>
        <p:nvSpPr>
          <p:cNvPr id="15" name="Text 13"/>
          <p:cNvSpPr/>
          <p:nvPr/>
        </p:nvSpPr>
        <p:spPr>
          <a:xfrm>
            <a:off x="4258995" y="4218692"/>
            <a:ext cx="7780606" cy="293117"/>
          </a:xfrm>
          <a:prstGeom prst="rect">
            <a:avLst/>
          </a:prstGeom>
          <a:noFill/>
          <a:ln/>
        </p:spPr>
        <p:txBody>
          <a:bodyPr wrap="square" lIns="25400" tIns="25400" rIns="25400" bIns="25400" rtlCol="0" anchor="t">
            <a:normAutofit/>
          </a:bodyPr>
          <a:lstStyle/>
          <a:p>
            <a:pPr marL="0" indent="0" algn="l">
              <a:lnSpc>
                <a:spcPct val="145000"/>
              </a:lnSpc>
              <a:buNone/>
            </a:pPr>
            <a:r>
              <a:rPr lang="en-US" sz="975" kern="0" spc="39" dirty="0">
                <a:solidFill>
                  <a:srgbClr val="FFFFFF">
                    <a:alpha val="50000"/>
                  </a:srgbClr>
                </a:solidFill>
                <a:latin typeface="Inter" pitchFamily="34" charset="0"/>
                <a:ea typeface="Inter" pitchFamily="34" charset="-122"/>
                <a:cs typeface="Inter" pitchFamily="34" charset="-120"/>
              </a:rPr>
              <a:t>Where customers, employees and partners interact with the MVNO</a:t>
            </a:r>
            <a:endParaRPr lang="en-US" sz="975" dirty="0"/>
          </a:p>
        </p:txBody>
      </p:sp>
      <p:sp>
        <p:nvSpPr>
          <p:cNvPr id="16" name="Shape 14"/>
          <p:cNvSpPr/>
          <p:nvPr/>
        </p:nvSpPr>
        <p:spPr>
          <a:xfrm>
            <a:off x="1143000" y="4949992"/>
            <a:ext cx="15087600" cy="2012950"/>
          </a:xfrm>
          <a:prstGeom prst="roundRect">
            <a:avLst>
              <a:gd name="adj" fmla="val 4732"/>
            </a:avLst>
          </a:prstGeom>
          <a:solidFill>
            <a:srgbClr val="EB377E"/>
          </a:solidFill>
          <a:ln/>
        </p:spPr>
        <p:txBody>
          <a:bodyPr/>
          <a:lstStyle/>
          <a:p>
            <a:endParaRPr lang="ru-RU"/>
          </a:p>
        </p:txBody>
      </p:sp>
      <p:sp>
        <p:nvSpPr>
          <p:cNvPr id="17" name="Text 15"/>
          <p:cNvSpPr/>
          <p:nvPr/>
        </p:nvSpPr>
        <p:spPr>
          <a:xfrm>
            <a:off x="1447800" y="5216692"/>
            <a:ext cx="2552700"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FFFFFF">
                    <a:alpha val="85000"/>
                  </a:srgbClr>
                </a:solidFill>
                <a:latin typeface="Inter" pitchFamily="34" charset="0"/>
                <a:ea typeface="Inter" pitchFamily="34" charset="-122"/>
                <a:cs typeface="Inter" pitchFamily="34" charset="-120"/>
              </a:rPr>
              <a:t>LAYER 02 · CORE</a:t>
            </a:r>
            <a:endParaRPr lang="en-US" sz="900" dirty="0"/>
          </a:p>
        </p:txBody>
      </p:sp>
      <p:sp>
        <p:nvSpPr>
          <p:cNvPr id="18" name="Text 16"/>
          <p:cNvSpPr/>
          <p:nvPr/>
        </p:nvSpPr>
        <p:spPr>
          <a:xfrm>
            <a:off x="1447800" y="5407192"/>
            <a:ext cx="2552700" cy="638175"/>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2250" b="1" kern="0" spc="-11" dirty="0">
                <a:solidFill>
                  <a:srgbClr val="FFFFFF"/>
                </a:solidFill>
                <a:latin typeface="Inter" pitchFamily="34" charset="0"/>
                <a:ea typeface="Inter" pitchFamily="34" charset="-122"/>
                <a:cs typeface="Inter" pitchFamily="34" charset="-120"/>
              </a:rPr>
              <a:t>Monetization &amp; Business Control</a:t>
            </a:r>
            <a:endParaRPr lang="en-US" sz="2250" dirty="0"/>
          </a:p>
        </p:txBody>
      </p:sp>
      <p:sp>
        <p:nvSpPr>
          <p:cNvPr id="19" name="Text 17"/>
          <p:cNvSpPr/>
          <p:nvPr/>
        </p:nvSpPr>
        <p:spPr>
          <a:xfrm>
            <a:off x="1447800" y="6140617"/>
            <a:ext cx="2552700" cy="190500"/>
          </a:xfrm>
          <a:prstGeom prst="rect">
            <a:avLst/>
          </a:prstGeom>
          <a:noFill/>
          <a:ln/>
        </p:spPr>
        <p:txBody>
          <a:bodyPr wrap="square" lIns="25400" tIns="25400" rIns="25400" bIns="25400" rtlCol="0" anchor="t">
            <a:normAutofit lnSpcReduction="10000"/>
          </a:bodyPr>
          <a:lstStyle/>
          <a:p>
            <a:pPr marL="0" indent="0" algn="l">
              <a:buNone/>
            </a:pPr>
            <a:r>
              <a:rPr lang="en-US" sz="975" kern="0" spc="176" dirty="0">
                <a:solidFill>
                  <a:srgbClr val="FFFFFF">
                    <a:alpha val="85000"/>
                  </a:srgbClr>
                </a:solidFill>
                <a:latin typeface="Inter" pitchFamily="34" charset="0"/>
                <a:ea typeface="Inter" pitchFamily="34" charset="-122"/>
                <a:cs typeface="Inter" pitchFamily="34" charset="-120"/>
              </a:rPr>
              <a:t>AVANTE MVNO SUITE</a:t>
            </a:r>
            <a:endParaRPr lang="en-US" sz="975" dirty="0"/>
          </a:p>
        </p:txBody>
      </p:sp>
      <p:sp>
        <p:nvSpPr>
          <p:cNvPr id="20" name="Shape 18"/>
          <p:cNvSpPr/>
          <p:nvPr/>
        </p:nvSpPr>
        <p:spPr>
          <a:xfrm>
            <a:off x="4229100" y="5216692"/>
            <a:ext cx="3600000" cy="9525"/>
          </a:xfrm>
          <a:prstGeom prst="rect">
            <a:avLst/>
          </a:prstGeom>
          <a:solidFill>
            <a:srgbClr val="FFFFFF">
              <a:alpha val="30000"/>
            </a:srgbClr>
          </a:solidFill>
          <a:ln/>
        </p:spPr>
        <p:txBody>
          <a:bodyPr/>
          <a:lstStyle/>
          <a:p>
            <a:endParaRPr lang="ru-RU"/>
          </a:p>
        </p:txBody>
      </p:sp>
      <p:sp>
        <p:nvSpPr>
          <p:cNvPr id="21" name="Text 19"/>
          <p:cNvSpPr/>
          <p:nvPr/>
        </p:nvSpPr>
        <p:spPr>
          <a:xfrm>
            <a:off x="4229100" y="5299242"/>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Product &amp; offer management</a:t>
            </a:r>
            <a:endParaRPr lang="en-US" sz="1300" dirty="0"/>
          </a:p>
        </p:txBody>
      </p:sp>
      <p:sp>
        <p:nvSpPr>
          <p:cNvPr id="22" name="Shape 20"/>
          <p:cNvSpPr/>
          <p:nvPr/>
        </p:nvSpPr>
        <p:spPr>
          <a:xfrm>
            <a:off x="8181975" y="5216692"/>
            <a:ext cx="3600000" cy="9525"/>
          </a:xfrm>
          <a:prstGeom prst="rect">
            <a:avLst/>
          </a:prstGeom>
          <a:solidFill>
            <a:srgbClr val="FFFFFF">
              <a:alpha val="30000"/>
            </a:srgbClr>
          </a:solidFill>
          <a:ln/>
        </p:spPr>
        <p:txBody>
          <a:bodyPr/>
          <a:lstStyle/>
          <a:p>
            <a:endParaRPr lang="ru-RU"/>
          </a:p>
        </p:txBody>
      </p:sp>
      <p:sp>
        <p:nvSpPr>
          <p:cNvPr id="23" name="Text 21"/>
          <p:cNvSpPr/>
          <p:nvPr/>
        </p:nvSpPr>
        <p:spPr>
          <a:xfrm>
            <a:off x="8181975" y="5299242"/>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Pricing / tariff logic</a:t>
            </a:r>
            <a:endParaRPr lang="en-US" sz="1300" dirty="0"/>
          </a:p>
        </p:txBody>
      </p:sp>
      <p:sp>
        <p:nvSpPr>
          <p:cNvPr id="24" name="Shape 22"/>
          <p:cNvSpPr/>
          <p:nvPr/>
        </p:nvSpPr>
        <p:spPr>
          <a:xfrm>
            <a:off x="12163425" y="5216692"/>
            <a:ext cx="3600000" cy="9525"/>
          </a:xfrm>
          <a:prstGeom prst="rect">
            <a:avLst/>
          </a:prstGeom>
          <a:solidFill>
            <a:srgbClr val="FFFFFF">
              <a:alpha val="30000"/>
            </a:srgbClr>
          </a:solidFill>
          <a:ln/>
        </p:spPr>
        <p:txBody>
          <a:bodyPr/>
          <a:lstStyle/>
          <a:p>
            <a:endParaRPr lang="ru-RU"/>
          </a:p>
        </p:txBody>
      </p:sp>
      <p:sp>
        <p:nvSpPr>
          <p:cNvPr id="25" name="Text 23"/>
          <p:cNvSpPr/>
          <p:nvPr/>
        </p:nvSpPr>
        <p:spPr>
          <a:xfrm>
            <a:off x="12163425" y="5299242"/>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Rating &amp; charging</a:t>
            </a:r>
            <a:endParaRPr lang="en-US" sz="1300" dirty="0"/>
          </a:p>
        </p:txBody>
      </p:sp>
      <p:sp>
        <p:nvSpPr>
          <p:cNvPr id="26" name="Shape 24"/>
          <p:cNvSpPr/>
          <p:nvPr/>
        </p:nvSpPr>
        <p:spPr>
          <a:xfrm>
            <a:off x="4229100" y="5591343"/>
            <a:ext cx="3600000" cy="9525"/>
          </a:xfrm>
          <a:prstGeom prst="rect">
            <a:avLst/>
          </a:prstGeom>
          <a:solidFill>
            <a:srgbClr val="FFFFFF">
              <a:alpha val="30000"/>
            </a:srgbClr>
          </a:solidFill>
          <a:ln/>
        </p:spPr>
        <p:txBody>
          <a:bodyPr/>
          <a:lstStyle/>
          <a:p>
            <a:endParaRPr lang="ru-RU"/>
          </a:p>
        </p:txBody>
      </p:sp>
      <p:sp>
        <p:nvSpPr>
          <p:cNvPr id="27" name="Text 25"/>
          <p:cNvSpPr/>
          <p:nvPr/>
        </p:nvSpPr>
        <p:spPr>
          <a:xfrm>
            <a:off x="4229100" y="5673893"/>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Billing &amp; receivables</a:t>
            </a:r>
            <a:endParaRPr lang="en-US" sz="1300" dirty="0"/>
          </a:p>
        </p:txBody>
      </p:sp>
      <p:sp>
        <p:nvSpPr>
          <p:cNvPr id="28" name="Shape 26"/>
          <p:cNvSpPr/>
          <p:nvPr/>
        </p:nvSpPr>
        <p:spPr>
          <a:xfrm>
            <a:off x="8181975" y="5591343"/>
            <a:ext cx="3600000" cy="9525"/>
          </a:xfrm>
          <a:prstGeom prst="rect">
            <a:avLst/>
          </a:prstGeom>
          <a:solidFill>
            <a:srgbClr val="FFFFFF">
              <a:alpha val="30000"/>
            </a:srgbClr>
          </a:solidFill>
          <a:ln/>
        </p:spPr>
        <p:txBody>
          <a:bodyPr/>
          <a:lstStyle/>
          <a:p>
            <a:endParaRPr lang="ru-RU"/>
          </a:p>
        </p:txBody>
      </p:sp>
      <p:sp>
        <p:nvSpPr>
          <p:cNvPr id="29" name="Text 27"/>
          <p:cNvSpPr/>
          <p:nvPr/>
        </p:nvSpPr>
        <p:spPr>
          <a:xfrm>
            <a:off x="8181975" y="5673893"/>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Balances &amp; limits</a:t>
            </a:r>
            <a:endParaRPr lang="en-US" sz="1300" dirty="0"/>
          </a:p>
        </p:txBody>
      </p:sp>
      <p:sp>
        <p:nvSpPr>
          <p:cNvPr id="30" name="Shape 28"/>
          <p:cNvSpPr/>
          <p:nvPr/>
        </p:nvSpPr>
        <p:spPr>
          <a:xfrm>
            <a:off x="12163425" y="5591343"/>
            <a:ext cx="3600000" cy="9525"/>
          </a:xfrm>
          <a:prstGeom prst="rect">
            <a:avLst/>
          </a:prstGeom>
          <a:solidFill>
            <a:srgbClr val="FFFFFF">
              <a:alpha val="30000"/>
            </a:srgbClr>
          </a:solidFill>
          <a:ln/>
        </p:spPr>
        <p:txBody>
          <a:bodyPr/>
          <a:lstStyle/>
          <a:p>
            <a:endParaRPr lang="ru-RU"/>
          </a:p>
        </p:txBody>
      </p:sp>
      <p:sp>
        <p:nvSpPr>
          <p:cNvPr id="31" name="Text 29"/>
          <p:cNvSpPr/>
          <p:nvPr/>
        </p:nvSpPr>
        <p:spPr>
          <a:xfrm>
            <a:off x="12163425" y="5673893"/>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Customer &amp; contract management</a:t>
            </a:r>
            <a:endParaRPr lang="en-US" sz="1300" dirty="0"/>
          </a:p>
        </p:txBody>
      </p:sp>
      <p:sp>
        <p:nvSpPr>
          <p:cNvPr id="32" name="Shape 30"/>
          <p:cNvSpPr/>
          <p:nvPr/>
        </p:nvSpPr>
        <p:spPr>
          <a:xfrm>
            <a:off x="4229100" y="5965992"/>
            <a:ext cx="3600000" cy="9525"/>
          </a:xfrm>
          <a:prstGeom prst="rect">
            <a:avLst/>
          </a:prstGeom>
          <a:solidFill>
            <a:srgbClr val="FFFFFF">
              <a:alpha val="30000"/>
            </a:srgbClr>
          </a:solidFill>
          <a:ln/>
        </p:spPr>
        <p:txBody>
          <a:bodyPr/>
          <a:lstStyle/>
          <a:p>
            <a:endParaRPr lang="ru-RU"/>
          </a:p>
        </p:txBody>
      </p:sp>
      <p:sp>
        <p:nvSpPr>
          <p:cNvPr id="33" name="Text 31"/>
          <p:cNvSpPr/>
          <p:nvPr/>
        </p:nvSpPr>
        <p:spPr>
          <a:xfrm>
            <a:off x="4229100" y="6048542"/>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Provisioning &amp; lifecycle</a:t>
            </a:r>
            <a:endParaRPr lang="en-US" sz="1300" dirty="0"/>
          </a:p>
        </p:txBody>
      </p:sp>
      <p:sp>
        <p:nvSpPr>
          <p:cNvPr id="34" name="Shape 32"/>
          <p:cNvSpPr/>
          <p:nvPr/>
        </p:nvSpPr>
        <p:spPr>
          <a:xfrm>
            <a:off x="8181975" y="5965992"/>
            <a:ext cx="3600000" cy="9525"/>
          </a:xfrm>
          <a:prstGeom prst="rect">
            <a:avLst/>
          </a:prstGeom>
          <a:solidFill>
            <a:srgbClr val="FFFFFF">
              <a:alpha val="30000"/>
            </a:srgbClr>
          </a:solidFill>
          <a:ln/>
        </p:spPr>
        <p:txBody>
          <a:bodyPr/>
          <a:lstStyle/>
          <a:p>
            <a:endParaRPr lang="ru-RU"/>
          </a:p>
        </p:txBody>
      </p:sp>
      <p:sp>
        <p:nvSpPr>
          <p:cNvPr id="35" name="Text 33"/>
          <p:cNvSpPr/>
          <p:nvPr/>
        </p:nvSpPr>
        <p:spPr>
          <a:xfrm>
            <a:off x="8181975" y="6048542"/>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Partner monetization</a:t>
            </a:r>
            <a:endParaRPr lang="en-US" sz="1300" dirty="0"/>
          </a:p>
        </p:txBody>
      </p:sp>
      <p:sp>
        <p:nvSpPr>
          <p:cNvPr id="36" name="Shape 34"/>
          <p:cNvSpPr/>
          <p:nvPr/>
        </p:nvSpPr>
        <p:spPr>
          <a:xfrm>
            <a:off x="12163425" y="5965992"/>
            <a:ext cx="3600000" cy="9525"/>
          </a:xfrm>
          <a:prstGeom prst="rect">
            <a:avLst/>
          </a:prstGeom>
          <a:solidFill>
            <a:srgbClr val="FFFFFF">
              <a:alpha val="30000"/>
            </a:srgbClr>
          </a:solidFill>
          <a:ln/>
        </p:spPr>
        <p:txBody>
          <a:bodyPr/>
          <a:lstStyle/>
          <a:p>
            <a:endParaRPr lang="ru-RU"/>
          </a:p>
        </p:txBody>
      </p:sp>
      <p:sp>
        <p:nvSpPr>
          <p:cNvPr id="37" name="Text 35"/>
          <p:cNvSpPr/>
          <p:nvPr/>
        </p:nvSpPr>
        <p:spPr>
          <a:xfrm>
            <a:off x="12163425" y="6048542"/>
            <a:ext cx="4120515" cy="234950"/>
          </a:xfrm>
          <a:prstGeom prst="rect">
            <a:avLst/>
          </a:prstGeom>
          <a:noFill/>
          <a:ln/>
        </p:spPr>
        <p:txBody>
          <a:bodyPr wrap="square" lIns="25400" tIns="25400" rIns="25400" bIns="25400" rtlCol="0" anchor="t">
            <a:noAutofit/>
          </a:bodyPr>
          <a:lstStyle/>
          <a:p>
            <a:pPr marL="0" indent="0" algn="l">
              <a:buNone/>
            </a:pPr>
            <a:r>
              <a:rPr lang="en-US" sz="1300" dirty="0">
                <a:solidFill>
                  <a:srgbClr val="FFFFFF"/>
                </a:solidFill>
                <a:latin typeface="Inter" pitchFamily="34" charset="0"/>
                <a:ea typeface="Inter" pitchFamily="34" charset="-122"/>
                <a:cs typeface="Inter" pitchFamily="34" charset="-120"/>
              </a:rPr>
              <a:t>Data &amp; margin visibility</a:t>
            </a:r>
            <a:endParaRPr lang="en-US" sz="1300" dirty="0"/>
          </a:p>
        </p:txBody>
      </p:sp>
      <p:sp>
        <p:nvSpPr>
          <p:cNvPr id="38" name="Shape 36"/>
          <p:cNvSpPr/>
          <p:nvPr/>
        </p:nvSpPr>
        <p:spPr>
          <a:xfrm>
            <a:off x="4229100" y="6397792"/>
            <a:ext cx="11556000" cy="9525"/>
          </a:xfrm>
          <a:prstGeom prst="rect">
            <a:avLst/>
          </a:prstGeom>
          <a:solidFill>
            <a:srgbClr val="FFFFFF">
              <a:alpha val="30000"/>
            </a:srgbClr>
          </a:solidFill>
          <a:ln/>
        </p:spPr>
        <p:txBody>
          <a:bodyPr/>
          <a:lstStyle/>
          <a:p>
            <a:endParaRPr lang="ru-RU"/>
          </a:p>
        </p:txBody>
      </p:sp>
      <p:sp>
        <p:nvSpPr>
          <p:cNvPr id="39" name="Shape 37"/>
          <p:cNvSpPr/>
          <p:nvPr/>
        </p:nvSpPr>
        <p:spPr>
          <a:xfrm>
            <a:off x="4229100" y="6578767"/>
            <a:ext cx="76200" cy="76200"/>
          </a:xfrm>
          <a:prstGeom prst="ellipse">
            <a:avLst/>
          </a:prstGeom>
          <a:solidFill>
            <a:srgbClr val="FFFFFF"/>
          </a:solidFill>
          <a:ln/>
        </p:spPr>
        <p:txBody>
          <a:bodyPr/>
          <a:lstStyle/>
          <a:p>
            <a:endParaRPr lang="ru-RU"/>
          </a:p>
        </p:txBody>
      </p:sp>
      <p:sp>
        <p:nvSpPr>
          <p:cNvPr id="40" name="Text 38"/>
          <p:cNvSpPr/>
          <p:nvPr/>
        </p:nvSpPr>
        <p:spPr>
          <a:xfrm>
            <a:off x="4419600" y="6537492"/>
            <a:ext cx="5280943" cy="196850"/>
          </a:xfrm>
          <a:prstGeom prst="rect">
            <a:avLst/>
          </a:prstGeom>
          <a:noFill/>
          <a:ln/>
        </p:spPr>
        <p:txBody>
          <a:bodyPr wrap="square" lIns="0" tIns="0" rIns="0" bIns="0" rtlCol="0" anchor="t">
            <a:normAutofit/>
          </a:bodyPr>
          <a:lstStyle/>
          <a:p>
            <a:pPr marL="0" indent="0" algn="l">
              <a:buNone/>
            </a:pPr>
            <a:r>
              <a:rPr lang="en-US" sz="1050" b="1" kern="0" spc="168" dirty="0">
                <a:solidFill>
                  <a:srgbClr val="FFFFFF"/>
                </a:solidFill>
                <a:latin typeface="Inter" pitchFamily="34" charset="0"/>
                <a:ea typeface="Inter" pitchFamily="34" charset="-122"/>
                <a:cs typeface="Inter" pitchFamily="34" charset="-120"/>
              </a:rPr>
              <a:t>AI ASSISTANCE — RECOMMENDATIONS · GUIDANCE · ALERTS</a:t>
            </a:r>
            <a:endParaRPr lang="en-US" sz="1050" dirty="0"/>
          </a:p>
        </p:txBody>
      </p:sp>
      <p:sp>
        <p:nvSpPr>
          <p:cNvPr id="41" name="Shape 39"/>
          <p:cNvSpPr/>
          <p:nvPr/>
        </p:nvSpPr>
        <p:spPr>
          <a:xfrm>
            <a:off x="1143000" y="7077243"/>
            <a:ext cx="15087600" cy="1075531"/>
          </a:xfrm>
          <a:prstGeom prst="roundRect">
            <a:avLst>
              <a:gd name="adj" fmla="val 8856"/>
            </a:avLst>
          </a:prstGeom>
          <a:ln w="6350">
            <a:solidFill>
              <a:srgbClr val="FFFFFF">
                <a:alpha val="50000"/>
              </a:srgbClr>
            </a:solidFill>
            <a:prstDash val="solid"/>
          </a:ln>
        </p:spPr>
        <p:txBody>
          <a:bodyPr/>
          <a:lstStyle/>
          <a:p>
            <a:endParaRPr lang="ru-RU"/>
          </a:p>
        </p:txBody>
      </p:sp>
      <p:sp>
        <p:nvSpPr>
          <p:cNvPr id="42" name="Text 40"/>
          <p:cNvSpPr/>
          <p:nvPr/>
        </p:nvSpPr>
        <p:spPr>
          <a:xfrm>
            <a:off x="1416050" y="7255042"/>
            <a:ext cx="2552700"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FFFFFF">
                    <a:alpha val="55000"/>
                  </a:srgbClr>
                </a:solidFill>
                <a:latin typeface="Inter" pitchFamily="34" charset="0"/>
                <a:ea typeface="Inter" pitchFamily="34" charset="-122"/>
                <a:cs typeface="Inter" pitchFamily="34" charset="-120"/>
              </a:rPr>
              <a:t>LAYER 03</a:t>
            </a:r>
            <a:endParaRPr lang="en-US" sz="900" dirty="0"/>
          </a:p>
        </p:txBody>
      </p:sp>
      <p:sp>
        <p:nvSpPr>
          <p:cNvPr id="43" name="Text 41"/>
          <p:cNvSpPr/>
          <p:nvPr/>
        </p:nvSpPr>
        <p:spPr>
          <a:xfrm>
            <a:off x="1416050" y="7426492"/>
            <a:ext cx="2552700" cy="586581"/>
          </a:xfrm>
          <a:prstGeom prst="rect">
            <a:avLst/>
          </a:prstGeom>
          <a:noFill/>
          <a:ln/>
        </p:spPr>
        <p:txBody>
          <a:bodyPr wrap="square" lIns="25400" tIns="25400" rIns="25400" bIns="25400" rtlCol="0" anchor="t">
            <a:normAutofit fontScale="92500" lnSpcReduction="20000"/>
          </a:bodyPr>
          <a:lstStyle/>
          <a:p>
            <a:pPr marL="0" indent="0" algn="l">
              <a:lnSpc>
                <a:spcPct val="120000"/>
              </a:lnSpc>
              <a:buNone/>
            </a:pPr>
            <a:r>
              <a:rPr lang="en-US" sz="1800" dirty="0">
                <a:solidFill>
                  <a:srgbClr val="FFFFFF"/>
                </a:solidFill>
                <a:latin typeface="Inter" pitchFamily="34" charset="0"/>
                <a:ea typeface="Inter" pitchFamily="34" charset="-122"/>
                <a:cs typeface="Inter" pitchFamily="34" charset="-120"/>
              </a:rPr>
              <a:t>Host &amp; External Ecosystem</a:t>
            </a:r>
            <a:endParaRPr lang="en-US" sz="1800" dirty="0"/>
          </a:p>
        </p:txBody>
      </p:sp>
      <p:sp>
        <p:nvSpPr>
          <p:cNvPr id="44" name="Text 42"/>
          <p:cNvSpPr/>
          <p:nvPr/>
        </p:nvSpPr>
        <p:spPr>
          <a:xfrm>
            <a:off x="4264025" y="7400993"/>
            <a:ext cx="8494066" cy="247650"/>
          </a:xfrm>
          <a:prstGeom prst="rect">
            <a:avLst/>
          </a:prstGeom>
          <a:noFill/>
          <a:ln/>
        </p:spPr>
        <p:txBody>
          <a:bodyPr wrap="square" lIns="0" tIns="0" rIns="0" bIns="0" rtlCol="0" anchor="t">
            <a:normAutofit fontScale="92500"/>
          </a:bodyPr>
          <a:lstStyle/>
          <a:p>
            <a:pPr marL="0" indent="0" algn="l">
              <a:lnSpc>
                <a:spcPct val="145000"/>
              </a:lnSpc>
              <a:buNone/>
            </a:pPr>
            <a:r>
              <a:rPr lang="en-US" sz="1350" dirty="0">
                <a:solidFill>
                  <a:srgbClr val="FFFFFF">
                    <a:alpha val="85000"/>
                  </a:srgbClr>
                </a:solidFill>
                <a:latin typeface="Inter" pitchFamily="34" charset="0"/>
                <a:ea typeface="Inter" pitchFamily="34" charset="-122"/>
                <a:cs typeface="Inter" pitchFamily="34" charset="-120"/>
              </a:rPr>
              <a:t>Host MNO / Core · SIM / eSIM · Payment gateways · Embedded product partners · ERP / DWH / regulatory</a:t>
            </a:r>
            <a:endParaRPr lang="en-US" sz="1350" dirty="0"/>
          </a:p>
        </p:txBody>
      </p:sp>
      <p:sp>
        <p:nvSpPr>
          <p:cNvPr id="45" name="Text 43"/>
          <p:cNvSpPr/>
          <p:nvPr/>
        </p:nvSpPr>
        <p:spPr>
          <a:xfrm>
            <a:off x="4264026" y="7668586"/>
            <a:ext cx="11137900" cy="247650"/>
          </a:xfrm>
          <a:prstGeom prst="rect">
            <a:avLst/>
          </a:prstGeom>
          <a:noFill/>
          <a:ln/>
        </p:spPr>
        <p:txBody>
          <a:bodyPr wrap="square" lIns="25400" tIns="25400" rIns="25400" bIns="25400" rtlCol="0" anchor="t">
            <a:normAutofit/>
          </a:bodyPr>
          <a:lstStyle/>
          <a:p>
            <a:pPr marL="0" indent="0" algn="l">
              <a:lnSpc>
                <a:spcPct val="145000"/>
              </a:lnSpc>
              <a:buNone/>
            </a:pPr>
            <a:r>
              <a:rPr lang="en-US" sz="975" kern="0" spc="39" dirty="0">
                <a:solidFill>
                  <a:srgbClr val="FFFFFF">
                    <a:alpha val="50000"/>
                  </a:srgbClr>
                </a:solidFill>
                <a:latin typeface="Inter" pitchFamily="34" charset="0"/>
                <a:ea typeface="Inter" pitchFamily="34" charset="-122"/>
                <a:cs typeface="Inter" pitchFamily="34" charset="-120"/>
              </a:rPr>
              <a:t>Integrated with Avante — not replaced by Avante</a:t>
            </a:r>
            <a:endParaRPr lang="en-US" sz="975" dirty="0"/>
          </a:p>
        </p:txBody>
      </p:sp>
      <p:sp>
        <p:nvSpPr>
          <p:cNvPr id="46" name="Shape 44"/>
          <p:cNvSpPr/>
          <p:nvPr/>
        </p:nvSpPr>
        <p:spPr>
          <a:xfrm>
            <a:off x="1143000" y="8776525"/>
            <a:ext cx="457200" cy="9525"/>
          </a:xfrm>
          <a:prstGeom prst="rect">
            <a:avLst/>
          </a:prstGeom>
          <a:solidFill>
            <a:srgbClr val="EB377E"/>
          </a:solidFill>
          <a:ln/>
        </p:spPr>
        <p:txBody>
          <a:bodyPr/>
          <a:lstStyle/>
          <a:p>
            <a:endParaRPr lang="ru-RU"/>
          </a:p>
        </p:txBody>
      </p:sp>
      <p:sp>
        <p:nvSpPr>
          <p:cNvPr id="47" name="Text 45"/>
          <p:cNvSpPr/>
          <p:nvPr/>
        </p:nvSpPr>
        <p:spPr>
          <a:xfrm>
            <a:off x="1828800" y="8575112"/>
            <a:ext cx="15082836" cy="485410"/>
          </a:xfrm>
          <a:prstGeom prst="rect">
            <a:avLst/>
          </a:prstGeom>
          <a:noFill/>
          <a:ln/>
        </p:spPr>
        <p:txBody>
          <a:bodyPr wrap="square" lIns="25400" tIns="25400" rIns="25400" bIns="25400" rtlCol="0" anchor="t">
            <a:noAutofit/>
          </a:bodyPr>
          <a:lstStyle/>
          <a:p>
            <a:pPr marL="0" indent="0" algn="l">
              <a:lnSpc>
                <a:spcPct val="112000"/>
              </a:lnSpc>
              <a:buNone/>
            </a:pPr>
            <a:r>
              <a:rPr lang="en-US" sz="2400" i="1" kern="0" spc="-13" dirty="0">
                <a:solidFill>
                  <a:srgbClr val="FFFFFF"/>
                </a:solidFill>
                <a:latin typeface="Inter" pitchFamily="34" charset="0"/>
                <a:ea typeface="Inter" pitchFamily="34" charset="-122"/>
                <a:cs typeface="Inter" pitchFamily="34" charset="-120"/>
              </a:rPr>
              <a:t>From decision to action — offers, prices, balances, activations, partner settlements and margin visibility.</a:t>
            </a:r>
            <a:endParaRPr lang="en-US" sz="2400" dirty="0"/>
          </a:p>
        </p:txBody>
      </p:sp>
      <p:sp>
        <p:nvSpPr>
          <p:cNvPr id="48" name="Прямоугольник 47">
            <a:extLst>
              <a:ext uri="{FF2B5EF4-FFF2-40B4-BE49-F238E27FC236}">
                <a16:creationId xmlns:a16="http://schemas.microsoft.com/office/drawing/2014/main" id="{5D86F902-BAC4-8454-F346-EA93350E2FE4}"/>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9" name="Рисунок 48">
            <a:extLst>
              <a:ext uri="{FF2B5EF4-FFF2-40B4-BE49-F238E27FC236}">
                <a16:creationId xmlns:a16="http://schemas.microsoft.com/office/drawing/2014/main" id="{702D59BE-4A56-8B88-1B00-1DF6102717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sp>
        <p:nvSpPr>
          <p:cNvPr id="50" name="Text 5">
            <a:extLst>
              <a:ext uri="{FF2B5EF4-FFF2-40B4-BE49-F238E27FC236}">
                <a16:creationId xmlns:a16="http://schemas.microsoft.com/office/drawing/2014/main" id="{CD12BD25-C5C6-01D9-0E5C-E2225C4B3FEF}"/>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a:t>
            </a:r>
            <a:r>
              <a:rPr lang="ru-RU" b="1" kern="0" spc="324" dirty="0">
                <a:solidFill>
                  <a:srgbClr val="EB377E"/>
                </a:solidFill>
                <a:latin typeface="Inter" pitchFamily="34" charset="0"/>
                <a:ea typeface="Inter" pitchFamily="34" charset="-122"/>
                <a:cs typeface="Inter" pitchFamily="34" charset="-120"/>
              </a:rPr>
              <a:t>7</a:t>
            </a:r>
            <a:r>
              <a:rPr lang="en-US" sz="1800" b="1" kern="0" spc="324" dirty="0">
                <a:solidFill>
                  <a:srgbClr val="EB377E"/>
                </a:solidFill>
                <a:latin typeface="Inter" pitchFamily="34" charset="0"/>
                <a:ea typeface="Inter" pitchFamily="34" charset="-122"/>
                <a:cs typeface="Inter" pitchFamily="34" charset="-120"/>
              </a:rPr>
              <a:t>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51" name="Text 4">
            <a:extLst>
              <a:ext uri="{FF2B5EF4-FFF2-40B4-BE49-F238E27FC236}">
                <a16:creationId xmlns:a16="http://schemas.microsoft.com/office/drawing/2014/main" id="{E011BFFA-7FC5-0296-4085-F812E8943D28}"/>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
        <p:nvSpPr>
          <p:cNvPr id="52" name="Text 17">
            <a:extLst>
              <a:ext uri="{FF2B5EF4-FFF2-40B4-BE49-F238E27FC236}">
                <a16:creationId xmlns:a16="http://schemas.microsoft.com/office/drawing/2014/main" id="{DB2ABF80-F450-6CB3-DF0B-B51904F8BD8D}"/>
              </a:ext>
            </a:extLst>
          </p:cNvPr>
          <p:cNvSpPr/>
          <p:nvPr/>
        </p:nvSpPr>
        <p:spPr>
          <a:xfrm>
            <a:off x="1416050" y="4528645"/>
            <a:ext cx="2552700" cy="190500"/>
          </a:xfrm>
          <a:prstGeom prst="rect">
            <a:avLst/>
          </a:prstGeom>
          <a:noFill/>
          <a:ln/>
        </p:spPr>
        <p:txBody>
          <a:bodyPr wrap="square" lIns="25400" tIns="25400" rIns="25400" bIns="25400" rtlCol="0" anchor="t">
            <a:normAutofit lnSpcReduction="10000"/>
          </a:bodyPr>
          <a:lstStyle/>
          <a:p>
            <a:pPr marL="0" indent="0" algn="l">
              <a:buNone/>
            </a:pPr>
            <a:r>
              <a:rPr lang="en-US" sz="975" kern="0" spc="176" dirty="0">
                <a:solidFill>
                  <a:srgbClr val="FFFFFF">
                    <a:alpha val="85000"/>
                  </a:srgbClr>
                </a:solidFill>
                <a:latin typeface="Inter" pitchFamily="34" charset="0"/>
                <a:ea typeface="Inter" pitchFamily="34" charset="-122"/>
                <a:cs typeface="Inter" pitchFamily="34" charset="-120"/>
              </a:rPr>
              <a:t>AVANTE MVNO SUITE</a:t>
            </a:r>
            <a:endParaRPr lang="en-US" sz="975" dirty="0"/>
          </a:p>
        </p:txBody>
      </p:sp>
      <p:sp>
        <p:nvSpPr>
          <p:cNvPr id="55" name="Стрелка: вниз 54">
            <a:extLst>
              <a:ext uri="{FF2B5EF4-FFF2-40B4-BE49-F238E27FC236}">
                <a16:creationId xmlns:a16="http://schemas.microsoft.com/office/drawing/2014/main" id="{C93CDF47-51A2-FFE8-F6CA-32E05CC063CF}"/>
              </a:ext>
            </a:extLst>
          </p:cNvPr>
          <p:cNvSpPr/>
          <p:nvPr/>
        </p:nvSpPr>
        <p:spPr>
          <a:xfrm>
            <a:off x="16471900" y="3585503"/>
            <a:ext cx="439736" cy="4567271"/>
          </a:xfrm>
          <a:prstGeom prst="downArrow">
            <a:avLst>
              <a:gd name="adj1" fmla="val 67329"/>
              <a:gd name="adj2" fmla="val 75993"/>
            </a:avLst>
          </a:prstGeom>
          <a:solidFill>
            <a:schemeClr val="bg1">
              <a:alpha val="14000"/>
            </a:schemeClr>
          </a:solidFill>
          <a:ln>
            <a:solidFill>
              <a:schemeClr val="bg1">
                <a:lumMod val="9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Прямоугольник 55">
            <a:extLst>
              <a:ext uri="{FF2B5EF4-FFF2-40B4-BE49-F238E27FC236}">
                <a16:creationId xmlns:a16="http://schemas.microsoft.com/office/drawing/2014/main" id="{6848180B-363C-2FE7-58AD-C293305EAABE}"/>
              </a:ext>
            </a:extLst>
          </p:cNvPr>
          <p:cNvSpPr/>
          <p:nvPr/>
        </p:nvSpPr>
        <p:spPr>
          <a:xfrm>
            <a:off x="16687800" y="3715673"/>
            <a:ext cx="14400" cy="41040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9" name="Text 7"/>
          <p:cNvSpPr/>
          <p:nvPr/>
        </p:nvSpPr>
        <p:spPr>
          <a:xfrm>
            <a:off x="1143000" y="1557534"/>
            <a:ext cx="11404600" cy="1464469"/>
          </a:xfrm>
          <a:prstGeom prst="rect">
            <a:avLst/>
          </a:prstGeom>
          <a:noFill/>
          <a:ln/>
        </p:spPr>
        <p:txBody>
          <a:bodyPr wrap="square" lIns="25400" tIns="25400" rIns="25400" bIns="25400" rtlCol="0" anchor="t">
            <a:noAutofit/>
          </a:bodyPr>
          <a:lstStyle/>
          <a:p>
            <a:pPr marL="0" indent="0" algn="l">
              <a:lnSpc>
                <a:spcPct val="104000"/>
              </a:lnSpc>
              <a:buNone/>
            </a:pPr>
            <a:r>
              <a:rPr lang="en-US" sz="5000" kern="0" spc="-97" dirty="0">
                <a:solidFill>
                  <a:srgbClr val="13171A"/>
                </a:solidFill>
                <a:latin typeface="Inter" pitchFamily="34" charset="0"/>
                <a:ea typeface="Inter" pitchFamily="34" charset="-122"/>
                <a:cs typeface="Inter" pitchFamily="34" charset="-120"/>
              </a:rPr>
              <a:t>From connectivity to a </a:t>
            </a:r>
            <a:r>
              <a:rPr lang="en-US" sz="5000" b="1" kern="0" spc="-97" dirty="0">
                <a:solidFill>
                  <a:srgbClr val="13171A"/>
                </a:solidFill>
                <a:latin typeface="Inter" pitchFamily="34" charset="0"/>
                <a:ea typeface="Inter" pitchFamily="34" charset="-122"/>
                <a:cs typeface="Inter" pitchFamily="34" charset="-120"/>
              </a:rPr>
              <a:t>convergent MVNO ecosystem.</a:t>
            </a:r>
            <a:endParaRPr lang="en-US" sz="5000" dirty="0"/>
          </a:p>
        </p:txBody>
      </p:sp>
      <p:sp>
        <p:nvSpPr>
          <p:cNvPr id="10" name="Text 8"/>
          <p:cNvSpPr/>
          <p:nvPr/>
        </p:nvSpPr>
        <p:spPr>
          <a:xfrm>
            <a:off x="1143000" y="3348497"/>
            <a:ext cx="12753975" cy="3810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800" dirty="0">
                <a:solidFill>
                  <a:srgbClr val="7B7B7B"/>
                </a:solidFill>
                <a:latin typeface="Inter Light" panose="02000503000000020004" pitchFamily="2" charset="0"/>
                <a:ea typeface="Inter Light" panose="02000503000000020004" pitchFamily="2" charset="0"/>
                <a:cs typeface="Inter" pitchFamily="34" charset="-120"/>
              </a:rPr>
              <a:t>The next growth step is combining connectivity with sales channels, partner products and digital services.</a:t>
            </a:r>
            <a:endParaRPr lang="en-US" sz="1800" dirty="0">
              <a:latin typeface="Inter Light" panose="02000503000000020004" pitchFamily="2" charset="0"/>
              <a:ea typeface="Inter Light" panose="02000503000000020004" pitchFamily="2" charset="0"/>
            </a:endParaRPr>
          </a:p>
        </p:txBody>
      </p:sp>
      <p:sp>
        <p:nvSpPr>
          <p:cNvPr id="11" name="Shape 9"/>
          <p:cNvSpPr/>
          <p:nvPr/>
        </p:nvSpPr>
        <p:spPr>
          <a:xfrm>
            <a:off x="1143000" y="4055270"/>
            <a:ext cx="7848600" cy="3942558"/>
          </a:xfrm>
          <a:prstGeom prst="roundRect">
            <a:avLst>
              <a:gd name="adj" fmla="val 3012"/>
            </a:avLst>
          </a:prstGeom>
          <a:solidFill>
            <a:srgbClr val="FFFFFF"/>
          </a:solidFill>
          <a:ln w="6350">
            <a:solidFill>
              <a:srgbClr val="DCDEE3"/>
            </a:solidFill>
            <a:prstDash val="solid"/>
          </a:ln>
        </p:spPr>
        <p:txBody>
          <a:bodyPr/>
          <a:lstStyle/>
          <a:p>
            <a:endParaRPr lang="ru-RU"/>
          </a:p>
        </p:txBody>
      </p:sp>
      <p:sp>
        <p:nvSpPr>
          <p:cNvPr id="12" name="Text 10"/>
          <p:cNvSpPr/>
          <p:nvPr/>
        </p:nvSpPr>
        <p:spPr>
          <a:xfrm>
            <a:off x="1530350" y="4404519"/>
            <a:ext cx="731341" cy="190500"/>
          </a:xfrm>
          <a:prstGeom prst="rect">
            <a:avLst/>
          </a:prstGeom>
          <a:noFill/>
          <a:ln/>
        </p:spPr>
        <p:txBody>
          <a:bodyPr wrap="square" lIns="25400" tIns="25400" rIns="25400" bIns="25400" rtlCol="0" anchor="t">
            <a:normAutofit lnSpcReduction="10000"/>
          </a:bodyPr>
          <a:lstStyle/>
          <a:p>
            <a:pPr marL="0" indent="0" algn="l">
              <a:buNone/>
            </a:pPr>
            <a:r>
              <a:rPr lang="en-US" sz="975" b="1" kern="0" spc="176" dirty="0">
                <a:solidFill>
                  <a:srgbClr val="EB377E"/>
                </a:solidFill>
                <a:latin typeface="Inter" pitchFamily="34" charset="0"/>
                <a:ea typeface="Inter" pitchFamily="34" charset="-122"/>
                <a:cs typeface="Inter" pitchFamily="34" charset="-120"/>
              </a:rPr>
              <a:t>01 · Sell</a:t>
            </a:r>
            <a:endParaRPr lang="en-US" sz="975" dirty="0"/>
          </a:p>
        </p:txBody>
      </p:sp>
      <p:sp>
        <p:nvSpPr>
          <p:cNvPr id="13" name="Text 11"/>
          <p:cNvSpPr/>
          <p:nvPr/>
        </p:nvSpPr>
        <p:spPr>
          <a:xfrm>
            <a:off x="7379494" y="4404519"/>
            <a:ext cx="1300956" cy="165100"/>
          </a:xfrm>
          <a:prstGeom prst="rect">
            <a:avLst/>
          </a:prstGeom>
          <a:noFill/>
          <a:ln/>
        </p:spPr>
        <p:txBody>
          <a:bodyPr wrap="square" lIns="25400" tIns="25400" rIns="25400" bIns="25400" rtlCol="0" anchor="t">
            <a:normAutofit lnSpcReduction="10000"/>
          </a:bodyPr>
          <a:lstStyle/>
          <a:p>
            <a:pPr marL="0" indent="0" algn="l">
              <a:buNone/>
            </a:pPr>
            <a:r>
              <a:rPr lang="en-US" sz="825" kern="0" spc="149" dirty="0">
                <a:solidFill>
                  <a:srgbClr val="7B7B7B"/>
                </a:solidFill>
                <a:latin typeface="Inter" pitchFamily="34" charset="0"/>
                <a:ea typeface="Inter" pitchFamily="34" charset="-122"/>
                <a:cs typeface="Inter" pitchFamily="34" charset="-120"/>
              </a:rPr>
              <a:t>REACH &amp; ACQUIRE</a:t>
            </a:r>
            <a:endParaRPr lang="en-US" sz="825" dirty="0"/>
          </a:p>
        </p:txBody>
      </p:sp>
      <p:sp>
        <p:nvSpPr>
          <p:cNvPr id="14" name="Text 12"/>
          <p:cNvSpPr/>
          <p:nvPr/>
        </p:nvSpPr>
        <p:spPr>
          <a:xfrm>
            <a:off x="1530350" y="4747419"/>
            <a:ext cx="7286117" cy="998141"/>
          </a:xfrm>
          <a:prstGeom prst="rect">
            <a:avLst/>
          </a:prstGeom>
          <a:noFill/>
          <a:ln/>
        </p:spPr>
        <p:txBody>
          <a:bodyPr wrap="square" lIns="25400" tIns="25400" rIns="25400" bIns="25400" rtlCol="0" anchor="t">
            <a:normAutofit/>
          </a:bodyPr>
          <a:lstStyle/>
          <a:p>
            <a:pPr marL="0" indent="0" algn="l">
              <a:lnSpc>
                <a:spcPct val="105000"/>
              </a:lnSpc>
              <a:buNone/>
            </a:pPr>
            <a:r>
              <a:rPr lang="en-US" sz="3600" kern="0" spc="-43" dirty="0">
                <a:solidFill>
                  <a:srgbClr val="13171A"/>
                </a:solidFill>
                <a:latin typeface="Inter" pitchFamily="34" charset="0"/>
                <a:ea typeface="Inter" pitchFamily="34" charset="-122"/>
                <a:cs typeface="Inter" pitchFamily="34" charset="-120"/>
              </a:rPr>
              <a:t>Sales-channel partners</a:t>
            </a:r>
            <a:endParaRPr lang="en-US" sz="3600" dirty="0"/>
          </a:p>
        </p:txBody>
      </p:sp>
      <p:sp>
        <p:nvSpPr>
          <p:cNvPr id="15" name="Text 13"/>
          <p:cNvSpPr/>
          <p:nvPr/>
        </p:nvSpPr>
        <p:spPr>
          <a:xfrm>
            <a:off x="1530350" y="5542360"/>
            <a:ext cx="5494020" cy="417847"/>
          </a:xfrm>
          <a:prstGeom prst="rect">
            <a:avLst/>
          </a:prstGeom>
          <a:noFill/>
          <a:ln/>
        </p:spPr>
        <p:txBody>
          <a:bodyPr wrap="square" lIns="25400" tIns="25400" rIns="25400" bIns="25400" rtlCol="0" anchor="t">
            <a:normAutofit fontScale="92500"/>
          </a:bodyPr>
          <a:lstStyle/>
          <a:p>
            <a:pPr marL="0" indent="0" algn="l">
              <a:lnSpc>
                <a:spcPct val="150000"/>
              </a:lnSpc>
              <a:buNone/>
            </a:pPr>
            <a:r>
              <a:rPr lang="en-US" sz="1500" dirty="0">
                <a:solidFill>
                  <a:srgbClr val="7B7B7B"/>
                </a:solidFill>
                <a:latin typeface="Inter" pitchFamily="34" charset="0"/>
                <a:ea typeface="Inter" pitchFamily="34" charset="-122"/>
                <a:cs typeface="Inter" pitchFamily="34" charset="-120"/>
              </a:rPr>
              <a:t>Partners who help the MVNO sell, acquire and serve customers.</a:t>
            </a:r>
            <a:endParaRPr lang="en-US" sz="1500" dirty="0"/>
          </a:p>
        </p:txBody>
      </p:sp>
      <p:sp>
        <p:nvSpPr>
          <p:cNvPr id="16" name="Shape 14"/>
          <p:cNvSpPr/>
          <p:nvPr/>
        </p:nvSpPr>
        <p:spPr>
          <a:xfrm>
            <a:off x="1530350" y="6209110"/>
            <a:ext cx="7073900" cy="9525"/>
          </a:xfrm>
          <a:prstGeom prst="rect">
            <a:avLst/>
          </a:prstGeom>
          <a:solidFill>
            <a:srgbClr val="DCDEE3"/>
          </a:solidFill>
          <a:ln/>
        </p:spPr>
        <p:txBody>
          <a:bodyPr/>
          <a:lstStyle/>
          <a:p>
            <a:endParaRPr lang="ru-RU"/>
          </a:p>
        </p:txBody>
      </p:sp>
      <p:sp>
        <p:nvSpPr>
          <p:cNvPr id="17" name="Text 15"/>
          <p:cNvSpPr/>
          <p:nvPr/>
        </p:nvSpPr>
        <p:spPr>
          <a:xfrm>
            <a:off x="1530350" y="6501210"/>
            <a:ext cx="1219200" cy="571500"/>
          </a:xfrm>
          <a:prstGeom prst="rect">
            <a:avLst/>
          </a:prstGeom>
          <a:noFill/>
          <a:ln/>
        </p:spPr>
        <p:txBody>
          <a:bodyPr wrap="square" lIns="25400" tIns="25400" rIns="25400" bIns="25400" rtlCol="0" anchor="t">
            <a:normAutofit/>
          </a:bodyPr>
          <a:lstStyle/>
          <a:p>
            <a:pPr marL="0" indent="0" algn="l">
              <a:buNone/>
            </a:pPr>
            <a:r>
              <a:rPr lang="en-US" sz="1050" kern="0" spc="231" dirty="0">
                <a:solidFill>
                  <a:srgbClr val="7B7B7B"/>
                </a:solidFill>
                <a:latin typeface="Inter" pitchFamily="34" charset="0"/>
                <a:ea typeface="Inter" pitchFamily="34" charset="-122"/>
                <a:cs typeface="Inter" pitchFamily="34" charset="-120"/>
              </a:rPr>
              <a:t>EXAMPLES</a:t>
            </a:r>
            <a:endParaRPr lang="en-US" sz="1050" dirty="0"/>
          </a:p>
        </p:txBody>
      </p:sp>
      <p:sp>
        <p:nvSpPr>
          <p:cNvPr id="18" name="Text 16"/>
          <p:cNvSpPr/>
          <p:nvPr/>
        </p:nvSpPr>
        <p:spPr>
          <a:xfrm>
            <a:off x="2940050" y="6450410"/>
            <a:ext cx="5834126" cy="5715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500" dirty="0">
                <a:solidFill>
                  <a:srgbClr val="13171A"/>
                </a:solidFill>
                <a:latin typeface="Inter" pitchFamily="34" charset="0"/>
                <a:ea typeface="Inter" pitchFamily="34" charset="-122"/>
                <a:cs typeface="Inter" pitchFamily="34" charset="-120"/>
              </a:rPr>
              <a:t>Direct teams · agents · resellers · referrals · retail · corporate &amp; digital channels</a:t>
            </a:r>
            <a:endParaRPr lang="en-US" sz="1500" dirty="0"/>
          </a:p>
        </p:txBody>
      </p:sp>
      <p:sp>
        <p:nvSpPr>
          <p:cNvPr id="19" name="Text 17"/>
          <p:cNvSpPr/>
          <p:nvPr/>
        </p:nvSpPr>
        <p:spPr>
          <a:xfrm>
            <a:off x="1530350" y="7218760"/>
            <a:ext cx="1219200" cy="571500"/>
          </a:xfrm>
          <a:prstGeom prst="rect">
            <a:avLst/>
          </a:prstGeom>
          <a:noFill/>
          <a:ln/>
        </p:spPr>
        <p:txBody>
          <a:bodyPr wrap="square" lIns="25400" tIns="25400" rIns="25400" bIns="25400" rtlCol="0" anchor="t">
            <a:normAutofit/>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CONTROL</a:t>
            </a:r>
            <a:endParaRPr lang="en-US" sz="1050" dirty="0"/>
          </a:p>
        </p:txBody>
      </p:sp>
      <p:sp>
        <p:nvSpPr>
          <p:cNvPr id="20" name="Text 18"/>
          <p:cNvSpPr/>
          <p:nvPr/>
        </p:nvSpPr>
        <p:spPr>
          <a:xfrm>
            <a:off x="2940050" y="7155260"/>
            <a:ext cx="5834126" cy="5715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500" dirty="0">
                <a:solidFill>
                  <a:srgbClr val="13171A"/>
                </a:solidFill>
                <a:latin typeface="Inter" pitchFamily="34" charset="0"/>
                <a:ea typeface="Inter" pitchFamily="34" charset="-122"/>
                <a:cs typeface="Inter" pitchFamily="34" charset="-120"/>
              </a:rPr>
              <a:t>Onboarding · sales tracking · commission logic · partner portal · performance analytics</a:t>
            </a:r>
            <a:endParaRPr lang="en-US" sz="1500" dirty="0"/>
          </a:p>
        </p:txBody>
      </p:sp>
      <p:sp>
        <p:nvSpPr>
          <p:cNvPr id="21" name="Shape 19"/>
          <p:cNvSpPr/>
          <p:nvPr/>
        </p:nvSpPr>
        <p:spPr>
          <a:xfrm>
            <a:off x="9296400" y="4055270"/>
            <a:ext cx="7848600" cy="3942558"/>
          </a:xfrm>
          <a:prstGeom prst="roundRect">
            <a:avLst>
              <a:gd name="adj" fmla="val 3012"/>
            </a:avLst>
          </a:prstGeom>
          <a:solidFill>
            <a:srgbClr val="13171A"/>
          </a:solidFill>
          <a:ln w="6350">
            <a:solidFill>
              <a:srgbClr val="DCDEE3"/>
            </a:solidFill>
            <a:prstDash val="solid"/>
          </a:ln>
        </p:spPr>
        <p:txBody>
          <a:bodyPr/>
          <a:lstStyle/>
          <a:p>
            <a:endParaRPr lang="ru-RU"/>
          </a:p>
        </p:txBody>
      </p:sp>
      <p:sp>
        <p:nvSpPr>
          <p:cNvPr id="22" name="Text 20"/>
          <p:cNvSpPr/>
          <p:nvPr/>
        </p:nvSpPr>
        <p:spPr>
          <a:xfrm>
            <a:off x="9683750" y="4404519"/>
            <a:ext cx="998240" cy="190500"/>
          </a:xfrm>
          <a:prstGeom prst="rect">
            <a:avLst/>
          </a:prstGeom>
          <a:noFill/>
          <a:ln/>
        </p:spPr>
        <p:txBody>
          <a:bodyPr wrap="square" lIns="25400" tIns="25400" rIns="25400" bIns="25400" rtlCol="0" anchor="t">
            <a:normAutofit lnSpcReduction="10000"/>
          </a:bodyPr>
          <a:lstStyle/>
          <a:p>
            <a:pPr marL="0" indent="0" algn="l">
              <a:buNone/>
            </a:pPr>
            <a:r>
              <a:rPr lang="en-US" sz="975" b="1" kern="0" spc="176" dirty="0">
                <a:solidFill>
                  <a:srgbClr val="EB377E"/>
                </a:solidFill>
                <a:latin typeface="Inter" pitchFamily="34" charset="0"/>
                <a:ea typeface="Inter" pitchFamily="34" charset="-122"/>
                <a:cs typeface="Inter" pitchFamily="34" charset="-120"/>
              </a:rPr>
              <a:t>02 · Bundle</a:t>
            </a:r>
            <a:endParaRPr lang="en-US" sz="975" dirty="0"/>
          </a:p>
        </p:txBody>
      </p:sp>
      <p:sp>
        <p:nvSpPr>
          <p:cNvPr id="23" name="Text 21"/>
          <p:cNvSpPr/>
          <p:nvPr/>
        </p:nvSpPr>
        <p:spPr>
          <a:xfrm>
            <a:off x="15578237" y="4404519"/>
            <a:ext cx="1255613" cy="165100"/>
          </a:xfrm>
          <a:prstGeom prst="rect">
            <a:avLst/>
          </a:prstGeom>
          <a:noFill/>
          <a:ln/>
        </p:spPr>
        <p:txBody>
          <a:bodyPr wrap="square" lIns="25400" tIns="25400" rIns="25400" bIns="25400" rtlCol="0" anchor="t">
            <a:normAutofit lnSpcReduction="10000"/>
          </a:bodyPr>
          <a:lstStyle/>
          <a:p>
            <a:pPr marL="0" indent="0" algn="l">
              <a:buNone/>
            </a:pPr>
            <a:r>
              <a:rPr lang="en-US" sz="825" kern="0" spc="149" dirty="0">
                <a:solidFill>
                  <a:srgbClr val="FFFFFF">
                    <a:alpha val="55000"/>
                  </a:srgbClr>
                </a:solidFill>
                <a:latin typeface="Inter" pitchFamily="34" charset="0"/>
                <a:ea typeface="Inter" pitchFamily="34" charset="-122"/>
                <a:cs typeface="Inter" pitchFamily="34" charset="-120"/>
              </a:rPr>
              <a:t>SERVICE &amp; OFFER</a:t>
            </a:r>
            <a:endParaRPr lang="en-US" sz="825" dirty="0"/>
          </a:p>
        </p:txBody>
      </p:sp>
      <p:sp>
        <p:nvSpPr>
          <p:cNvPr id="24" name="Text 22"/>
          <p:cNvSpPr/>
          <p:nvPr/>
        </p:nvSpPr>
        <p:spPr>
          <a:xfrm>
            <a:off x="9683750" y="4747419"/>
            <a:ext cx="7286117" cy="998141"/>
          </a:xfrm>
          <a:prstGeom prst="rect">
            <a:avLst/>
          </a:prstGeom>
          <a:noFill/>
          <a:ln/>
        </p:spPr>
        <p:txBody>
          <a:bodyPr wrap="square" lIns="25400" tIns="25400" rIns="25400" bIns="25400" rtlCol="0" anchor="t">
            <a:normAutofit/>
          </a:bodyPr>
          <a:lstStyle/>
          <a:p>
            <a:pPr marL="0" indent="0" algn="l">
              <a:lnSpc>
                <a:spcPct val="105000"/>
              </a:lnSpc>
              <a:buNone/>
            </a:pPr>
            <a:r>
              <a:rPr lang="en-US" sz="3600" kern="0" spc="-43" dirty="0">
                <a:solidFill>
                  <a:srgbClr val="FFFFFF"/>
                </a:solidFill>
                <a:latin typeface="Inter" pitchFamily="34" charset="0"/>
                <a:ea typeface="Inter" pitchFamily="34" charset="-122"/>
                <a:cs typeface="Inter" pitchFamily="34" charset="-120"/>
              </a:rPr>
              <a:t>Embedded product partners</a:t>
            </a:r>
            <a:endParaRPr lang="en-US" sz="3600" dirty="0"/>
          </a:p>
        </p:txBody>
      </p:sp>
      <p:sp>
        <p:nvSpPr>
          <p:cNvPr id="25" name="Text 23"/>
          <p:cNvSpPr/>
          <p:nvPr/>
        </p:nvSpPr>
        <p:spPr>
          <a:xfrm>
            <a:off x="9683750" y="5542360"/>
            <a:ext cx="5494020" cy="32385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500" dirty="0">
                <a:solidFill>
                  <a:srgbClr val="FFFFFF">
                    <a:alpha val="70000"/>
                  </a:srgbClr>
                </a:solidFill>
                <a:latin typeface="Inter" pitchFamily="34" charset="0"/>
                <a:ea typeface="Inter" pitchFamily="34" charset="-122"/>
                <a:cs typeface="Inter" pitchFamily="34" charset="-120"/>
              </a:rPr>
              <a:t>Partners whose services become part of the MVNO offer.</a:t>
            </a:r>
            <a:endParaRPr lang="en-US" sz="1500" dirty="0"/>
          </a:p>
        </p:txBody>
      </p:sp>
      <p:sp>
        <p:nvSpPr>
          <p:cNvPr id="26" name="Shape 24"/>
          <p:cNvSpPr/>
          <p:nvPr/>
        </p:nvSpPr>
        <p:spPr>
          <a:xfrm>
            <a:off x="9683750" y="6202760"/>
            <a:ext cx="7073900" cy="9525"/>
          </a:xfrm>
          <a:prstGeom prst="rect">
            <a:avLst/>
          </a:prstGeom>
          <a:solidFill>
            <a:srgbClr val="FFFFFF">
              <a:alpha val="18000"/>
            </a:srgbClr>
          </a:solidFill>
          <a:ln/>
        </p:spPr>
        <p:txBody>
          <a:bodyPr/>
          <a:lstStyle/>
          <a:p>
            <a:endParaRPr lang="ru-RU"/>
          </a:p>
        </p:txBody>
      </p:sp>
      <p:sp>
        <p:nvSpPr>
          <p:cNvPr id="27" name="Text 25"/>
          <p:cNvSpPr/>
          <p:nvPr/>
        </p:nvSpPr>
        <p:spPr>
          <a:xfrm>
            <a:off x="9683750" y="6498035"/>
            <a:ext cx="1219200" cy="571500"/>
          </a:xfrm>
          <a:prstGeom prst="rect">
            <a:avLst/>
          </a:prstGeom>
          <a:noFill/>
          <a:ln/>
        </p:spPr>
        <p:txBody>
          <a:bodyPr wrap="square" lIns="25400" tIns="25400" rIns="25400" bIns="25400" rtlCol="0" anchor="t">
            <a:normAutofit/>
          </a:bodyPr>
          <a:lstStyle/>
          <a:p>
            <a:pPr marL="0" indent="0" algn="l">
              <a:buNone/>
            </a:pPr>
            <a:r>
              <a:rPr lang="en-US" sz="1050" kern="0" spc="231" dirty="0">
                <a:solidFill>
                  <a:srgbClr val="FFFFFF">
                    <a:alpha val="55000"/>
                  </a:srgbClr>
                </a:solidFill>
                <a:latin typeface="Inter" pitchFamily="34" charset="0"/>
                <a:ea typeface="Inter" pitchFamily="34" charset="-122"/>
                <a:cs typeface="Inter" pitchFamily="34" charset="-120"/>
              </a:rPr>
              <a:t>EXAMPLES</a:t>
            </a:r>
            <a:endParaRPr lang="en-US" sz="1050" dirty="0"/>
          </a:p>
        </p:txBody>
      </p:sp>
      <p:sp>
        <p:nvSpPr>
          <p:cNvPr id="28" name="Text 26"/>
          <p:cNvSpPr/>
          <p:nvPr/>
        </p:nvSpPr>
        <p:spPr>
          <a:xfrm>
            <a:off x="11093451" y="6447235"/>
            <a:ext cx="5834126" cy="5715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500" dirty="0">
                <a:solidFill>
                  <a:srgbClr val="FFFFFF"/>
                </a:solidFill>
                <a:latin typeface="Inter" pitchFamily="34" charset="0"/>
                <a:ea typeface="Inter" pitchFamily="34" charset="-122"/>
                <a:cs typeface="Inter" pitchFamily="34" charset="-120"/>
              </a:rPr>
              <a:t>Fixed connectivity · FMC / UCaaS · fintech · cloud · cybersecurity · content · loyalty · insurance</a:t>
            </a:r>
            <a:endParaRPr lang="en-US" sz="1500" dirty="0"/>
          </a:p>
        </p:txBody>
      </p:sp>
      <p:sp>
        <p:nvSpPr>
          <p:cNvPr id="29" name="Text 27"/>
          <p:cNvSpPr/>
          <p:nvPr/>
        </p:nvSpPr>
        <p:spPr>
          <a:xfrm>
            <a:off x="9683750" y="7215585"/>
            <a:ext cx="1219200" cy="571500"/>
          </a:xfrm>
          <a:prstGeom prst="rect">
            <a:avLst/>
          </a:prstGeom>
          <a:noFill/>
          <a:ln/>
        </p:spPr>
        <p:txBody>
          <a:bodyPr wrap="square" lIns="25400" tIns="25400" rIns="25400" bIns="25400" rtlCol="0" anchor="t">
            <a:normAutofit/>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CONTROL</a:t>
            </a:r>
            <a:endParaRPr lang="en-US" sz="1050" dirty="0"/>
          </a:p>
        </p:txBody>
      </p:sp>
      <p:sp>
        <p:nvSpPr>
          <p:cNvPr id="30" name="Text 28"/>
          <p:cNvSpPr/>
          <p:nvPr/>
        </p:nvSpPr>
        <p:spPr>
          <a:xfrm>
            <a:off x="11093451" y="7164785"/>
            <a:ext cx="5740399" cy="5715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500" dirty="0">
                <a:solidFill>
                  <a:srgbClr val="FFFFFF"/>
                </a:solidFill>
                <a:latin typeface="Inter" pitchFamily="34" charset="0"/>
                <a:ea typeface="Inter" pitchFamily="34" charset="-122"/>
                <a:cs typeface="Inter" pitchFamily="34" charset="-120"/>
              </a:rPr>
              <a:t>Bundles · entitlement · charging · billing · settlement · usage visibility</a:t>
            </a:r>
            <a:endParaRPr lang="en-US" sz="1500" dirty="0"/>
          </a:p>
        </p:txBody>
      </p:sp>
      <p:sp>
        <p:nvSpPr>
          <p:cNvPr id="31" name="Shape 29"/>
          <p:cNvSpPr/>
          <p:nvPr/>
        </p:nvSpPr>
        <p:spPr>
          <a:xfrm>
            <a:off x="1143000" y="8740974"/>
            <a:ext cx="457200" cy="9525"/>
          </a:xfrm>
          <a:prstGeom prst="rect">
            <a:avLst/>
          </a:prstGeom>
          <a:solidFill>
            <a:srgbClr val="EB377E"/>
          </a:solidFill>
          <a:ln/>
        </p:spPr>
        <p:txBody>
          <a:bodyPr/>
          <a:lstStyle/>
          <a:p>
            <a:endParaRPr lang="ru-RU"/>
          </a:p>
        </p:txBody>
      </p:sp>
      <p:sp>
        <p:nvSpPr>
          <p:cNvPr id="32" name="Text 30"/>
          <p:cNvSpPr/>
          <p:nvPr/>
        </p:nvSpPr>
        <p:spPr>
          <a:xfrm>
            <a:off x="1828800" y="8361760"/>
            <a:ext cx="13868400" cy="806053"/>
          </a:xfrm>
          <a:prstGeom prst="rect">
            <a:avLst/>
          </a:prstGeom>
          <a:noFill/>
          <a:ln/>
        </p:spPr>
        <p:txBody>
          <a:bodyPr wrap="square" lIns="25400" tIns="25400" rIns="25400" bIns="25400" rtlCol="0" anchor="t">
            <a:noAutofit/>
          </a:bodyPr>
          <a:lstStyle/>
          <a:p>
            <a:pPr marL="0" indent="0" algn="l">
              <a:lnSpc>
                <a:spcPct val="112000"/>
              </a:lnSpc>
              <a:buNone/>
            </a:pPr>
            <a:r>
              <a:rPr lang="en-US" sz="2400" i="1" kern="0" spc="-13" dirty="0">
                <a:solidFill>
                  <a:srgbClr val="13171A"/>
                </a:solidFill>
                <a:latin typeface="Inter" pitchFamily="34" charset="0"/>
                <a:ea typeface="Inter" pitchFamily="34" charset="-122"/>
                <a:cs typeface="Inter" pitchFamily="34" charset="-120"/>
              </a:rPr>
              <a:t>The ecosystem grows when sales channels and embedded services can be managed, monetized and changed independently.</a:t>
            </a:r>
            <a:endParaRPr lang="en-US" sz="2400" dirty="0"/>
          </a:p>
        </p:txBody>
      </p:sp>
      <p:sp>
        <p:nvSpPr>
          <p:cNvPr id="33" name="Прямоугольник 32">
            <a:extLst>
              <a:ext uri="{FF2B5EF4-FFF2-40B4-BE49-F238E27FC236}">
                <a16:creationId xmlns:a16="http://schemas.microsoft.com/office/drawing/2014/main" id="{1DB6FA7C-E20F-27A5-DB09-70B81A445AAC}"/>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4" name="Рисунок 33">
            <a:extLst>
              <a:ext uri="{FF2B5EF4-FFF2-40B4-BE49-F238E27FC236}">
                <a16:creationId xmlns:a16="http://schemas.microsoft.com/office/drawing/2014/main" id="{20EA7DDC-C1DB-EBB8-54D7-F5F9907BC1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sp>
        <p:nvSpPr>
          <p:cNvPr id="35" name="Text 5">
            <a:extLst>
              <a:ext uri="{FF2B5EF4-FFF2-40B4-BE49-F238E27FC236}">
                <a16:creationId xmlns:a16="http://schemas.microsoft.com/office/drawing/2014/main" id="{F79869D8-32E3-0AE5-473B-A21E4044C3CA}"/>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a:t>
            </a:r>
            <a:r>
              <a:rPr lang="ru-RU" sz="1800" b="1" kern="0" spc="324" dirty="0">
                <a:solidFill>
                  <a:srgbClr val="EB377E"/>
                </a:solidFill>
                <a:latin typeface="Inter" pitchFamily="34" charset="0"/>
                <a:ea typeface="Inter" pitchFamily="34" charset="-122"/>
                <a:cs typeface="Inter" pitchFamily="34" charset="-120"/>
              </a:rPr>
              <a:t>8</a:t>
            </a:r>
            <a:r>
              <a:rPr lang="en-US" sz="1800" b="1" kern="0" spc="324" dirty="0">
                <a:solidFill>
                  <a:srgbClr val="EB377E"/>
                </a:solidFill>
                <a:latin typeface="Inter" pitchFamily="34" charset="0"/>
                <a:ea typeface="Inter" pitchFamily="34" charset="-122"/>
                <a:cs typeface="Inter" pitchFamily="34" charset="-120"/>
              </a:rPr>
              <a:t>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36" name="Text 4">
            <a:extLst>
              <a:ext uri="{FF2B5EF4-FFF2-40B4-BE49-F238E27FC236}">
                <a16:creationId xmlns:a16="http://schemas.microsoft.com/office/drawing/2014/main" id="{C86D94F2-BE9C-EF94-BBA5-3DFA7F8A6170}"/>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0" name="Shape 28"/>
          <p:cNvSpPr/>
          <p:nvPr/>
        </p:nvSpPr>
        <p:spPr>
          <a:xfrm>
            <a:off x="9776665" y="3456384"/>
            <a:ext cx="7347546" cy="4617344"/>
          </a:xfrm>
          <a:prstGeom prst="roundRect">
            <a:avLst>
              <a:gd name="adj" fmla="val 2612"/>
            </a:avLst>
          </a:prstGeom>
          <a:solidFill>
            <a:srgbClr val="F5F7FC"/>
          </a:solidFill>
          <a:ln w="6350">
            <a:solidFill>
              <a:srgbClr val="DCDEE3"/>
            </a:solidFill>
            <a:prstDash val="solid"/>
          </a:ln>
        </p:spPr>
        <p:txBody>
          <a:bodyPr/>
          <a:lstStyle/>
          <a:p>
            <a:endParaRPr lang="ru-RU" dirty="0"/>
          </a:p>
        </p:txBody>
      </p:sp>
      <p:sp>
        <p:nvSpPr>
          <p:cNvPr id="9" name="Text 7"/>
          <p:cNvSpPr/>
          <p:nvPr/>
        </p:nvSpPr>
        <p:spPr>
          <a:xfrm>
            <a:off x="1143000" y="1562100"/>
            <a:ext cx="15697200" cy="751284"/>
          </a:xfrm>
          <a:prstGeom prst="rect">
            <a:avLst/>
          </a:prstGeom>
          <a:noFill/>
          <a:ln/>
        </p:spPr>
        <p:txBody>
          <a:bodyPr wrap="square" lIns="25400" tIns="25400" rIns="25400" bIns="25400" rtlCol="0" anchor="t">
            <a:noAutofit/>
          </a:bodyPr>
          <a:lstStyle/>
          <a:p>
            <a:pPr marL="0" indent="0" algn="l">
              <a:lnSpc>
                <a:spcPct val="104000"/>
              </a:lnSpc>
              <a:buNone/>
            </a:pPr>
            <a:r>
              <a:rPr lang="en-US" sz="5000" kern="0" spc="-97" dirty="0">
                <a:solidFill>
                  <a:srgbClr val="13171A"/>
                </a:solidFill>
                <a:latin typeface="Inter" pitchFamily="34" charset="0"/>
                <a:ea typeface="Inter" pitchFamily="34" charset="-122"/>
                <a:cs typeface="Inter" pitchFamily="34" charset="-120"/>
              </a:rPr>
              <a:t>Where B2B MVNO creates </a:t>
            </a:r>
            <a:r>
              <a:rPr lang="en-US" sz="5000" b="1" kern="0" spc="-97" dirty="0">
                <a:solidFill>
                  <a:srgbClr val="13171A"/>
                </a:solidFill>
                <a:latin typeface="Inter" pitchFamily="34" charset="0"/>
                <a:ea typeface="Inter" pitchFamily="34" charset="-122"/>
                <a:cs typeface="Inter" pitchFamily="34" charset="-120"/>
              </a:rPr>
              <a:t>additional value.</a:t>
            </a:r>
            <a:endParaRPr lang="en-US" sz="5000" dirty="0"/>
          </a:p>
        </p:txBody>
      </p:sp>
      <p:sp>
        <p:nvSpPr>
          <p:cNvPr id="10" name="Text 8"/>
          <p:cNvSpPr/>
          <p:nvPr/>
        </p:nvSpPr>
        <p:spPr>
          <a:xfrm>
            <a:off x="1143000" y="2491184"/>
            <a:ext cx="12753975" cy="3810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800" dirty="0">
                <a:solidFill>
                  <a:srgbClr val="7B7B7B"/>
                </a:solidFill>
                <a:latin typeface="Inter Light" panose="02000503000000020004" pitchFamily="2" charset="0"/>
                <a:ea typeface="Inter Light" panose="02000503000000020004" pitchFamily="2" charset="0"/>
                <a:cs typeface="Inter" pitchFamily="34" charset="-120"/>
              </a:rPr>
              <a:t>B2B is not just a mobile service — it adds account structures, contractual logic and deeper operational transparency.</a:t>
            </a:r>
            <a:endParaRPr lang="en-US" sz="1800" dirty="0">
              <a:latin typeface="Inter Light" panose="02000503000000020004" pitchFamily="2" charset="0"/>
              <a:ea typeface="Inter Light" panose="02000503000000020004" pitchFamily="2" charset="0"/>
            </a:endParaRPr>
          </a:p>
        </p:txBody>
      </p:sp>
      <p:sp>
        <p:nvSpPr>
          <p:cNvPr id="11" name="Text 9"/>
          <p:cNvSpPr/>
          <p:nvPr/>
        </p:nvSpPr>
        <p:spPr>
          <a:xfrm>
            <a:off x="1143000" y="3456384"/>
            <a:ext cx="8364584"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SemiBold" panose="02000503000000020004" pitchFamily="2" charset="0"/>
                <a:ea typeface="Inter SemiBold" panose="02000503000000020004" pitchFamily="2" charset="0"/>
                <a:cs typeface="Inter" pitchFamily="34" charset="-120"/>
              </a:rPr>
              <a:t>Why basic prepaid logic is not enough</a:t>
            </a:r>
            <a:endParaRPr lang="en-US" sz="2100" dirty="0">
              <a:latin typeface="Inter SemiBold" panose="02000503000000020004" pitchFamily="2" charset="0"/>
              <a:ea typeface="Inter SemiBold" panose="02000503000000020004" pitchFamily="2" charset="0"/>
            </a:endParaRPr>
          </a:p>
        </p:txBody>
      </p:sp>
      <p:sp>
        <p:nvSpPr>
          <p:cNvPr id="12" name="Text 10"/>
          <p:cNvSpPr/>
          <p:nvPr/>
        </p:nvSpPr>
        <p:spPr>
          <a:xfrm>
            <a:off x="1143000" y="3947815"/>
            <a:ext cx="8001000" cy="938213"/>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575" dirty="0">
                <a:solidFill>
                  <a:srgbClr val="7B7B7B"/>
                </a:solidFill>
                <a:latin typeface="Inter Light" panose="02000503000000020004" pitchFamily="2" charset="0"/>
                <a:ea typeface="Inter Light" panose="02000503000000020004" pitchFamily="2" charset="0"/>
                <a:cs typeface="Inter" pitchFamily="34" charset="-120"/>
              </a:rPr>
              <a:t>Companies have hierarchies, roles and cost centers. Offers may be contract-specific. Usage needs limits, approvals and transparency. Invoices are often consolidated. Services may combine mobile, fixed, FMC/UCaaS, cloud or security.</a:t>
            </a:r>
            <a:endParaRPr lang="en-US" sz="1575" dirty="0">
              <a:latin typeface="Inter Light" panose="02000503000000020004" pitchFamily="2" charset="0"/>
              <a:ea typeface="Inter Light" panose="02000503000000020004" pitchFamily="2" charset="0"/>
            </a:endParaRPr>
          </a:p>
        </p:txBody>
      </p:sp>
      <p:sp>
        <p:nvSpPr>
          <p:cNvPr id="13" name="Text 11"/>
          <p:cNvSpPr/>
          <p:nvPr/>
        </p:nvSpPr>
        <p:spPr>
          <a:xfrm>
            <a:off x="1143000" y="5140028"/>
            <a:ext cx="8364584"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MONETIZATION LAYER ROLE</a:t>
            </a:r>
            <a:endParaRPr lang="en-US" sz="1050" dirty="0"/>
          </a:p>
        </p:txBody>
      </p:sp>
      <p:sp>
        <p:nvSpPr>
          <p:cNvPr id="14" name="Shape 12"/>
          <p:cNvSpPr/>
          <p:nvPr/>
        </p:nvSpPr>
        <p:spPr>
          <a:xfrm>
            <a:off x="1143000" y="5470227"/>
            <a:ext cx="8120955" cy="9525"/>
          </a:xfrm>
          <a:prstGeom prst="rect">
            <a:avLst/>
          </a:prstGeom>
          <a:solidFill>
            <a:srgbClr val="DCDEE3"/>
          </a:solidFill>
          <a:ln/>
        </p:spPr>
        <p:txBody>
          <a:bodyPr/>
          <a:lstStyle/>
          <a:p>
            <a:endParaRPr lang="ru-RU"/>
          </a:p>
        </p:txBody>
      </p:sp>
      <p:sp>
        <p:nvSpPr>
          <p:cNvPr id="15" name="Text 13"/>
          <p:cNvSpPr/>
          <p:nvPr/>
        </p:nvSpPr>
        <p:spPr>
          <a:xfrm>
            <a:off x="1143000" y="5654378"/>
            <a:ext cx="361950" cy="190500"/>
          </a:xfrm>
          <a:prstGeom prst="rect">
            <a:avLst/>
          </a:prstGeom>
          <a:noFill/>
          <a:ln/>
        </p:spPr>
        <p:txBody>
          <a:bodyPr wrap="square" lIns="25400" tIns="25400" rIns="25400" bIns="25400" rtlCol="0" anchor="t">
            <a:noAutofit/>
          </a:bodyPr>
          <a:lstStyle/>
          <a:p>
            <a:pPr marL="0" indent="0" algn="l">
              <a:buNone/>
            </a:pPr>
            <a:r>
              <a:rPr lang="en-US" sz="1000" kern="0" spc="176" dirty="0">
                <a:solidFill>
                  <a:srgbClr val="7B7B7B"/>
                </a:solidFill>
                <a:latin typeface="Inter Light" panose="02000503000000020004" pitchFamily="2" charset="0"/>
                <a:ea typeface="Inter Light" panose="02000503000000020004" pitchFamily="2" charset="0"/>
                <a:cs typeface="Inter" pitchFamily="34" charset="-120"/>
              </a:rPr>
              <a:t>01</a:t>
            </a:r>
            <a:endParaRPr lang="en-US" sz="1000" dirty="0">
              <a:latin typeface="Inter Light" panose="02000503000000020004" pitchFamily="2" charset="0"/>
              <a:ea typeface="Inter Light" panose="02000503000000020004" pitchFamily="2" charset="0"/>
            </a:endParaRPr>
          </a:p>
        </p:txBody>
      </p:sp>
      <p:sp>
        <p:nvSpPr>
          <p:cNvPr id="16" name="Text 14"/>
          <p:cNvSpPr/>
          <p:nvPr/>
        </p:nvSpPr>
        <p:spPr>
          <a:xfrm>
            <a:off x="1657350" y="5609928"/>
            <a:ext cx="3128301" cy="285750"/>
          </a:xfrm>
          <a:prstGeom prst="rect">
            <a:avLst/>
          </a:prstGeom>
          <a:noFill/>
          <a:ln/>
        </p:spPr>
        <p:txBody>
          <a:bodyPr wrap="square" lIns="25400" tIns="25400" rIns="25400" bIns="25400" rtlCol="0" anchor="t">
            <a:normAutofit fontScale="92500"/>
          </a:bodyPr>
          <a:lstStyle/>
          <a:p>
            <a:pPr marL="0" indent="0" algn="l">
              <a:buNone/>
            </a:pPr>
            <a:r>
              <a:rPr lang="en-US" sz="1575" dirty="0">
                <a:solidFill>
                  <a:srgbClr val="13171A"/>
                </a:solidFill>
                <a:latin typeface="Inter" pitchFamily="34" charset="0"/>
                <a:ea typeface="Inter" pitchFamily="34" charset="-122"/>
                <a:cs typeface="Inter" pitchFamily="34" charset="-120"/>
              </a:rPr>
              <a:t>Corporate and contract hierarchy</a:t>
            </a:r>
            <a:endParaRPr lang="en-US" sz="1575" dirty="0"/>
          </a:p>
        </p:txBody>
      </p:sp>
      <p:sp>
        <p:nvSpPr>
          <p:cNvPr id="17" name="Shape 15"/>
          <p:cNvSpPr/>
          <p:nvPr/>
        </p:nvSpPr>
        <p:spPr>
          <a:xfrm>
            <a:off x="1143000" y="5990928"/>
            <a:ext cx="8120955" cy="9525"/>
          </a:xfrm>
          <a:prstGeom prst="rect">
            <a:avLst/>
          </a:prstGeom>
          <a:solidFill>
            <a:srgbClr val="DCDEE3"/>
          </a:solidFill>
          <a:ln/>
        </p:spPr>
        <p:txBody>
          <a:bodyPr/>
          <a:lstStyle/>
          <a:p>
            <a:endParaRPr lang="ru-RU"/>
          </a:p>
        </p:txBody>
      </p:sp>
      <p:sp>
        <p:nvSpPr>
          <p:cNvPr id="18" name="Text 16"/>
          <p:cNvSpPr/>
          <p:nvPr/>
        </p:nvSpPr>
        <p:spPr>
          <a:xfrm>
            <a:off x="1143000" y="6175078"/>
            <a:ext cx="361950" cy="190500"/>
          </a:xfrm>
          <a:prstGeom prst="rect">
            <a:avLst/>
          </a:prstGeom>
          <a:noFill/>
          <a:ln/>
        </p:spPr>
        <p:txBody>
          <a:bodyPr wrap="square" lIns="25400" tIns="25400" rIns="25400" bIns="25400" rtlCol="0" anchor="t">
            <a:noAutofit/>
          </a:bodyPr>
          <a:lstStyle/>
          <a:p>
            <a:pPr marL="0" indent="0" algn="l">
              <a:buNone/>
            </a:pPr>
            <a:r>
              <a:rPr lang="en-US" sz="1000" kern="0" spc="176" dirty="0">
                <a:solidFill>
                  <a:srgbClr val="7B7B7B"/>
                </a:solidFill>
                <a:latin typeface="Inter Light" panose="02000503000000020004" pitchFamily="2" charset="0"/>
                <a:ea typeface="Inter Light" panose="02000503000000020004" pitchFamily="2" charset="0"/>
                <a:cs typeface="Inter" pitchFamily="34" charset="-120"/>
              </a:rPr>
              <a:t>02</a:t>
            </a:r>
            <a:endParaRPr lang="en-US" sz="1000" dirty="0">
              <a:latin typeface="Inter Light" panose="02000503000000020004" pitchFamily="2" charset="0"/>
              <a:ea typeface="Inter Light" panose="02000503000000020004" pitchFamily="2" charset="0"/>
            </a:endParaRPr>
          </a:p>
        </p:txBody>
      </p:sp>
      <p:sp>
        <p:nvSpPr>
          <p:cNvPr id="19" name="Text 17"/>
          <p:cNvSpPr/>
          <p:nvPr/>
        </p:nvSpPr>
        <p:spPr>
          <a:xfrm>
            <a:off x="1657350" y="6130628"/>
            <a:ext cx="3694463" cy="285750"/>
          </a:xfrm>
          <a:prstGeom prst="rect">
            <a:avLst/>
          </a:prstGeom>
          <a:noFill/>
          <a:ln/>
        </p:spPr>
        <p:txBody>
          <a:bodyPr wrap="square" lIns="25400" tIns="25400" rIns="25400" bIns="25400" rtlCol="0" anchor="t">
            <a:normAutofit fontScale="92500"/>
          </a:bodyPr>
          <a:lstStyle/>
          <a:p>
            <a:pPr marL="0" indent="0" algn="l">
              <a:buNone/>
            </a:pPr>
            <a:r>
              <a:rPr lang="en-US" sz="1575" dirty="0">
                <a:solidFill>
                  <a:srgbClr val="13171A"/>
                </a:solidFill>
                <a:latin typeface="Inter" pitchFamily="34" charset="0"/>
                <a:ea typeface="Inter" pitchFamily="34" charset="-122"/>
                <a:cs typeface="Inter" pitchFamily="34" charset="-120"/>
              </a:rPr>
              <a:t>Product, tariff and bundle configuration</a:t>
            </a:r>
            <a:endParaRPr lang="en-US" sz="1575" dirty="0"/>
          </a:p>
        </p:txBody>
      </p:sp>
      <p:sp>
        <p:nvSpPr>
          <p:cNvPr id="20" name="Shape 18"/>
          <p:cNvSpPr/>
          <p:nvPr/>
        </p:nvSpPr>
        <p:spPr>
          <a:xfrm>
            <a:off x="1143000" y="6511628"/>
            <a:ext cx="8120955" cy="9525"/>
          </a:xfrm>
          <a:prstGeom prst="rect">
            <a:avLst/>
          </a:prstGeom>
          <a:solidFill>
            <a:srgbClr val="DCDEE3"/>
          </a:solidFill>
          <a:ln/>
        </p:spPr>
        <p:txBody>
          <a:bodyPr/>
          <a:lstStyle/>
          <a:p>
            <a:endParaRPr lang="ru-RU"/>
          </a:p>
        </p:txBody>
      </p:sp>
      <p:sp>
        <p:nvSpPr>
          <p:cNvPr id="21" name="Text 19"/>
          <p:cNvSpPr/>
          <p:nvPr/>
        </p:nvSpPr>
        <p:spPr>
          <a:xfrm>
            <a:off x="1143000" y="6695777"/>
            <a:ext cx="361950" cy="190500"/>
          </a:xfrm>
          <a:prstGeom prst="rect">
            <a:avLst/>
          </a:prstGeom>
          <a:noFill/>
          <a:ln/>
        </p:spPr>
        <p:txBody>
          <a:bodyPr wrap="square" lIns="25400" tIns="25400" rIns="25400" bIns="25400" rtlCol="0" anchor="t">
            <a:noAutofit/>
          </a:bodyPr>
          <a:lstStyle/>
          <a:p>
            <a:pPr marL="0" indent="0" algn="l">
              <a:buNone/>
            </a:pPr>
            <a:r>
              <a:rPr lang="en-US" sz="1000" kern="0" spc="176" dirty="0">
                <a:solidFill>
                  <a:srgbClr val="7B7B7B"/>
                </a:solidFill>
                <a:latin typeface="Inter Light" panose="02000503000000020004" pitchFamily="2" charset="0"/>
                <a:ea typeface="Inter Light" panose="02000503000000020004" pitchFamily="2" charset="0"/>
                <a:cs typeface="Inter" pitchFamily="34" charset="-120"/>
              </a:rPr>
              <a:t>03</a:t>
            </a:r>
            <a:endParaRPr lang="en-US" sz="1000" dirty="0">
              <a:latin typeface="Inter Light" panose="02000503000000020004" pitchFamily="2" charset="0"/>
              <a:ea typeface="Inter Light" panose="02000503000000020004" pitchFamily="2" charset="0"/>
            </a:endParaRPr>
          </a:p>
        </p:txBody>
      </p:sp>
      <p:sp>
        <p:nvSpPr>
          <p:cNvPr id="22" name="Text 20"/>
          <p:cNvSpPr/>
          <p:nvPr/>
        </p:nvSpPr>
        <p:spPr>
          <a:xfrm>
            <a:off x="1657350" y="6651327"/>
            <a:ext cx="3550776" cy="285750"/>
          </a:xfrm>
          <a:prstGeom prst="rect">
            <a:avLst/>
          </a:prstGeom>
          <a:noFill/>
          <a:ln/>
        </p:spPr>
        <p:txBody>
          <a:bodyPr wrap="square" lIns="25400" tIns="25400" rIns="25400" bIns="25400" rtlCol="0" anchor="t">
            <a:normAutofit fontScale="92500"/>
          </a:bodyPr>
          <a:lstStyle/>
          <a:p>
            <a:pPr marL="0" indent="0" algn="l">
              <a:buNone/>
            </a:pPr>
            <a:r>
              <a:rPr lang="en-US" sz="1575" dirty="0">
                <a:solidFill>
                  <a:srgbClr val="13171A"/>
                </a:solidFill>
                <a:latin typeface="Inter" pitchFamily="34" charset="0"/>
                <a:ea typeface="Inter" pitchFamily="34" charset="-122"/>
                <a:cs typeface="Inter" pitchFamily="34" charset="-120"/>
              </a:rPr>
              <a:t>Shared balances, limits and approvals</a:t>
            </a:r>
            <a:endParaRPr lang="en-US" sz="1575" dirty="0"/>
          </a:p>
        </p:txBody>
      </p:sp>
      <p:sp>
        <p:nvSpPr>
          <p:cNvPr id="23" name="Shape 21"/>
          <p:cNvSpPr/>
          <p:nvPr/>
        </p:nvSpPr>
        <p:spPr>
          <a:xfrm>
            <a:off x="1143000" y="7032327"/>
            <a:ext cx="8120955" cy="9525"/>
          </a:xfrm>
          <a:prstGeom prst="rect">
            <a:avLst/>
          </a:prstGeom>
          <a:solidFill>
            <a:srgbClr val="DCDEE3"/>
          </a:solidFill>
          <a:ln/>
        </p:spPr>
        <p:txBody>
          <a:bodyPr/>
          <a:lstStyle/>
          <a:p>
            <a:endParaRPr lang="ru-RU"/>
          </a:p>
        </p:txBody>
      </p:sp>
      <p:sp>
        <p:nvSpPr>
          <p:cNvPr id="24" name="Text 22"/>
          <p:cNvSpPr/>
          <p:nvPr/>
        </p:nvSpPr>
        <p:spPr>
          <a:xfrm>
            <a:off x="1143000" y="7216478"/>
            <a:ext cx="361950" cy="190500"/>
          </a:xfrm>
          <a:prstGeom prst="rect">
            <a:avLst/>
          </a:prstGeom>
          <a:noFill/>
          <a:ln/>
        </p:spPr>
        <p:txBody>
          <a:bodyPr wrap="square" lIns="25400" tIns="25400" rIns="25400" bIns="25400" rtlCol="0" anchor="t">
            <a:noAutofit/>
          </a:bodyPr>
          <a:lstStyle/>
          <a:p>
            <a:pPr marL="0" indent="0" algn="l">
              <a:buNone/>
            </a:pPr>
            <a:r>
              <a:rPr lang="en-US" sz="1000" kern="0" spc="176" dirty="0">
                <a:solidFill>
                  <a:srgbClr val="7B7B7B"/>
                </a:solidFill>
                <a:latin typeface="Inter Light" panose="02000503000000020004" pitchFamily="2" charset="0"/>
                <a:ea typeface="Inter Light" panose="02000503000000020004" pitchFamily="2" charset="0"/>
                <a:cs typeface="Inter" pitchFamily="34" charset="-120"/>
              </a:rPr>
              <a:t>04</a:t>
            </a:r>
            <a:endParaRPr lang="en-US" sz="1000" dirty="0">
              <a:latin typeface="Inter Light" panose="02000503000000020004" pitchFamily="2" charset="0"/>
              <a:ea typeface="Inter Light" panose="02000503000000020004" pitchFamily="2" charset="0"/>
            </a:endParaRPr>
          </a:p>
        </p:txBody>
      </p:sp>
      <p:sp>
        <p:nvSpPr>
          <p:cNvPr id="25" name="Text 23"/>
          <p:cNvSpPr/>
          <p:nvPr/>
        </p:nvSpPr>
        <p:spPr>
          <a:xfrm>
            <a:off x="1657350" y="7172028"/>
            <a:ext cx="3136477" cy="285750"/>
          </a:xfrm>
          <a:prstGeom prst="rect">
            <a:avLst/>
          </a:prstGeom>
          <a:noFill/>
          <a:ln/>
        </p:spPr>
        <p:txBody>
          <a:bodyPr wrap="square" lIns="25400" tIns="25400" rIns="25400" bIns="25400" rtlCol="0" anchor="t">
            <a:normAutofit fontScale="92500"/>
          </a:bodyPr>
          <a:lstStyle/>
          <a:p>
            <a:pPr marL="0" indent="0" algn="l">
              <a:buNone/>
            </a:pPr>
            <a:r>
              <a:rPr lang="en-US" sz="1575" dirty="0">
                <a:solidFill>
                  <a:srgbClr val="13171A"/>
                </a:solidFill>
                <a:latin typeface="Inter" pitchFamily="34" charset="0"/>
                <a:ea typeface="Inter" pitchFamily="34" charset="-122"/>
                <a:cs typeface="Inter" pitchFamily="34" charset="-120"/>
              </a:rPr>
              <a:t>Billing, payments and receivables</a:t>
            </a:r>
            <a:endParaRPr lang="en-US" sz="1575" dirty="0"/>
          </a:p>
        </p:txBody>
      </p:sp>
      <p:sp>
        <p:nvSpPr>
          <p:cNvPr id="26" name="Shape 24"/>
          <p:cNvSpPr/>
          <p:nvPr/>
        </p:nvSpPr>
        <p:spPr>
          <a:xfrm>
            <a:off x="1143000" y="8073728"/>
            <a:ext cx="8120955" cy="9525"/>
          </a:xfrm>
          <a:prstGeom prst="rect">
            <a:avLst/>
          </a:prstGeom>
          <a:solidFill>
            <a:srgbClr val="DCDEE3"/>
          </a:solidFill>
          <a:ln/>
        </p:spPr>
        <p:txBody>
          <a:bodyPr/>
          <a:lstStyle/>
          <a:p>
            <a:endParaRPr lang="ru-RU"/>
          </a:p>
        </p:txBody>
      </p:sp>
      <p:sp>
        <p:nvSpPr>
          <p:cNvPr id="27" name="Shape 25"/>
          <p:cNvSpPr/>
          <p:nvPr/>
        </p:nvSpPr>
        <p:spPr>
          <a:xfrm>
            <a:off x="1143000" y="7553028"/>
            <a:ext cx="8120955" cy="9525"/>
          </a:xfrm>
          <a:prstGeom prst="rect">
            <a:avLst/>
          </a:prstGeom>
          <a:solidFill>
            <a:srgbClr val="DCDEE3"/>
          </a:solidFill>
          <a:ln/>
        </p:spPr>
        <p:txBody>
          <a:bodyPr/>
          <a:lstStyle/>
          <a:p>
            <a:endParaRPr lang="ru-RU"/>
          </a:p>
        </p:txBody>
      </p:sp>
      <p:sp>
        <p:nvSpPr>
          <p:cNvPr id="28" name="Text 26"/>
          <p:cNvSpPr/>
          <p:nvPr/>
        </p:nvSpPr>
        <p:spPr>
          <a:xfrm>
            <a:off x="1143000" y="7737178"/>
            <a:ext cx="361950" cy="190500"/>
          </a:xfrm>
          <a:prstGeom prst="rect">
            <a:avLst/>
          </a:prstGeom>
          <a:noFill/>
          <a:ln/>
        </p:spPr>
        <p:txBody>
          <a:bodyPr wrap="square" lIns="25400" tIns="25400" rIns="25400" bIns="25400" rtlCol="0" anchor="t">
            <a:noAutofit/>
          </a:bodyPr>
          <a:lstStyle/>
          <a:p>
            <a:pPr marL="0" indent="0" algn="l">
              <a:buNone/>
            </a:pPr>
            <a:r>
              <a:rPr lang="en-US" sz="1000" kern="0" spc="176" dirty="0">
                <a:solidFill>
                  <a:srgbClr val="7B7B7B"/>
                </a:solidFill>
                <a:latin typeface="Inter Light" panose="02000503000000020004" pitchFamily="2" charset="0"/>
                <a:ea typeface="Inter Light" panose="02000503000000020004" pitchFamily="2" charset="0"/>
                <a:cs typeface="Inter" pitchFamily="34" charset="-120"/>
              </a:rPr>
              <a:t>05</a:t>
            </a:r>
            <a:endParaRPr lang="en-US" sz="1000" dirty="0">
              <a:latin typeface="Inter Light" panose="02000503000000020004" pitchFamily="2" charset="0"/>
              <a:ea typeface="Inter Light" panose="02000503000000020004" pitchFamily="2" charset="0"/>
            </a:endParaRPr>
          </a:p>
        </p:txBody>
      </p:sp>
      <p:sp>
        <p:nvSpPr>
          <p:cNvPr id="29" name="Text 27"/>
          <p:cNvSpPr/>
          <p:nvPr/>
        </p:nvSpPr>
        <p:spPr>
          <a:xfrm>
            <a:off x="1657350" y="7692728"/>
            <a:ext cx="3787256" cy="285750"/>
          </a:xfrm>
          <a:prstGeom prst="rect">
            <a:avLst/>
          </a:prstGeom>
          <a:noFill/>
          <a:ln/>
        </p:spPr>
        <p:txBody>
          <a:bodyPr wrap="square" lIns="25400" tIns="25400" rIns="25400" bIns="25400" rtlCol="0" anchor="t">
            <a:normAutofit fontScale="92500"/>
          </a:bodyPr>
          <a:lstStyle/>
          <a:p>
            <a:pPr marL="0" indent="0" algn="l">
              <a:buNone/>
            </a:pPr>
            <a:r>
              <a:rPr lang="en-US" sz="1575" dirty="0">
                <a:solidFill>
                  <a:srgbClr val="13171A"/>
                </a:solidFill>
                <a:latin typeface="Inter" pitchFamily="34" charset="0"/>
                <a:ea typeface="Inter" pitchFamily="34" charset="-122"/>
                <a:cs typeface="Inter" pitchFamily="34" charset="-120"/>
              </a:rPr>
              <a:t>Reporting, analytics and margin visibility</a:t>
            </a:r>
            <a:endParaRPr lang="en-US" sz="1575" dirty="0"/>
          </a:p>
        </p:txBody>
      </p:sp>
      <p:sp>
        <p:nvSpPr>
          <p:cNvPr id="32" name="Text 30"/>
          <p:cNvSpPr/>
          <p:nvPr/>
        </p:nvSpPr>
        <p:spPr>
          <a:xfrm>
            <a:off x="10184706" y="3710385"/>
            <a:ext cx="6770031" cy="422274"/>
          </a:xfrm>
          <a:prstGeom prst="rect">
            <a:avLst/>
          </a:prstGeom>
          <a:noFill/>
          <a:ln/>
        </p:spPr>
        <p:txBody>
          <a:bodyPr wrap="square" lIns="25400" tIns="25400" rIns="25400" bIns="25400" rtlCol="0" anchor="t">
            <a:noAutofit/>
          </a:bodyPr>
          <a:lstStyle/>
          <a:p>
            <a:pPr marL="0" indent="0" algn="l">
              <a:lnSpc>
                <a:spcPct val="120000"/>
              </a:lnSpc>
              <a:buNone/>
            </a:pPr>
            <a:r>
              <a:rPr lang="en-US" sz="2000" dirty="0">
                <a:solidFill>
                  <a:srgbClr val="13171A"/>
                </a:solidFill>
                <a:latin typeface="Inter" pitchFamily="34" charset="0"/>
                <a:ea typeface="Inter" pitchFamily="34" charset="-122"/>
                <a:cs typeface="Inter" pitchFamily="34" charset="-120"/>
              </a:rPr>
              <a:t>Corporate account </a:t>
            </a:r>
            <a:r>
              <a:rPr lang="en-US" sz="2000" dirty="0">
                <a:solidFill>
                  <a:srgbClr val="13171A"/>
                </a:solidFill>
                <a:latin typeface="Inter SemiBold" panose="02000503000000020004" pitchFamily="2" charset="0"/>
                <a:ea typeface="Inter SemiBold" panose="02000503000000020004" pitchFamily="2" charset="0"/>
                <a:cs typeface="Inter" pitchFamily="34" charset="-120"/>
              </a:rPr>
              <a:t>is not one SIM</a:t>
            </a:r>
            <a:endParaRPr lang="en-US" sz="2000" dirty="0">
              <a:latin typeface="Inter SemiBold" panose="02000503000000020004" pitchFamily="2" charset="0"/>
              <a:ea typeface="Inter SemiBold" panose="02000503000000020004" pitchFamily="2" charset="0"/>
            </a:endParaRPr>
          </a:p>
        </p:txBody>
      </p:sp>
      <p:pic>
        <p:nvPicPr>
          <p:cNvPr id="36" name="Image 0" descr="preencoded.png"/>
          <p:cNvPicPr>
            <a:picLocks noChangeAspect="1"/>
          </p:cNvPicPr>
          <p:nvPr/>
        </p:nvPicPr>
        <p:blipFill>
          <a:blip r:embed="rId3"/>
          <a:stretch>
            <a:fillRect/>
          </a:stretch>
        </p:blipFill>
        <p:spPr>
          <a:xfrm>
            <a:off x="10184706" y="5080655"/>
            <a:ext cx="6572845" cy="476250"/>
          </a:xfrm>
          <a:prstGeom prst="rect">
            <a:avLst/>
          </a:prstGeom>
        </p:spPr>
      </p:pic>
      <p:sp>
        <p:nvSpPr>
          <p:cNvPr id="37" name="Shape 34"/>
          <p:cNvSpPr/>
          <p:nvPr/>
        </p:nvSpPr>
        <p:spPr>
          <a:xfrm>
            <a:off x="10184706" y="5556905"/>
            <a:ext cx="2102048" cy="463550"/>
          </a:xfrm>
          <a:prstGeom prst="roundRect">
            <a:avLst>
              <a:gd name="adj" fmla="val 16438"/>
            </a:avLst>
          </a:prstGeom>
          <a:solidFill>
            <a:srgbClr val="FFFFFF"/>
          </a:solidFill>
          <a:ln w="6350">
            <a:solidFill>
              <a:srgbClr val="DCDEE3"/>
            </a:solidFill>
            <a:prstDash val="solid"/>
          </a:ln>
        </p:spPr>
        <p:txBody>
          <a:bodyPr/>
          <a:lstStyle/>
          <a:p>
            <a:endParaRPr lang="ru-RU"/>
          </a:p>
        </p:txBody>
      </p:sp>
      <p:sp>
        <p:nvSpPr>
          <p:cNvPr id="38" name="Text 35"/>
          <p:cNvSpPr/>
          <p:nvPr/>
        </p:nvSpPr>
        <p:spPr>
          <a:xfrm>
            <a:off x="10305356" y="5696605"/>
            <a:ext cx="1860748" cy="222250"/>
          </a:xfrm>
          <a:prstGeom prst="rect">
            <a:avLst/>
          </a:prstGeom>
          <a:noFill/>
          <a:ln/>
        </p:spPr>
        <p:txBody>
          <a:bodyPr wrap="square" lIns="25400" tIns="25400" rIns="25400" bIns="25400" rtlCol="0" anchor="t">
            <a:normAutofit lnSpcReduction="10000"/>
          </a:bodyPr>
          <a:lstStyle/>
          <a:p>
            <a:pPr marL="0" indent="0" algn="ctr">
              <a:buNone/>
            </a:pPr>
            <a:r>
              <a:rPr lang="en-US" sz="1200" dirty="0">
                <a:solidFill>
                  <a:srgbClr val="13171A"/>
                </a:solidFill>
                <a:latin typeface="Inter" pitchFamily="34" charset="0"/>
                <a:ea typeface="Inter" pitchFamily="34" charset="-122"/>
                <a:cs typeface="Inter" pitchFamily="34" charset="-120"/>
              </a:rPr>
              <a:t>Departments</a:t>
            </a:r>
            <a:endParaRPr lang="en-US" sz="1200" dirty="0"/>
          </a:p>
        </p:txBody>
      </p:sp>
      <p:sp>
        <p:nvSpPr>
          <p:cNvPr id="39" name="Shape 36"/>
          <p:cNvSpPr/>
          <p:nvPr/>
        </p:nvSpPr>
        <p:spPr>
          <a:xfrm>
            <a:off x="12420105" y="5556905"/>
            <a:ext cx="2102048" cy="463550"/>
          </a:xfrm>
          <a:prstGeom prst="roundRect">
            <a:avLst>
              <a:gd name="adj" fmla="val 16438"/>
            </a:avLst>
          </a:prstGeom>
          <a:solidFill>
            <a:srgbClr val="FFFFFF"/>
          </a:solidFill>
          <a:ln w="6350">
            <a:solidFill>
              <a:srgbClr val="DCDEE3"/>
            </a:solidFill>
            <a:prstDash val="solid"/>
          </a:ln>
        </p:spPr>
        <p:txBody>
          <a:bodyPr/>
          <a:lstStyle/>
          <a:p>
            <a:endParaRPr lang="ru-RU"/>
          </a:p>
        </p:txBody>
      </p:sp>
      <p:sp>
        <p:nvSpPr>
          <p:cNvPr id="40" name="Text 37"/>
          <p:cNvSpPr/>
          <p:nvPr/>
        </p:nvSpPr>
        <p:spPr>
          <a:xfrm>
            <a:off x="12540755" y="5696605"/>
            <a:ext cx="1860748" cy="222250"/>
          </a:xfrm>
          <a:prstGeom prst="rect">
            <a:avLst/>
          </a:prstGeom>
          <a:noFill/>
          <a:ln/>
        </p:spPr>
        <p:txBody>
          <a:bodyPr wrap="square" lIns="25400" tIns="25400" rIns="25400" bIns="25400" rtlCol="0" anchor="t">
            <a:normAutofit lnSpcReduction="10000"/>
          </a:bodyPr>
          <a:lstStyle/>
          <a:p>
            <a:pPr marL="0" indent="0" algn="ctr">
              <a:buNone/>
            </a:pPr>
            <a:r>
              <a:rPr lang="en-US" sz="1200" dirty="0">
                <a:solidFill>
                  <a:srgbClr val="13171A"/>
                </a:solidFill>
                <a:latin typeface="Inter" pitchFamily="34" charset="0"/>
                <a:ea typeface="Inter" pitchFamily="34" charset="-122"/>
                <a:cs typeface="Inter" pitchFamily="34" charset="-120"/>
              </a:rPr>
              <a:t>Employees</a:t>
            </a:r>
            <a:endParaRPr lang="en-US" sz="1200" dirty="0"/>
          </a:p>
        </p:txBody>
      </p:sp>
      <p:sp>
        <p:nvSpPr>
          <p:cNvPr id="41" name="Shape 38"/>
          <p:cNvSpPr/>
          <p:nvPr/>
        </p:nvSpPr>
        <p:spPr>
          <a:xfrm>
            <a:off x="14655503" y="5556905"/>
            <a:ext cx="2102048" cy="463550"/>
          </a:xfrm>
          <a:prstGeom prst="roundRect">
            <a:avLst>
              <a:gd name="adj" fmla="val 16438"/>
            </a:avLst>
          </a:prstGeom>
          <a:solidFill>
            <a:srgbClr val="FFFFFF"/>
          </a:solidFill>
          <a:ln w="6350">
            <a:solidFill>
              <a:srgbClr val="DCDEE3"/>
            </a:solidFill>
            <a:prstDash val="solid"/>
          </a:ln>
        </p:spPr>
        <p:txBody>
          <a:bodyPr/>
          <a:lstStyle/>
          <a:p>
            <a:endParaRPr lang="ru-RU"/>
          </a:p>
        </p:txBody>
      </p:sp>
      <p:sp>
        <p:nvSpPr>
          <p:cNvPr id="42" name="Text 39"/>
          <p:cNvSpPr/>
          <p:nvPr/>
        </p:nvSpPr>
        <p:spPr>
          <a:xfrm>
            <a:off x="14776153" y="5696605"/>
            <a:ext cx="1860748" cy="222250"/>
          </a:xfrm>
          <a:prstGeom prst="rect">
            <a:avLst/>
          </a:prstGeom>
          <a:noFill/>
          <a:ln/>
        </p:spPr>
        <p:txBody>
          <a:bodyPr wrap="square" lIns="25400" tIns="25400" rIns="25400" bIns="25400" rtlCol="0" anchor="t">
            <a:normAutofit lnSpcReduction="10000"/>
          </a:bodyPr>
          <a:lstStyle/>
          <a:p>
            <a:pPr marL="0" indent="0" algn="ctr">
              <a:buNone/>
            </a:pPr>
            <a:r>
              <a:rPr lang="en-US" sz="1200" dirty="0">
                <a:solidFill>
                  <a:srgbClr val="13171A"/>
                </a:solidFill>
                <a:latin typeface="Inter" pitchFamily="34" charset="0"/>
                <a:ea typeface="Inter" pitchFamily="34" charset="-122"/>
                <a:cs typeface="Inter" pitchFamily="34" charset="-120"/>
              </a:rPr>
              <a:t>Devices</a:t>
            </a:r>
            <a:endParaRPr lang="en-US" sz="1200" dirty="0"/>
          </a:p>
        </p:txBody>
      </p:sp>
      <p:sp>
        <p:nvSpPr>
          <p:cNvPr id="43" name="Shape 40"/>
          <p:cNvSpPr/>
          <p:nvPr/>
        </p:nvSpPr>
        <p:spPr>
          <a:xfrm>
            <a:off x="10184706" y="6325255"/>
            <a:ext cx="6572845" cy="9525"/>
          </a:xfrm>
          <a:prstGeom prst="rect">
            <a:avLst/>
          </a:prstGeom>
          <a:solidFill>
            <a:srgbClr val="DCDEE3"/>
          </a:solidFill>
          <a:ln/>
        </p:spPr>
        <p:txBody>
          <a:bodyPr/>
          <a:lstStyle/>
          <a:p>
            <a:endParaRPr lang="ru-RU"/>
          </a:p>
        </p:txBody>
      </p:sp>
      <p:sp>
        <p:nvSpPr>
          <p:cNvPr id="44" name="Text 41"/>
          <p:cNvSpPr/>
          <p:nvPr/>
        </p:nvSpPr>
        <p:spPr>
          <a:xfrm>
            <a:off x="10184706" y="6563380"/>
            <a:ext cx="6770031"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POTENTIAL VALUE DRIVERS</a:t>
            </a:r>
            <a:endParaRPr lang="en-US" sz="1050" dirty="0"/>
          </a:p>
        </p:txBody>
      </p:sp>
      <p:sp>
        <p:nvSpPr>
          <p:cNvPr id="45" name="Text 42"/>
          <p:cNvSpPr/>
          <p:nvPr/>
        </p:nvSpPr>
        <p:spPr>
          <a:xfrm>
            <a:off x="10184706" y="6874530"/>
            <a:ext cx="234652" cy="260350"/>
          </a:xfrm>
          <a:prstGeom prst="rect">
            <a:avLst/>
          </a:prstGeom>
          <a:noFill/>
          <a:ln/>
        </p:spPr>
        <p:txBody>
          <a:bodyPr wrap="square" lIns="25400" tIns="25400" rIns="25400" bIns="25400" rtlCol="0" anchor="t">
            <a:normAutofit lnSpcReduction="10000"/>
          </a:bodyPr>
          <a:lstStyle/>
          <a:p>
            <a:pPr marL="0" indent="0" algn="l">
              <a:buNone/>
            </a:pPr>
            <a:r>
              <a:rPr lang="en-US" sz="1425" b="1" dirty="0">
                <a:solidFill>
                  <a:srgbClr val="EB377E"/>
                </a:solidFill>
                <a:latin typeface="Inter" pitchFamily="34" charset="0"/>
                <a:ea typeface="Inter" pitchFamily="34" charset="-122"/>
                <a:cs typeface="Inter" pitchFamily="34" charset="-120"/>
              </a:rPr>
              <a:t>✓</a:t>
            </a:r>
            <a:endParaRPr lang="en-US" sz="1425" dirty="0"/>
          </a:p>
        </p:txBody>
      </p:sp>
      <p:sp>
        <p:nvSpPr>
          <p:cNvPr id="46" name="Text 43"/>
          <p:cNvSpPr/>
          <p:nvPr/>
        </p:nvSpPr>
        <p:spPr>
          <a:xfrm>
            <a:off x="10476508" y="6874530"/>
            <a:ext cx="1969690" cy="260350"/>
          </a:xfrm>
          <a:prstGeom prst="rect">
            <a:avLst/>
          </a:prstGeom>
          <a:noFill/>
          <a:ln/>
        </p:spPr>
        <p:txBody>
          <a:bodyPr wrap="square" lIns="0" tIns="0" rIns="0" bIns="0" rtlCol="0" anchor="t">
            <a:normAutofit/>
          </a:bodyPr>
          <a:lstStyle/>
          <a:p>
            <a:pPr marL="0" indent="0" algn="l">
              <a:buNone/>
            </a:pPr>
            <a:r>
              <a:rPr lang="en-US" sz="1425" dirty="0">
                <a:solidFill>
                  <a:srgbClr val="13171A"/>
                </a:solidFill>
                <a:latin typeface="Inter" pitchFamily="34" charset="0"/>
                <a:ea typeface="Inter" pitchFamily="34" charset="-122"/>
                <a:cs typeface="Inter" pitchFamily="34" charset="-120"/>
              </a:rPr>
              <a:t>Higher-value accounts</a:t>
            </a:r>
            <a:endParaRPr lang="en-US" sz="1425" dirty="0"/>
          </a:p>
        </p:txBody>
      </p:sp>
      <p:sp>
        <p:nvSpPr>
          <p:cNvPr id="47" name="Text 44"/>
          <p:cNvSpPr/>
          <p:nvPr/>
        </p:nvSpPr>
        <p:spPr>
          <a:xfrm>
            <a:off x="10184706" y="7211080"/>
            <a:ext cx="234652" cy="260350"/>
          </a:xfrm>
          <a:prstGeom prst="rect">
            <a:avLst/>
          </a:prstGeom>
          <a:noFill/>
          <a:ln/>
        </p:spPr>
        <p:txBody>
          <a:bodyPr wrap="square" lIns="25400" tIns="25400" rIns="25400" bIns="25400" rtlCol="0" anchor="t">
            <a:normAutofit lnSpcReduction="10000"/>
          </a:bodyPr>
          <a:lstStyle/>
          <a:p>
            <a:pPr marL="0" indent="0" algn="l">
              <a:buNone/>
            </a:pPr>
            <a:r>
              <a:rPr lang="en-US" sz="1425" b="1" dirty="0">
                <a:solidFill>
                  <a:srgbClr val="EB377E"/>
                </a:solidFill>
                <a:latin typeface="Inter" pitchFamily="34" charset="0"/>
                <a:ea typeface="Inter" pitchFamily="34" charset="-122"/>
                <a:cs typeface="Inter" pitchFamily="34" charset="-120"/>
              </a:rPr>
              <a:t>✓</a:t>
            </a:r>
            <a:endParaRPr lang="en-US" sz="1425" dirty="0"/>
          </a:p>
        </p:txBody>
      </p:sp>
      <p:sp>
        <p:nvSpPr>
          <p:cNvPr id="48" name="Text 45"/>
          <p:cNvSpPr/>
          <p:nvPr/>
        </p:nvSpPr>
        <p:spPr>
          <a:xfrm>
            <a:off x="10476508" y="7211080"/>
            <a:ext cx="2450505" cy="260350"/>
          </a:xfrm>
          <a:prstGeom prst="rect">
            <a:avLst/>
          </a:prstGeom>
          <a:noFill/>
          <a:ln/>
        </p:spPr>
        <p:txBody>
          <a:bodyPr wrap="square" lIns="0" tIns="0" rIns="0" bIns="0" rtlCol="0" anchor="t">
            <a:normAutofit/>
          </a:bodyPr>
          <a:lstStyle/>
          <a:p>
            <a:pPr marL="0" indent="0" algn="l">
              <a:buNone/>
            </a:pPr>
            <a:r>
              <a:rPr lang="en-US" sz="1425" dirty="0">
                <a:solidFill>
                  <a:srgbClr val="13171A"/>
                </a:solidFill>
                <a:latin typeface="Inter" pitchFamily="34" charset="0"/>
                <a:ea typeface="Inter" pitchFamily="34" charset="-122"/>
                <a:cs typeface="Inter" pitchFamily="34" charset="-120"/>
              </a:rPr>
              <a:t>Longer relationship potential</a:t>
            </a:r>
            <a:endParaRPr lang="en-US" sz="1425" dirty="0"/>
          </a:p>
        </p:txBody>
      </p:sp>
      <p:sp>
        <p:nvSpPr>
          <p:cNvPr id="49" name="Text 46"/>
          <p:cNvSpPr/>
          <p:nvPr/>
        </p:nvSpPr>
        <p:spPr>
          <a:xfrm>
            <a:off x="10184706" y="7547630"/>
            <a:ext cx="234652" cy="260350"/>
          </a:xfrm>
          <a:prstGeom prst="rect">
            <a:avLst/>
          </a:prstGeom>
          <a:noFill/>
          <a:ln/>
        </p:spPr>
        <p:txBody>
          <a:bodyPr wrap="square" lIns="25400" tIns="25400" rIns="25400" bIns="25400" rtlCol="0" anchor="t">
            <a:normAutofit lnSpcReduction="10000"/>
          </a:bodyPr>
          <a:lstStyle/>
          <a:p>
            <a:pPr marL="0" indent="0" algn="l">
              <a:buNone/>
            </a:pPr>
            <a:r>
              <a:rPr lang="en-US" sz="1425" b="1" dirty="0">
                <a:solidFill>
                  <a:srgbClr val="EB377E"/>
                </a:solidFill>
                <a:latin typeface="Inter" pitchFamily="34" charset="0"/>
                <a:ea typeface="Inter" pitchFamily="34" charset="-122"/>
                <a:cs typeface="Inter" pitchFamily="34" charset="-120"/>
              </a:rPr>
              <a:t>✓</a:t>
            </a:r>
            <a:endParaRPr lang="en-US" sz="1425" dirty="0"/>
          </a:p>
        </p:txBody>
      </p:sp>
      <p:sp>
        <p:nvSpPr>
          <p:cNvPr id="50" name="Text 47"/>
          <p:cNvSpPr/>
          <p:nvPr/>
        </p:nvSpPr>
        <p:spPr>
          <a:xfrm>
            <a:off x="10476508" y="7547630"/>
            <a:ext cx="5997536" cy="260350"/>
          </a:xfrm>
          <a:prstGeom prst="rect">
            <a:avLst/>
          </a:prstGeom>
          <a:noFill/>
          <a:ln/>
        </p:spPr>
        <p:txBody>
          <a:bodyPr wrap="square" lIns="0" tIns="0" rIns="0" bIns="0" rtlCol="0" anchor="t">
            <a:normAutofit/>
          </a:bodyPr>
          <a:lstStyle/>
          <a:p>
            <a:pPr marL="0" indent="0" algn="l">
              <a:buNone/>
            </a:pPr>
            <a:r>
              <a:rPr lang="en-US" sz="1425" dirty="0">
                <a:solidFill>
                  <a:srgbClr val="13171A"/>
                </a:solidFill>
                <a:latin typeface="Inter" pitchFamily="34" charset="0"/>
                <a:ea typeface="Inter" pitchFamily="34" charset="-122"/>
                <a:cs typeface="Inter" pitchFamily="34" charset="-120"/>
              </a:rPr>
              <a:t>Connectivity + digital services across employees, branches &amp; devices</a:t>
            </a:r>
            <a:endParaRPr lang="en-US" sz="1425" dirty="0"/>
          </a:p>
        </p:txBody>
      </p:sp>
      <p:sp>
        <p:nvSpPr>
          <p:cNvPr id="51" name="Shape 48"/>
          <p:cNvSpPr/>
          <p:nvPr/>
        </p:nvSpPr>
        <p:spPr>
          <a:xfrm>
            <a:off x="1143000" y="8775998"/>
            <a:ext cx="457200" cy="9525"/>
          </a:xfrm>
          <a:prstGeom prst="rect">
            <a:avLst/>
          </a:prstGeom>
          <a:solidFill>
            <a:srgbClr val="EB377E"/>
          </a:solidFill>
          <a:ln/>
        </p:spPr>
        <p:txBody>
          <a:bodyPr/>
          <a:lstStyle/>
          <a:p>
            <a:endParaRPr lang="ru-RU"/>
          </a:p>
        </p:txBody>
      </p:sp>
      <p:sp>
        <p:nvSpPr>
          <p:cNvPr id="52" name="Text 49"/>
          <p:cNvSpPr/>
          <p:nvPr/>
        </p:nvSpPr>
        <p:spPr>
          <a:xfrm>
            <a:off x="1828800" y="8443020"/>
            <a:ext cx="13839902" cy="358080"/>
          </a:xfrm>
          <a:prstGeom prst="rect">
            <a:avLst/>
          </a:prstGeom>
          <a:noFill/>
          <a:ln/>
        </p:spPr>
        <p:txBody>
          <a:bodyPr wrap="square" lIns="25400" tIns="25400" rIns="25400" bIns="25400" rtlCol="0" anchor="t">
            <a:noAutofit/>
          </a:bodyPr>
          <a:lstStyle/>
          <a:p>
            <a:pPr marL="0" indent="0" algn="l">
              <a:lnSpc>
                <a:spcPct val="112000"/>
              </a:lnSpc>
              <a:buNone/>
            </a:pPr>
            <a:r>
              <a:rPr lang="en-US" sz="2400" i="1" kern="0" spc="-11" dirty="0">
                <a:solidFill>
                  <a:srgbClr val="13171A"/>
                </a:solidFill>
                <a:latin typeface="Inter" pitchFamily="34" charset="0"/>
                <a:ea typeface="Inter" pitchFamily="34" charset="-122"/>
                <a:cs typeface="Inter" pitchFamily="34" charset="-120"/>
              </a:rPr>
              <a:t>B2B growth needs more than SIM activation — control over accounts, contracts, services, invoices and margins.</a:t>
            </a:r>
            <a:endParaRPr lang="en-US" sz="2400" dirty="0"/>
          </a:p>
        </p:txBody>
      </p:sp>
      <p:sp>
        <p:nvSpPr>
          <p:cNvPr id="53" name="Прямоугольник 52">
            <a:extLst>
              <a:ext uri="{FF2B5EF4-FFF2-40B4-BE49-F238E27FC236}">
                <a16:creationId xmlns:a16="http://schemas.microsoft.com/office/drawing/2014/main" id="{9576E25A-F242-69FF-E799-C92524670D96}"/>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4" name="Рисунок 53">
            <a:extLst>
              <a:ext uri="{FF2B5EF4-FFF2-40B4-BE49-F238E27FC236}">
                <a16:creationId xmlns:a16="http://schemas.microsoft.com/office/drawing/2014/main" id="{221D6CCE-ABC3-BA09-722B-40CDB8F49B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05869" y="263484"/>
            <a:ext cx="1609461" cy="316616"/>
          </a:xfrm>
          <a:prstGeom prst="rect">
            <a:avLst/>
          </a:prstGeom>
        </p:spPr>
      </p:pic>
      <p:grpSp>
        <p:nvGrpSpPr>
          <p:cNvPr id="59" name="Группа 58">
            <a:extLst>
              <a:ext uri="{FF2B5EF4-FFF2-40B4-BE49-F238E27FC236}">
                <a16:creationId xmlns:a16="http://schemas.microsoft.com/office/drawing/2014/main" id="{44A6E91F-8639-6354-B5F5-22DB9FE9989C}"/>
              </a:ext>
            </a:extLst>
          </p:cNvPr>
          <p:cNvGrpSpPr/>
          <p:nvPr/>
        </p:nvGrpSpPr>
        <p:grpSpPr>
          <a:xfrm>
            <a:off x="12296280" y="5156871"/>
            <a:ext cx="2364699" cy="323850"/>
            <a:chOff x="12291517" y="5184480"/>
            <a:chExt cx="2364699" cy="323850"/>
          </a:xfrm>
        </p:grpSpPr>
        <p:sp>
          <p:nvSpPr>
            <p:cNvPr id="56" name="Прямоугольник: скругленные углы 55">
              <a:extLst>
                <a:ext uri="{FF2B5EF4-FFF2-40B4-BE49-F238E27FC236}">
                  <a16:creationId xmlns:a16="http://schemas.microsoft.com/office/drawing/2014/main" id="{4ED601D8-7AC3-C2E4-D7A0-367C852B8CA5}"/>
                </a:ext>
              </a:extLst>
            </p:cNvPr>
            <p:cNvSpPr/>
            <p:nvPr/>
          </p:nvSpPr>
          <p:spPr>
            <a:xfrm>
              <a:off x="12623400" y="5207346"/>
              <a:ext cx="1697443" cy="20412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Text 31"/>
            <p:cNvSpPr/>
            <p:nvPr/>
          </p:nvSpPr>
          <p:spPr>
            <a:xfrm>
              <a:off x="12291517" y="5184480"/>
              <a:ext cx="2364699" cy="323850"/>
            </a:xfrm>
            <a:prstGeom prst="rect">
              <a:avLst/>
            </a:prstGeom>
            <a:noFill/>
            <a:ln/>
          </p:spPr>
          <p:txBody>
            <a:bodyPr wrap="square" lIns="25400" tIns="25400" rIns="25400" bIns="25400" rtlCol="0" anchor="t">
              <a:normAutofit/>
            </a:bodyPr>
            <a:lstStyle/>
            <a:p>
              <a:pPr marL="0" indent="0" algn="ctr">
                <a:lnSpc>
                  <a:spcPct val="150000"/>
                </a:lnSpc>
                <a:buNone/>
              </a:pPr>
              <a:r>
                <a:rPr lang="en-US" sz="800" dirty="0">
                  <a:solidFill>
                    <a:schemeClr val="tx1">
                      <a:lumMod val="50000"/>
                      <a:lumOff val="50000"/>
                    </a:schemeClr>
                  </a:solidFill>
                  <a:latin typeface="Inter" pitchFamily="34" charset="0"/>
                  <a:ea typeface="Inter" pitchFamily="34" charset="-122"/>
                  <a:cs typeface="Inter" pitchFamily="34" charset="-120"/>
                </a:rPr>
                <a:t>Shared control &amp; governance</a:t>
              </a:r>
              <a:endParaRPr lang="en-US" sz="800" dirty="0">
                <a:solidFill>
                  <a:schemeClr val="tx1">
                    <a:lumMod val="50000"/>
                    <a:lumOff val="50000"/>
                  </a:schemeClr>
                </a:solidFill>
              </a:endParaRPr>
            </a:p>
          </p:txBody>
        </p:sp>
      </p:grpSp>
      <p:grpSp>
        <p:nvGrpSpPr>
          <p:cNvPr id="55" name="Группа 54">
            <a:extLst>
              <a:ext uri="{FF2B5EF4-FFF2-40B4-BE49-F238E27FC236}">
                <a16:creationId xmlns:a16="http://schemas.microsoft.com/office/drawing/2014/main" id="{007684A1-7CCE-350F-7C3D-6DEB21D96FA0}"/>
              </a:ext>
            </a:extLst>
          </p:cNvPr>
          <p:cNvGrpSpPr/>
          <p:nvPr/>
        </p:nvGrpSpPr>
        <p:grpSpPr>
          <a:xfrm>
            <a:off x="12349163" y="4652659"/>
            <a:ext cx="2271712" cy="438150"/>
            <a:chOff x="12349163" y="4805065"/>
            <a:chExt cx="2271712" cy="438150"/>
          </a:xfrm>
        </p:grpSpPr>
        <p:sp>
          <p:nvSpPr>
            <p:cNvPr id="34" name="Shape 32"/>
            <p:cNvSpPr/>
            <p:nvPr/>
          </p:nvSpPr>
          <p:spPr>
            <a:xfrm>
              <a:off x="12349163" y="4805065"/>
              <a:ext cx="2271712" cy="438150"/>
            </a:xfrm>
            <a:prstGeom prst="roundRect">
              <a:avLst>
                <a:gd name="adj" fmla="val 17391"/>
              </a:avLst>
            </a:prstGeom>
            <a:solidFill>
              <a:srgbClr val="13171A"/>
            </a:solidFill>
            <a:ln/>
          </p:spPr>
          <p:txBody>
            <a:bodyPr/>
            <a:lstStyle/>
            <a:p>
              <a:endParaRPr lang="ru-RU"/>
            </a:p>
          </p:txBody>
        </p:sp>
        <p:sp>
          <p:nvSpPr>
            <p:cNvPr id="35" name="Text 33"/>
            <p:cNvSpPr/>
            <p:nvPr/>
          </p:nvSpPr>
          <p:spPr>
            <a:xfrm>
              <a:off x="12671029" y="4919365"/>
              <a:ext cx="1600200" cy="247650"/>
            </a:xfrm>
            <a:prstGeom prst="rect">
              <a:avLst/>
            </a:prstGeom>
            <a:noFill/>
            <a:ln/>
          </p:spPr>
          <p:txBody>
            <a:bodyPr wrap="square" lIns="25400" tIns="25400" rIns="25400" bIns="25400" rtlCol="0" anchor="t">
              <a:normAutofit lnSpcReduction="10000"/>
            </a:bodyPr>
            <a:lstStyle/>
            <a:p>
              <a:pPr marL="0" indent="0" algn="ctr">
                <a:buNone/>
              </a:pPr>
              <a:r>
                <a:rPr lang="en-US" sz="1350" dirty="0">
                  <a:solidFill>
                    <a:srgbClr val="FFFFFF"/>
                  </a:solidFill>
                  <a:latin typeface="Inter" pitchFamily="34" charset="0"/>
                  <a:ea typeface="Inter" pitchFamily="34" charset="-122"/>
                  <a:cs typeface="Inter" pitchFamily="34" charset="-120"/>
                </a:rPr>
                <a:t>Corporate Account</a:t>
              </a:r>
              <a:endParaRPr lang="en-US" sz="1350" dirty="0"/>
            </a:p>
          </p:txBody>
        </p:sp>
      </p:grpSp>
      <p:sp>
        <p:nvSpPr>
          <p:cNvPr id="60" name="Text 5">
            <a:extLst>
              <a:ext uri="{FF2B5EF4-FFF2-40B4-BE49-F238E27FC236}">
                <a16:creationId xmlns:a16="http://schemas.microsoft.com/office/drawing/2014/main" id="{F2E08893-2B26-B9F5-43D4-F104D79A009B}"/>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sz="1800" b="1" kern="0" spc="324" dirty="0">
                <a:solidFill>
                  <a:srgbClr val="EB377E"/>
                </a:solidFill>
                <a:latin typeface="Inter" pitchFamily="34" charset="0"/>
                <a:ea typeface="Inter" pitchFamily="34" charset="-122"/>
                <a:cs typeface="Inter" pitchFamily="34" charset="-120"/>
              </a:rPr>
              <a:t>0</a:t>
            </a:r>
            <a:r>
              <a:rPr lang="ru-RU" sz="1800" b="1" kern="0" spc="324" dirty="0">
                <a:solidFill>
                  <a:srgbClr val="EB377E"/>
                </a:solidFill>
                <a:latin typeface="Inter" pitchFamily="34" charset="0"/>
                <a:ea typeface="Inter" pitchFamily="34" charset="-122"/>
                <a:cs typeface="Inter" pitchFamily="34" charset="-120"/>
              </a:rPr>
              <a:t>9</a:t>
            </a:r>
            <a:r>
              <a:rPr lang="en-US" sz="1800" b="1" kern="0" spc="324" dirty="0">
                <a:solidFill>
                  <a:srgbClr val="EB377E"/>
                </a:solidFill>
                <a:latin typeface="Inter" pitchFamily="34" charset="0"/>
                <a:ea typeface="Inter" pitchFamily="34" charset="-122"/>
                <a:cs typeface="Inter" pitchFamily="34" charset="-120"/>
              </a:rPr>
              <a:t>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61" name="Text 4">
            <a:extLst>
              <a:ext uri="{FF2B5EF4-FFF2-40B4-BE49-F238E27FC236}">
                <a16:creationId xmlns:a16="http://schemas.microsoft.com/office/drawing/2014/main" id="{6F8E5147-4A5D-B7A0-F33B-77CEBCD6CB8F}"/>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7FC"/>
        </a:solidFill>
        <a:effectLst/>
      </p:bgPr>
    </p:bg>
    <p:spTree>
      <p:nvGrpSpPr>
        <p:cNvPr id="1" name=""/>
        <p:cNvGrpSpPr/>
        <p:nvPr/>
      </p:nvGrpSpPr>
      <p:grpSpPr>
        <a:xfrm>
          <a:off x="0" y="0"/>
          <a:ext cx="0" cy="0"/>
          <a:chOff x="0" y="0"/>
          <a:chExt cx="0" cy="0"/>
        </a:xfrm>
      </p:grpSpPr>
      <p:sp>
        <p:nvSpPr>
          <p:cNvPr id="9" name="Text 7"/>
          <p:cNvSpPr/>
          <p:nvPr/>
        </p:nvSpPr>
        <p:spPr>
          <a:xfrm>
            <a:off x="1143000" y="1562100"/>
            <a:ext cx="15697200" cy="751284"/>
          </a:xfrm>
          <a:prstGeom prst="rect">
            <a:avLst/>
          </a:prstGeom>
          <a:noFill/>
          <a:ln/>
        </p:spPr>
        <p:txBody>
          <a:bodyPr wrap="square" lIns="25400" tIns="25400" rIns="25400" bIns="25400" rtlCol="0" anchor="t">
            <a:noAutofit/>
          </a:bodyPr>
          <a:lstStyle/>
          <a:p>
            <a:pPr marL="0" indent="0" algn="l">
              <a:lnSpc>
                <a:spcPct val="104000"/>
              </a:lnSpc>
              <a:buNone/>
            </a:pPr>
            <a:r>
              <a:rPr lang="en-US" sz="5000" kern="0" spc="-97" dirty="0">
                <a:solidFill>
                  <a:srgbClr val="13171A"/>
                </a:solidFill>
                <a:latin typeface="Inter" pitchFamily="34" charset="0"/>
                <a:ea typeface="Inter" pitchFamily="34" charset="-122"/>
                <a:cs typeface="Inter" pitchFamily="34" charset="-120"/>
              </a:rPr>
              <a:t>MVNE as the next </a:t>
            </a:r>
            <a:r>
              <a:rPr lang="en-US" sz="5000" b="1" kern="0" spc="-97" dirty="0">
                <a:solidFill>
                  <a:srgbClr val="13171A"/>
                </a:solidFill>
                <a:latin typeface="Inter" pitchFamily="34" charset="0"/>
                <a:ea typeface="Inter" pitchFamily="34" charset="-122"/>
                <a:cs typeface="Inter" pitchFamily="34" charset="-120"/>
              </a:rPr>
              <a:t>scale model.</a:t>
            </a:r>
            <a:endParaRPr lang="en-US" sz="5000" dirty="0"/>
          </a:p>
        </p:txBody>
      </p:sp>
      <p:sp>
        <p:nvSpPr>
          <p:cNvPr id="10" name="Text 8"/>
          <p:cNvSpPr/>
          <p:nvPr/>
        </p:nvSpPr>
        <p:spPr>
          <a:xfrm>
            <a:off x="1143000" y="2516584"/>
            <a:ext cx="12753975" cy="3810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800" dirty="0">
                <a:solidFill>
                  <a:srgbClr val="7B7B7B"/>
                </a:solidFill>
                <a:latin typeface="Inter Light" panose="02000503000000020004" pitchFamily="2" charset="0"/>
                <a:ea typeface="Inter Light" panose="02000503000000020004" pitchFamily="2" charset="0"/>
                <a:cs typeface="Inter" pitchFamily="34" charset="-120"/>
              </a:rPr>
              <a:t>A mature MVNO platform can become an enablement layer for several brands, partners or niche propositions.</a:t>
            </a:r>
            <a:endParaRPr lang="en-US" sz="1800" dirty="0">
              <a:latin typeface="Inter Light" panose="02000503000000020004" pitchFamily="2" charset="0"/>
              <a:ea typeface="Inter Light" panose="02000503000000020004" pitchFamily="2" charset="0"/>
            </a:endParaRPr>
          </a:p>
        </p:txBody>
      </p:sp>
      <p:sp>
        <p:nvSpPr>
          <p:cNvPr id="11" name="Shape 9"/>
          <p:cNvSpPr/>
          <p:nvPr/>
        </p:nvSpPr>
        <p:spPr>
          <a:xfrm>
            <a:off x="1143000" y="3570684"/>
            <a:ext cx="2893417" cy="1187450"/>
          </a:xfrm>
          <a:prstGeom prst="roundRect">
            <a:avLst>
              <a:gd name="adj" fmla="val 8021"/>
            </a:avLst>
          </a:prstGeom>
          <a:solidFill>
            <a:srgbClr val="FFFFFF"/>
          </a:solidFill>
          <a:ln w="6350">
            <a:solidFill>
              <a:srgbClr val="DCDEE3"/>
            </a:solidFill>
            <a:prstDash val="solid"/>
          </a:ln>
        </p:spPr>
        <p:txBody>
          <a:bodyPr/>
          <a:lstStyle/>
          <a:p>
            <a:endParaRPr lang="ru-RU"/>
          </a:p>
        </p:txBody>
      </p:sp>
      <p:sp>
        <p:nvSpPr>
          <p:cNvPr id="12" name="Text 10"/>
          <p:cNvSpPr/>
          <p:nvPr/>
        </p:nvSpPr>
        <p:spPr>
          <a:xfrm>
            <a:off x="1320800" y="3805634"/>
            <a:ext cx="2537817" cy="165100"/>
          </a:xfrm>
          <a:prstGeom prst="rect">
            <a:avLst/>
          </a:prstGeom>
          <a:noFill/>
          <a:ln/>
        </p:spPr>
        <p:txBody>
          <a:bodyPr wrap="square" lIns="25400" tIns="25400" rIns="25400" bIns="25400" rtlCol="0" anchor="t">
            <a:normAutofit lnSpcReduction="10000"/>
          </a:bodyPr>
          <a:lstStyle/>
          <a:p>
            <a:pPr marL="0" indent="0" algn="ctr">
              <a:buNone/>
            </a:pPr>
            <a:r>
              <a:rPr lang="en-US" sz="825" b="1" kern="0" spc="182" dirty="0">
                <a:solidFill>
                  <a:srgbClr val="EB377E"/>
                </a:solidFill>
                <a:latin typeface="Inter" pitchFamily="34" charset="0"/>
                <a:ea typeface="Inter" pitchFamily="34" charset="-122"/>
                <a:cs typeface="Inter" pitchFamily="34" charset="-120"/>
              </a:rPr>
              <a:t>TENANT</a:t>
            </a:r>
            <a:endParaRPr lang="en-US" sz="825" dirty="0"/>
          </a:p>
        </p:txBody>
      </p:sp>
      <p:sp>
        <p:nvSpPr>
          <p:cNvPr id="13" name="Text 11"/>
          <p:cNvSpPr/>
          <p:nvPr/>
        </p:nvSpPr>
        <p:spPr>
          <a:xfrm>
            <a:off x="1320800" y="4027884"/>
            <a:ext cx="2537817" cy="317500"/>
          </a:xfrm>
          <a:prstGeom prst="rect">
            <a:avLst/>
          </a:prstGeom>
          <a:noFill/>
          <a:ln/>
        </p:spPr>
        <p:txBody>
          <a:bodyPr wrap="square" lIns="25400" tIns="25400" rIns="25400" bIns="25400" rtlCol="0" anchor="t">
            <a:normAutofit lnSpcReduction="10000"/>
          </a:bodyPr>
          <a:lstStyle/>
          <a:p>
            <a:pPr marL="0" indent="0" algn="ctr">
              <a:buNone/>
            </a:pPr>
            <a:r>
              <a:rPr lang="en-US" sz="1800" b="1" dirty="0">
                <a:solidFill>
                  <a:srgbClr val="13171A"/>
                </a:solidFill>
                <a:latin typeface="Inter" pitchFamily="34" charset="0"/>
                <a:ea typeface="Inter" pitchFamily="34" charset="-122"/>
                <a:cs typeface="Inter" pitchFamily="34" charset="-120"/>
              </a:rPr>
              <a:t>MVNO Brand A</a:t>
            </a:r>
            <a:endParaRPr lang="en-US" sz="1800" dirty="0"/>
          </a:p>
        </p:txBody>
      </p:sp>
      <p:sp>
        <p:nvSpPr>
          <p:cNvPr id="14" name="Text 12"/>
          <p:cNvSpPr/>
          <p:nvPr/>
        </p:nvSpPr>
        <p:spPr>
          <a:xfrm>
            <a:off x="1320800" y="4364435"/>
            <a:ext cx="2537817" cy="196850"/>
          </a:xfrm>
          <a:prstGeom prst="rect">
            <a:avLst/>
          </a:prstGeom>
          <a:noFill/>
          <a:ln/>
        </p:spPr>
        <p:txBody>
          <a:bodyPr wrap="square" lIns="25400" tIns="25400" rIns="25400" bIns="25400" rtlCol="0" anchor="t">
            <a:normAutofit lnSpcReduction="10000"/>
          </a:bodyPr>
          <a:lstStyle/>
          <a:p>
            <a:pPr marL="0" indent="0" algn="ctr">
              <a:buNone/>
            </a:pPr>
            <a:r>
              <a:rPr lang="en-US" sz="1050" dirty="0">
                <a:solidFill>
                  <a:srgbClr val="7B7B7B"/>
                </a:solidFill>
                <a:latin typeface="Inter" pitchFamily="34" charset="0"/>
                <a:ea typeface="Inter" pitchFamily="34" charset="-122"/>
                <a:cs typeface="Inter" pitchFamily="34" charset="-120"/>
              </a:rPr>
              <a:t>Mass-market</a:t>
            </a:r>
            <a:endParaRPr lang="en-US" sz="1050" dirty="0"/>
          </a:p>
        </p:txBody>
      </p:sp>
      <p:sp>
        <p:nvSpPr>
          <p:cNvPr id="15" name="Shape 13"/>
          <p:cNvSpPr/>
          <p:nvPr/>
        </p:nvSpPr>
        <p:spPr>
          <a:xfrm>
            <a:off x="4207867" y="3570684"/>
            <a:ext cx="2893417" cy="1187450"/>
          </a:xfrm>
          <a:prstGeom prst="roundRect">
            <a:avLst>
              <a:gd name="adj" fmla="val 8021"/>
            </a:avLst>
          </a:prstGeom>
          <a:solidFill>
            <a:srgbClr val="FFFFFF"/>
          </a:solidFill>
          <a:ln w="6350">
            <a:solidFill>
              <a:srgbClr val="DCDEE3"/>
            </a:solidFill>
            <a:prstDash val="solid"/>
          </a:ln>
        </p:spPr>
        <p:txBody>
          <a:bodyPr/>
          <a:lstStyle/>
          <a:p>
            <a:endParaRPr lang="ru-RU"/>
          </a:p>
        </p:txBody>
      </p:sp>
      <p:sp>
        <p:nvSpPr>
          <p:cNvPr id="16" name="Text 14"/>
          <p:cNvSpPr/>
          <p:nvPr/>
        </p:nvSpPr>
        <p:spPr>
          <a:xfrm>
            <a:off x="4385667" y="3805634"/>
            <a:ext cx="2537817" cy="165100"/>
          </a:xfrm>
          <a:prstGeom prst="rect">
            <a:avLst/>
          </a:prstGeom>
          <a:noFill/>
          <a:ln/>
        </p:spPr>
        <p:txBody>
          <a:bodyPr wrap="square" lIns="25400" tIns="25400" rIns="25400" bIns="25400" rtlCol="0" anchor="t">
            <a:normAutofit lnSpcReduction="10000"/>
          </a:bodyPr>
          <a:lstStyle/>
          <a:p>
            <a:pPr marL="0" indent="0" algn="ctr">
              <a:buNone/>
            </a:pPr>
            <a:r>
              <a:rPr lang="en-US" sz="825" b="1" kern="0" spc="182" dirty="0">
                <a:solidFill>
                  <a:srgbClr val="EB377E"/>
                </a:solidFill>
                <a:latin typeface="Inter" pitchFamily="34" charset="0"/>
                <a:ea typeface="Inter" pitchFamily="34" charset="-122"/>
                <a:cs typeface="Inter" pitchFamily="34" charset="-120"/>
              </a:rPr>
              <a:t>TENANT</a:t>
            </a:r>
            <a:endParaRPr lang="en-US" sz="825" dirty="0"/>
          </a:p>
        </p:txBody>
      </p:sp>
      <p:sp>
        <p:nvSpPr>
          <p:cNvPr id="17" name="Text 15"/>
          <p:cNvSpPr/>
          <p:nvPr/>
        </p:nvSpPr>
        <p:spPr>
          <a:xfrm>
            <a:off x="4385667" y="4027884"/>
            <a:ext cx="2537817" cy="317500"/>
          </a:xfrm>
          <a:prstGeom prst="rect">
            <a:avLst/>
          </a:prstGeom>
          <a:noFill/>
          <a:ln/>
        </p:spPr>
        <p:txBody>
          <a:bodyPr wrap="square" lIns="25400" tIns="25400" rIns="25400" bIns="25400" rtlCol="0" anchor="t">
            <a:normAutofit lnSpcReduction="10000"/>
          </a:bodyPr>
          <a:lstStyle/>
          <a:p>
            <a:pPr marL="0" indent="0" algn="ctr">
              <a:buNone/>
            </a:pPr>
            <a:r>
              <a:rPr lang="en-US" sz="1800" b="1" dirty="0">
                <a:solidFill>
                  <a:srgbClr val="13171A"/>
                </a:solidFill>
                <a:latin typeface="Inter" pitchFamily="34" charset="0"/>
                <a:ea typeface="Inter" pitchFamily="34" charset="-122"/>
                <a:cs typeface="Inter" pitchFamily="34" charset="-120"/>
              </a:rPr>
              <a:t>MVNO Brand B</a:t>
            </a:r>
            <a:endParaRPr lang="en-US" sz="1800" dirty="0"/>
          </a:p>
        </p:txBody>
      </p:sp>
      <p:sp>
        <p:nvSpPr>
          <p:cNvPr id="18" name="Text 16"/>
          <p:cNvSpPr/>
          <p:nvPr/>
        </p:nvSpPr>
        <p:spPr>
          <a:xfrm>
            <a:off x="4385667" y="4364435"/>
            <a:ext cx="2537817" cy="196850"/>
          </a:xfrm>
          <a:prstGeom prst="rect">
            <a:avLst/>
          </a:prstGeom>
          <a:noFill/>
          <a:ln/>
        </p:spPr>
        <p:txBody>
          <a:bodyPr wrap="square" lIns="25400" tIns="25400" rIns="25400" bIns="25400" rtlCol="0" anchor="t">
            <a:normAutofit lnSpcReduction="10000"/>
          </a:bodyPr>
          <a:lstStyle/>
          <a:p>
            <a:pPr marL="0" indent="0" algn="ctr">
              <a:buNone/>
            </a:pPr>
            <a:r>
              <a:rPr lang="en-US" sz="1050" dirty="0">
                <a:solidFill>
                  <a:srgbClr val="7B7B7B"/>
                </a:solidFill>
                <a:latin typeface="Inter" pitchFamily="34" charset="0"/>
                <a:ea typeface="Inter" pitchFamily="34" charset="-122"/>
                <a:cs typeface="Inter" pitchFamily="34" charset="-120"/>
              </a:rPr>
              <a:t>Premium / segment</a:t>
            </a:r>
            <a:endParaRPr lang="en-US" sz="1050" dirty="0"/>
          </a:p>
        </p:txBody>
      </p:sp>
      <p:sp>
        <p:nvSpPr>
          <p:cNvPr id="19" name="Shape 17"/>
          <p:cNvSpPr/>
          <p:nvPr/>
        </p:nvSpPr>
        <p:spPr>
          <a:xfrm>
            <a:off x="7272735" y="3570684"/>
            <a:ext cx="2893516" cy="1187450"/>
          </a:xfrm>
          <a:prstGeom prst="roundRect">
            <a:avLst>
              <a:gd name="adj" fmla="val 8021"/>
            </a:avLst>
          </a:prstGeom>
          <a:solidFill>
            <a:srgbClr val="FFFFFF"/>
          </a:solidFill>
          <a:ln w="6350">
            <a:solidFill>
              <a:srgbClr val="DCDEE3"/>
            </a:solidFill>
            <a:prstDash val="solid"/>
          </a:ln>
        </p:spPr>
        <p:txBody>
          <a:bodyPr/>
          <a:lstStyle/>
          <a:p>
            <a:endParaRPr lang="ru-RU"/>
          </a:p>
        </p:txBody>
      </p:sp>
      <p:sp>
        <p:nvSpPr>
          <p:cNvPr id="20" name="Text 18"/>
          <p:cNvSpPr/>
          <p:nvPr/>
        </p:nvSpPr>
        <p:spPr>
          <a:xfrm>
            <a:off x="7450535" y="3805634"/>
            <a:ext cx="2537917" cy="165100"/>
          </a:xfrm>
          <a:prstGeom prst="rect">
            <a:avLst/>
          </a:prstGeom>
          <a:noFill/>
          <a:ln/>
        </p:spPr>
        <p:txBody>
          <a:bodyPr wrap="square" lIns="25400" tIns="25400" rIns="25400" bIns="25400" rtlCol="0" anchor="t">
            <a:normAutofit lnSpcReduction="10000"/>
          </a:bodyPr>
          <a:lstStyle/>
          <a:p>
            <a:pPr marL="0" indent="0" algn="ctr">
              <a:buNone/>
            </a:pPr>
            <a:r>
              <a:rPr lang="en-US" sz="825" b="1" kern="0" spc="182" dirty="0">
                <a:solidFill>
                  <a:srgbClr val="EB377E"/>
                </a:solidFill>
                <a:latin typeface="Inter" pitchFamily="34" charset="0"/>
                <a:ea typeface="Inter" pitchFamily="34" charset="-122"/>
                <a:cs typeface="Inter" pitchFamily="34" charset="-120"/>
              </a:rPr>
              <a:t>TENANT</a:t>
            </a:r>
            <a:endParaRPr lang="en-US" sz="825" dirty="0"/>
          </a:p>
        </p:txBody>
      </p:sp>
      <p:sp>
        <p:nvSpPr>
          <p:cNvPr id="21" name="Text 19"/>
          <p:cNvSpPr/>
          <p:nvPr/>
        </p:nvSpPr>
        <p:spPr>
          <a:xfrm>
            <a:off x="7450535" y="4027884"/>
            <a:ext cx="2537917" cy="317500"/>
          </a:xfrm>
          <a:prstGeom prst="rect">
            <a:avLst/>
          </a:prstGeom>
          <a:noFill/>
          <a:ln/>
        </p:spPr>
        <p:txBody>
          <a:bodyPr wrap="square" lIns="25400" tIns="25400" rIns="25400" bIns="25400" rtlCol="0" anchor="t">
            <a:normAutofit lnSpcReduction="10000"/>
          </a:bodyPr>
          <a:lstStyle/>
          <a:p>
            <a:pPr marL="0" indent="0" algn="ctr">
              <a:buNone/>
            </a:pPr>
            <a:r>
              <a:rPr lang="en-US" sz="1800" b="1" dirty="0">
                <a:solidFill>
                  <a:srgbClr val="13171A"/>
                </a:solidFill>
                <a:latin typeface="Inter" pitchFamily="34" charset="0"/>
                <a:ea typeface="Inter" pitchFamily="34" charset="-122"/>
                <a:cs typeface="Inter" pitchFamily="34" charset="-120"/>
              </a:rPr>
              <a:t>Partner / Reseller</a:t>
            </a:r>
            <a:endParaRPr lang="en-US" sz="1800" dirty="0"/>
          </a:p>
        </p:txBody>
      </p:sp>
      <p:sp>
        <p:nvSpPr>
          <p:cNvPr id="22" name="Text 20"/>
          <p:cNvSpPr/>
          <p:nvPr/>
        </p:nvSpPr>
        <p:spPr>
          <a:xfrm>
            <a:off x="7450535" y="4364435"/>
            <a:ext cx="2537917" cy="196850"/>
          </a:xfrm>
          <a:prstGeom prst="rect">
            <a:avLst/>
          </a:prstGeom>
          <a:noFill/>
          <a:ln/>
        </p:spPr>
        <p:txBody>
          <a:bodyPr wrap="square" lIns="25400" tIns="25400" rIns="25400" bIns="25400" rtlCol="0" anchor="t">
            <a:normAutofit lnSpcReduction="10000"/>
          </a:bodyPr>
          <a:lstStyle/>
          <a:p>
            <a:pPr marL="0" indent="0" algn="ctr">
              <a:buNone/>
            </a:pPr>
            <a:r>
              <a:rPr lang="en-US" sz="1050" dirty="0">
                <a:solidFill>
                  <a:srgbClr val="7B7B7B"/>
                </a:solidFill>
                <a:latin typeface="Inter" pitchFamily="34" charset="0"/>
                <a:ea typeface="Inter" pitchFamily="34" charset="-122"/>
                <a:cs typeface="Inter" pitchFamily="34" charset="-120"/>
              </a:rPr>
              <a:t>Niche brand</a:t>
            </a:r>
            <a:endParaRPr lang="en-US" sz="1050" dirty="0"/>
          </a:p>
        </p:txBody>
      </p:sp>
      <p:pic>
        <p:nvPicPr>
          <p:cNvPr id="23" name="Image 0" descr="preencoded.png"/>
          <p:cNvPicPr>
            <a:picLocks noChangeAspect="1"/>
          </p:cNvPicPr>
          <p:nvPr/>
        </p:nvPicPr>
        <p:blipFill>
          <a:blip r:embed="rId3"/>
          <a:stretch>
            <a:fillRect/>
          </a:stretch>
        </p:blipFill>
        <p:spPr>
          <a:xfrm>
            <a:off x="1143000" y="4758134"/>
            <a:ext cx="9023251" cy="381000"/>
          </a:xfrm>
          <a:prstGeom prst="rect">
            <a:avLst/>
          </a:prstGeom>
        </p:spPr>
      </p:pic>
      <p:sp>
        <p:nvSpPr>
          <p:cNvPr id="24" name="Shape 21"/>
          <p:cNvSpPr/>
          <p:nvPr/>
        </p:nvSpPr>
        <p:spPr>
          <a:xfrm>
            <a:off x="1143000" y="5139134"/>
            <a:ext cx="9023251" cy="2218333"/>
          </a:xfrm>
          <a:prstGeom prst="roundRect">
            <a:avLst>
              <a:gd name="adj" fmla="val 5153"/>
            </a:avLst>
          </a:prstGeom>
          <a:solidFill>
            <a:srgbClr val="13171A"/>
          </a:solidFill>
          <a:ln/>
        </p:spPr>
        <p:txBody>
          <a:bodyPr/>
          <a:lstStyle/>
          <a:p>
            <a:endParaRPr lang="ru-RU"/>
          </a:p>
        </p:txBody>
      </p:sp>
      <p:sp>
        <p:nvSpPr>
          <p:cNvPr id="25" name="Text 22"/>
          <p:cNvSpPr/>
          <p:nvPr/>
        </p:nvSpPr>
        <p:spPr>
          <a:xfrm>
            <a:off x="1485900" y="5501084"/>
            <a:ext cx="4945334" cy="171450"/>
          </a:xfrm>
          <a:prstGeom prst="rect">
            <a:avLst/>
          </a:prstGeom>
          <a:noFill/>
          <a:ln/>
        </p:spPr>
        <p:txBody>
          <a:bodyPr wrap="square" lIns="25400" tIns="25400" rIns="25400" bIns="25400" rtlCol="0" anchor="t">
            <a:normAutofit fontScale="92500" lnSpcReduction="10000"/>
          </a:bodyPr>
          <a:lstStyle/>
          <a:p>
            <a:pPr marL="0" indent="0" algn="l">
              <a:buNone/>
            </a:pPr>
            <a:r>
              <a:rPr lang="en-US" sz="900" b="1" kern="0" spc="162" dirty="0">
                <a:solidFill>
                  <a:srgbClr val="FF9CC3"/>
                </a:solidFill>
                <a:latin typeface="Inter" pitchFamily="34" charset="0"/>
                <a:ea typeface="Inter" pitchFamily="34" charset="-122"/>
                <a:cs typeface="Inter" pitchFamily="34" charset="-120"/>
              </a:rPr>
              <a:t>SHARED PLATFORM</a:t>
            </a:r>
            <a:endParaRPr lang="en-US" sz="900" dirty="0"/>
          </a:p>
        </p:txBody>
      </p:sp>
      <p:sp>
        <p:nvSpPr>
          <p:cNvPr id="26" name="Text 23"/>
          <p:cNvSpPr/>
          <p:nvPr/>
        </p:nvSpPr>
        <p:spPr>
          <a:xfrm>
            <a:off x="1485900" y="5710634"/>
            <a:ext cx="4945334" cy="422077"/>
          </a:xfrm>
          <a:prstGeom prst="rect">
            <a:avLst/>
          </a:prstGeom>
          <a:noFill/>
          <a:ln/>
        </p:spPr>
        <p:txBody>
          <a:bodyPr wrap="square" lIns="25400" tIns="25400" rIns="25400" bIns="25400" rtlCol="0" anchor="t">
            <a:normAutofit fontScale="92500" lnSpcReduction="20000"/>
          </a:bodyPr>
          <a:lstStyle/>
          <a:p>
            <a:pPr marL="0" indent="0" algn="l">
              <a:lnSpc>
                <a:spcPct val="112000"/>
              </a:lnSpc>
              <a:buNone/>
            </a:pPr>
            <a:r>
              <a:rPr lang="en-US" sz="2700" kern="0" spc="-13" dirty="0">
                <a:solidFill>
                  <a:srgbClr val="FFFFFF"/>
                </a:solidFill>
                <a:latin typeface="Inter" pitchFamily="34" charset="0"/>
                <a:ea typeface="Inter" pitchFamily="34" charset="-122"/>
                <a:cs typeface="Inter" pitchFamily="34" charset="-120"/>
              </a:rPr>
              <a:t>MVNE-ready monetization layer</a:t>
            </a:r>
            <a:endParaRPr lang="en-US" sz="2700" dirty="0"/>
          </a:p>
        </p:txBody>
      </p:sp>
      <p:sp>
        <p:nvSpPr>
          <p:cNvPr id="27" name="Text 24"/>
          <p:cNvSpPr/>
          <p:nvPr/>
        </p:nvSpPr>
        <p:spPr>
          <a:xfrm>
            <a:off x="8013998" y="5482034"/>
            <a:ext cx="1885553" cy="196850"/>
          </a:xfrm>
          <a:prstGeom prst="rect">
            <a:avLst/>
          </a:prstGeom>
          <a:noFill/>
          <a:ln/>
        </p:spPr>
        <p:txBody>
          <a:bodyPr wrap="square" lIns="25400" tIns="25400" rIns="25400" bIns="25400" rtlCol="0" anchor="t">
            <a:normAutofit lnSpcReduction="10000"/>
          </a:bodyPr>
          <a:lstStyle/>
          <a:p>
            <a:pPr marL="0" indent="0" algn="l">
              <a:buNone/>
            </a:pPr>
            <a:r>
              <a:rPr lang="en-US" sz="1050" kern="0" spc="189" dirty="0">
                <a:solidFill>
                  <a:srgbClr val="FFFFFF">
                    <a:alpha val="55000"/>
                  </a:srgbClr>
                </a:solidFill>
                <a:latin typeface="Inter" pitchFamily="34" charset="0"/>
                <a:ea typeface="Inter" pitchFamily="34" charset="-122"/>
                <a:cs typeface="Inter" pitchFamily="34" charset="-120"/>
              </a:rPr>
              <a:t>AVANTE MVNO SUITE</a:t>
            </a:r>
            <a:endParaRPr lang="en-US" sz="1050" dirty="0"/>
          </a:p>
        </p:txBody>
      </p:sp>
      <p:sp>
        <p:nvSpPr>
          <p:cNvPr id="28" name="Shape 25"/>
          <p:cNvSpPr/>
          <p:nvPr/>
        </p:nvSpPr>
        <p:spPr>
          <a:xfrm>
            <a:off x="1485900" y="6323211"/>
            <a:ext cx="8337451" cy="9525"/>
          </a:xfrm>
          <a:prstGeom prst="rect">
            <a:avLst/>
          </a:prstGeom>
          <a:solidFill>
            <a:srgbClr val="FFFFFF">
              <a:alpha val="18000"/>
            </a:srgbClr>
          </a:solidFill>
          <a:ln/>
        </p:spPr>
        <p:txBody>
          <a:bodyPr/>
          <a:lstStyle/>
          <a:p>
            <a:endParaRPr lang="ru-RU"/>
          </a:p>
        </p:txBody>
      </p:sp>
      <p:sp>
        <p:nvSpPr>
          <p:cNvPr id="29" name="Text 26"/>
          <p:cNvSpPr/>
          <p:nvPr/>
        </p:nvSpPr>
        <p:spPr>
          <a:xfrm>
            <a:off x="1485900" y="6561336"/>
            <a:ext cx="2060476" cy="491331"/>
          </a:xfrm>
          <a:prstGeom prst="rect">
            <a:avLst/>
          </a:prstGeom>
          <a:noFill/>
          <a:ln/>
        </p:spPr>
        <p:txBody>
          <a:bodyPr wrap="square" lIns="25400" tIns="25400" rIns="25400" bIns="25400" rtlCol="0" anchor="t">
            <a:normAutofit/>
          </a:bodyPr>
          <a:lstStyle/>
          <a:p>
            <a:pPr marL="0" indent="0" algn="l">
              <a:lnSpc>
                <a:spcPct val="140000"/>
              </a:lnSpc>
              <a:buNone/>
            </a:pPr>
            <a:r>
              <a:rPr lang="en-US" sz="1275" dirty="0">
                <a:solidFill>
                  <a:srgbClr val="FFFFFF"/>
                </a:solidFill>
                <a:latin typeface="Inter" pitchFamily="34" charset="0"/>
                <a:ea typeface="Inter" pitchFamily="34" charset="-122"/>
                <a:cs typeface="Inter" pitchFamily="34" charset="-120"/>
              </a:rPr>
              <a:t>Tenant isolation</a:t>
            </a:r>
            <a:endParaRPr lang="en-US" sz="1275" dirty="0"/>
          </a:p>
        </p:txBody>
      </p:sp>
      <p:sp>
        <p:nvSpPr>
          <p:cNvPr id="30" name="Text 27"/>
          <p:cNvSpPr/>
          <p:nvPr/>
        </p:nvSpPr>
        <p:spPr>
          <a:xfrm>
            <a:off x="3603526" y="6561336"/>
            <a:ext cx="2060575" cy="491331"/>
          </a:xfrm>
          <a:prstGeom prst="rect">
            <a:avLst/>
          </a:prstGeom>
          <a:noFill/>
          <a:ln/>
        </p:spPr>
        <p:txBody>
          <a:bodyPr wrap="square" lIns="25400" tIns="25400" rIns="25400" bIns="25400" rtlCol="0" anchor="t">
            <a:normAutofit/>
          </a:bodyPr>
          <a:lstStyle/>
          <a:p>
            <a:pPr marL="0" indent="0" algn="l">
              <a:lnSpc>
                <a:spcPct val="140000"/>
              </a:lnSpc>
              <a:buNone/>
            </a:pPr>
            <a:r>
              <a:rPr lang="en-US" sz="1275" dirty="0">
                <a:solidFill>
                  <a:srgbClr val="FFFFFF"/>
                </a:solidFill>
                <a:latin typeface="Inter" pitchFamily="34" charset="0"/>
                <a:ea typeface="Inter" pitchFamily="34" charset="-122"/>
                <a:cs typeface="Inter" pitchFamily="34" charset="-120"/>
              </a:rPr>
              <a:t>Brand-specific catalogs</a:t>
            </a:r>
            <a:endParaRPr lang="en-US" sz="1275" dirty="0"/>
          </a:p>
        </p:txBody>
      </p:sp>
      <p:sp>
        <p:nvSpPr>
          <p:cNvPr id="31" name="Text 28"/>
          <p:cNvSpPr/>
          <p:nvPr/>
        </p:nvSpPr>
        <p:spPr>
          <a:xfrm>
            <a:off x="5721251" y="6561336"/>
            <a:ext cx="2060575" cy="491331"/>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dirty="0">
                <a:solidFill>
                  <a:srgbClr val="FFFFFF"/>
                </a:solidFill>
                <a:latin typeface="Inter" pitchFamily="34" charset="0"/>
                <a:ea typeface="Inter" pitchFamily="34" charset="-122"/>
                <a:cs typeface="Inter" pitchFamily="34" charset="-120"/>
              </a:rPr>
              <a:t>Centralized billing &amp; operations</a:t>
            </a:r>
            <a:endParaRPr lang="en-US" sz="1275" dirty="0"/>
          </a:p>
        </p:txBody>
      </p:sp>
      <p:sp>
        <p:nvSpPr>
          <p:cNvPr id="32" name="Text 29"/>
          <p:cNvSpPr/>
          <p:nvPr/>
        </p:nvSpPr>
        <p:spPr>
          <a:xfrm>
            <a:off x="7838976" y="6561336"/>
            <a:ext cx="2060575" cy="491331"/>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1275" dirty="0">
                <a:solidFill>
                  <a:srgbClr val="FFFFFF"/>
                </a:solidFill>
                <a:latin typeface="Inter" pitchFamily="34" charset="0"/>
                <a:ea typeface="Inter" pitchFamily="34" charset="-122"/>
                <a:cs typeface="Inter" pitchFamily="34" charset="-120"/>
              </a:rPr>
              <a:t>Partner settlement &amp; revenue sharing</a:t>
            </a:r>
            <a:endParaRPr lang="en-US" sz="1275" dirty="0"/>
          </a:p>
        </p:txBody>
      </p:sp>
      <p:sp>
        <p:nvSpPr>
          <p:cNvPr id="33" name="Text 30"/>
          <p:cNvSpPr/>
          <p:nvPr/>
        </p:nvSpPr>
        <p:spPr>
          <a:xfrm>
            <a:off x="10699652" y="3646884"/>
            <a:ext cx="6638608"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EB377E"/>
                </a:solidFill>
                <a:latin typeface="Inter" pitchFamily="34" charset="0"/>
                <a:ea typeface="Inter" pitchFamily="34" charset="-122"/>
                <a:cs typeface="Inter" pitchFamily="34" charset="-120"/>
              </a:rPr>
              <a:t>SCALE OUTCOMES</a:t>
            </a:r>
            <a:endParaRPr lang="en-US" sz="1050" dirty="0"/>
          </a:p>
        </p:txBody>
      </p:sp>
      <p:sp>
        <p:nvSpPr>
          <p:cNvPr id="34" name="Shape 31"/>
          <p:cNvSpPr/>
          <p:nvPr/>
        </p:nvSpPr>
        <p:spPr>
          <a:xfrm>
            <a:off x="10699652" y="4034234"/>
            <a:ext cx="6445250" cy="9525"/>
          </a:xfrm>
          <a:prstGeom prst="rect">
            <a:avLst/>
          </a:prstGeom>
          <a:solidFill>
            <a:srgbClr val="DCDEE3"/>
          </a:solidFill>
          <a:ln/>
        </p:spPr>
        <p:txBody>
          <a:bodyPr/>
          <a:lstStyle/>
          <a:p>
            <a:endParaRPr lang="ru-RU"/>
          </a:p>
        </p:txBody>
      </p:sp>
      <p:sp>
        <p:nvSpPr>
          <p:cNvPr id="35" name="Text 32"/>
          <p:cNvSpPr/>
          <p:nvPr/>
        </p:nvSpPr>
        <p:spPr>
          <a:xfrm>
            <a:off x="10699652" y="4250135"/>
            <a:ext cx="6638608"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pitchFamily="34" charset="0"/>
                <a:ea typeface="Inter" pitchFamily="34" charset="-122"/>
                <a:cs typeface="Inter" pitchFamily="34" charset="-120"/>
              </a:rPr>
              <a:t>Faster launch of new brands</a:t>
            </a:r>
            <a:endParaRPr lang="en-US" sz="2100" dirty="0"/>
          </a:p>
        </p:txBody>
      </p:sp>
      <p:sp>
        <p:nvSpPr>
          <p:cNvPr id="36" name="Shape 33"/>
          <p:cNvSpPr/>
          <p:nvPr/>
        </p:nvSpPr>
        <p:spPr>
          <a:xfrm>
            <a:off x="10699652" y="4779665"/>
            <a:ext cx="6445250" cy="9525"/>
          </a:xfrm>
          <a:prstGeom prst="rect">
            <a:avLst/>
          </a:prstGeom>
          <a:solidFill>
            <a:srgbClr val="DCDEE3"/>
          </a:solidFill>
          <a:ln/>
        </p:spPr>
        <p:txBody>
          <a:bodyPr/>
          <a:lstStyle/>
          <a:p>
            <a:endParaRPr lang="ru-RU"/>
          </a:p>
        </p:txBody>
      </p:sp>
      <p:sp>
        <p:nvSpPr>
          <p:cNvPr id="37" name="Text 34"/>
          <p:cNvSpPr/>
          <p:nvPr/>
        </p:nvSpPr>
        <p:spPr>
          <a:xfrm>
            <a:off x="10699652" y="4995565"/>
            <a:ext cx="6638608"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pitchFamily="34" charset="0"/>
                <a:ea typeface="Inter" pitchFamily="34" charset="-122"/>
                <a:cs typeface="Inter" pitchFamily="34" charset="-120"/>
              </a:rPr>
              <a:t>Partner &amp; reseller onboarding</a:t>
            </a:r>
            <a:endParaRPr lang="en-US" sz="2100" dirty="0"/>
          </a:p>
        </p:txBody>
      </p:sp>
      <p:sp>
        <p:nvSpPr>
          <p:cNvPr id="38" name="Shape 35"/>
          <p:cNvSpPr/>
          <p:nvPr/>
        </p:nvSpPr>
        <p:spPr>
          <a:xfrm>
            <a:off x="10699652" y="5525096"/>
            <a:ext cx="6445250" cy="9525"/>
          </a:xfrm>
          <a:prstGeom prst="rect">
            <a:avLst/>
          </a:prstGeom>
          <a:solidFill>
            <a:srgbClr val="DCDEE3"/>
          </a:solidFill>
          <a:ln/>
        </p:spPr>
        <p:txBody>
          <a:bodyPr/>
          <a:lstStyle/>
          <a:p>
            <a:endParaRPr lang="ru-RU"/>
          </a:p>
        </p:txBody>
      </p:sp>
      <p:sp>
        <p:nvSpPr>
          <p:cNvPr id="39" name="Text 36"/>
          <p:cNvSpPr/>
          <p:nvPr/>
        </p:nvSpPr>
        <p:spPr>
          <a:xfrm>
            <a:off x="10699652" y="5740995"/>
            <a:ext cx="6638608"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pitchFamily="34" charset="0"/>
                <a:ea typeface="Inter" pitchFamily="34" charset="-122"/>
                <a:cs typeface="Inter" pitchFamily="34" charset="-120"/>
              </a:rPr>
              <a:t>Multi-brand growth</a:t>
            </a:r>
            <a:endParaRPr lang="en-US" sz="2100" dirty="0"/>
          </a:p>
        </p:txBody>
      </p:sp>
      <p:sp>
        <p:nvSpPr>
          <p:cNvPr id="40" name="Shape 37"/>
          <p:cNvSpPr/>
          <p:nvPr/>
        </p:nvSpPr>
        <p:spPr>
          <a:xfrm>
            <a:off x="10699652" y="7015956"/>
            <a:ext cx="6445250" cy="9525"/>
          </a:xfrm>
          <a:prstGeom prst="rect">
            <a:avLst/>
          </a:prstGeom>
          <a:solidFill>
            <a:srgbClr val="DCDEE3"/>
          </a:solidFill>
          <a:ln/>
        </p:spPr>
        <p:txBody>
          <a:bodyPr/>
          <a:lstStyle/>
          <a:p>
            <a:endParaRPr lang="ru-RU"/>
          </a:p>
        </p:txBody>
      </p:sp>
      <p:sp>
        <p:nvSpPr>
          <p:cNvPr id="41" name="Shape 38"/>
          <p:cNvSpPr/>
          <p:nvPr/>
        </p:nvSpPr>
        <p:spPr>
          <a:xfrm>
            <a:off x="10699652" y="6270526"/>
            <a:ext cx="6445250" cy="9525"/>
          </a:xfrm>
          <a:prstGeom prst="rect">
            <a:avLst/>
          </a:prstGeom>
          <a:solidFill>
            <a:srgbClr val="DCDEE3"/>
          </a:solidFill>
          <a:ln/>
        </p:spPr>
        <p:txBody>
          <a:bodyPr/>
          <a:lstStyle/>
          <a:p>
            <a:endParaRPr lang="ru-RU"/>
          </a:p>
        </p:txBody>
      </p:sp>
      <p:sp>
        <p:nvSpPr>
          <p:cNvPr id="42" name="Text 39"/>
          <p:cNvSpPr/>
          <p:nvPr/>
        </p:nvSpPr>
        <p:spPr>
          <a:xfrm>
            <a:off x="10699652" y="6486426"/>
            <a:ext cx="6638608"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13171A"/>
                </a:solidFill>
                <a:latin typeface="Inter" pitchFamily="34" charset="0"/>
                <a:ea typeface="Inter" pitchFamily="34" charset="-122"/>
                <a:cs typeface="Inter" pitchFamily="34" charset="-120"/>
              </a:rPr>
              <a:t>Centralized control of products, revenue &amp; settlement</a:t>
            </a:r>
            <a:endParaRPr lang="en-US" sz="2100" dirty="0"/>
          </a:p>
        </p:txBody>
      </p:sp>
      <p:sp>
        <p:nvSpPr>
          <p:cNvPr id="43" name="Shape 40"/>
          <p:cNvSpPr/>
          <p:nvPr/>
        </p:nvSpPr>
        <p:spPr>
          <a:xfrm>
            <a:off x="1143000" y="8477349"/>
            <a:ext cx="457200" cy="9525"/>
          </a:xfrm>
          <a:prstGeom prst="rect">
            <a:avLst/>
          </a:prstGeom>
          <a:solidFill>
            <a:srgbClr val="EB377E"/>
          </a:solidFill>
          <a:ln/>
        </p:spPr>
        <p:txBody>
          <a:bodyPr/>
          <a:lstStyle/>
          <a:p>
            <a:endParaRPr lang="ru-RU"/>
          </a:p>
        </p:txBody>
      </p:sp>
      <p:sp>
        <p:nvSpPr>
          <p:cNvPr id="44" name="Text 41"/>
          <p:cNvSpPr/>
          <p:nvPr/>
        </p:nvSpPr>
        <p:spPr>
          <a:xfrm>
            <a:off x="1828800" y="8290123"/>
            <a:ext cx="14551182" cy="422077"/>
          </a:xfrm>
          <a:prstGeom prst="rect">
            <a:avLst/>
          </a:prstGeom>
          <a:noFill/>
          <a:ln/>
        </p:spPr>
        <p:txBody>
          <a:bodyPr wrap="square" lIns="25400" tIns="25400" rIns="25400" bIns="25400" rtlCol="0" anchor="t">
            <a:normAutofit fontScale="85000" lnSpcReduction="10000"/>
          </a:bodyPr>
          <a:lstStyle/>
          <a:p>
            <a:pPr marL="0" indent="0" algn="l">
              <a:lnSpc>
                <a:spcPct val="112000"/>
              </a:lnSpc>
              <a:buNone/>
            </a:pPr>
            <a:r>
              <a:rPr lang="en-US" sz="2700" i="1" kern="0" spc="-13" dirty="0">
                <a:solidFill>
                  <a:srgbClr val="13171A"/>
                </a:solidFill>
                <a:latin typeface="Inter" pitchFamily="34" charset="0"/>
                <a:ea typeface="Inter" pitchFamily="34" charset="-122"/>
                <a:cs typeface="Inter" pitchFamily="34" charset="-120"/>
              </a:rPr>
              <a:t>The same monetization layer can support MVNO launch today — and MVNE-style scale tomorrow.</a:t>
            </a:r>
            <a:endParaRPr lang="en-US" sz="2700" dirty="0"/>
          </a:p>
        </p:txBody>
      </p:sp>
      <p:sp>
        <p:nvSpPr>
          <p:cNvPr id="45" name="Прямоугольник 44">
            <a:extLst>
              <a:ext uri="{FF2B5EF4-FFF2-40B4-BE49-F238E27FC236}">
                <a16:creationId xmlns:a16="http://schemas.microsoft.com/office/drawing/2014/main" id="{6FFD841E-877D-E3BC-C8ED-91AA1DDE2B16}"/>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6" name="Рисунок 45">
            <a:extLst>
              <a:ext uri="{FF2B5EF4-FFF2-40B4-BE49-F238E27FC236}">
                <a16:creationId xmlns:a16="http://schemas.microsoft.com/office/drawing/2014/main" id="{FEDF84A2-171A-D6C2-635B-811F16726C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05869" y="263484"/>
            <a:ext cx="1609461" cy="316616"/>
          </a:xfrm>
          <a:prstGeom prst="rect">
            <a:avLst/>
          </a:prstGeom>
        </p:spPr>
      </p:pic>
      <p:sp>
        <p:nvSpPr>
          <p:cNvPr id="47" name="Text 5">
            <a:extLst>
              <a:ext uri="{FF2B5EF4-FFF2-40B4-BE49-F238E27FC236}">
                <a16:creationId xmlns:a16="http://schemas.microsoft.com/office/drawing/2014/main" id="{D6265928-AB04-C707-C138-BF3A97BF2E01}"/>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b="1" kern="0" spc="324" dirty="0">
                <a:solidFill>
                  <a:srgbClr val="EB377E"/>
                </a:solidFill>
                <a:latin typeface="Inter" pitchFamily="34" charset="0"/>
                <a:ea typeface="Inter" pitchFamily="34" charset="-122"/>
                <a:cs typeface="Inter" pitchFamily="34" charset="-120"/>
              </a:rPr>
              <a:t>10</a:t>
            </a:r>
            <a:r>
              <a:rPr lang="en-US" sz="1800" b="1" kern="0" spc="324" dirty="0">
                <a:solidFill>
                  <a:srgbClr val="EB377E"/>
                </a:solidFill>
                <a:latin typeface="Inter" pitchFamily="34" charset="0"/>
                <a:ea typeface="Inter" pitchFamily="34" charset="-122"/>
                <a:cs typeface="Inter" pitchFamily="34" charset="-120"/>
              </a:rPr>
              <a:t>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48" name="Text 4">
            <a:extLst>
              <a:ext uri="{FF2B5EF4-FFF2-40B4-BE49-F238E27FC236}">
                <a16:creationId xmlns:a16="http://schemas.microsoft.com/office/drawing/2014/main" id="{32DB44B9-6C9B-887B-45A6-8561807655D2}"/>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9" name="Text 7"/>
          <p:cNvSpPr/>
          <p:nvPr/>
        </p:nvSpPr>
        <p:spPr>
          <a:xfrm>
            <a:off x="1143000" y="1562100"/>
            <a:ext cx="15697200" cy="751284"/>
          </a:xfrm>
          <a:prstGeom prst="rect">
            <a:avLst/>
          </a:prstGeom>
          <a:noFill/>
          <a:ln/>
        </p:spPr>
        <p:txBody>
          <a:bodyPr wrap="square" lIns="25400" tIns="25400" rIns="25400" bIns="25400" rtlCol="0" anchor="t">
            <a:noAutofit/>
          </a:bodyPr>
          <a:lstStyle/>
          <a:p>
            <a:pPr marL="0" indent="0" algn="l">
              <a:lnSpc>
                <a:spcPct val="104000"/>
              </a:lnSpc>
              <a:buNone/>
            </a:pPr>
            <a:r>
              <a:rPr lang="en-US" sz="5000" kern="0" spc="-97" dirty="0">
                <a:solidFill>
                  <a:srgbClr val="13171A"/>
                </a:solidFill>
                <a:latin typeface="Inter" pitchFamily="34" charset="0"/>
                <a:ea typeface="Inter" pitchFamily="34" charset="-122"/>
                <a:cs typeface="Inter" pitchFamily="34" charset="-120"/>
              </a:rPr>
              <a:t>What to decide </a:t>
            </a:r>
            <a:r>
              <a:rPr lang="en-US" sz="5000" b="1" kern="0" spc="-97" dirty="0">
                <a:solidFill>
                  <a:srgbClr val="13171A"/>
                </a:solidFill>
                <a:latin typeface="Inter" pitchFamily="34" charset="0"/>
                <a:ea typeface="Inter" pitchFamily="34" charset="-122"/>
                <a:cs typeface="Inter" pitchFamily="34" charset="-120"/>
              </a:rPr>
              <a:t>before </a:t>
            </a:r>
            <a:r>
              <a:rPr lang="en-US" sz="5000" kern="0" spc="-97" dirty="0">
                <a:solidFill>
                  <a:srgbClr val="13171A"/>
                </a:solidFill>
                <a:latin typeface="Inter" pitchFamily="34" charset="0"/>
                <a:ea typeface="Inter" pitchFamily="34" charset="-122"/>
                <a:cs typeface="Inter" pitchFamily="34" charset="-120"/>
              </a:rPr>
              <a:t>choosing the platform.</a:t>
            </a:r>
            <a:endParaRPr lang="en-US" sz="5000" dirty="0"/>
          </a:p>
        </p:txBody>
      </p:sp>
      <p:sp>
        <p:nvSpPr>
          <p:cNvPr id="10" name="Text 8"/>
          <p:cNvSpPr/>
          <p:nvPr/>
        </p:nvSpPr>
        <p:spPr>
          <a:xfrm>
            <a:off x="1143000" y="2491184"/>
            <a:ext cx="12753975" cy="3810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800" dirty="0">
                <a:solidFill>
                  <a:srgbClr val="7B7B7B"/>
                </a:solidFill>
                <a:latin typeface="Inter Light" panose="02000503000000020004" pitchFamily="2" charset="0"/>
                <a:ea typeface="Inter Light" panose="02000503000000020004" pitchFamily="2" charset="0"/>
                <a:cs typeface="Inter" pitchFamily="34" charset="-120"/>
              </a:rPr>
              <a:t>A practical decision checklist for new and growing MVNOs.</a:t>
            </a:r>
            <a:endParaRPr lang="en-US" sz="1800" dirty="0">
              <a:latin typeface="Inter Light" panose="02000503000000020004" pitchFamily="2" charset="0"/>
              <a:ea typeface="Inter Light" panose="02000503000000020004" pitchFamily="2" charset="0"/>
            </a:endParaRPr>
          </a:p>
        </p:txBody>
      </p:sp>
      <p:sp>
        <p:nvSpPr>
          <p:cNvPr id="11" name="Shape 9"/>
          <p:cNvSpPr/>
          <p:nvPr/>
        </p:nvSpPr>
        <p:spPr>
          <a:xfrm>
            <a:off x="1143000" y="3570684"/>
            <a:ext cx="16002000" cy="9525"/>
          </a:xfrm>
          <a:prstGeom prst="rect">
            <a:avLst/>
          </a:prstGeom>
          <a:solidFill>
            <a:srgbClr val="DCDEE3"/>
          </a:solidFill>
          <a:ln/>
        </p:spPr>
        <p:txBody>
          <a:bodyPr/>
          <a:lstStyle/>
          <a:p>
            <a:endParaRPr lang="ru-RU"/>
          </a:p>
        </p:txBody>
      </p:sp>
      <p:sp>
        <p:nvSpPr>
          <p:cNvPr id="12" name="Shape 10"/>
          <p:cNvSpPr/>
          <p:nvPr/>
        </p:nvSpPr>
        <p:spPr>
          <a:xfrm>
            <a:off x="1143000" y="3570684"/>
            <a:ext cx="9525" cy="3816350"/>
          </a:xfrm>
          <a:prstGeom prst="rect">
            <a:avLst/>
          </a:prstGeom>
          <a:solidFill>
            <a:srgbClr val="DCDEE3"/>
          </a:solidFill>
          <a:ln/>
        </p:spPr>
        <p:txBody>
          <a:bodyPr/>
          <a:lstStyle/>
          <a:p>
            <a:endParaRPr lang="ru-RU"/>
          </a:p>
        </p:txBody>
      </p:sp>
      <p:sp>
        <p:nvSpPr>
          <p:cNvPr id="13" name="Shape 11"/>
          <p:cNvSpPr/>
          <p:nvPr/>
        </p:nvSpPr>
        <p:spPr>
          <a:xfrm>
            <a:off x="1149350" y="5475684"/>
            <a:ext cx="3998913" cy="9525"/>
          </a:xfrm>
          <a:prstGeom prst="rect">
            <a:avLst/>
          </a:prstGeom>
          <a:solidFill>
            <a:srgbClr val="DCDEE3"/>
          </a:solidFill>
          <a:ln/>
        </p:spPr>
        <p:txBody>
          <a:bodyPr/>
          <a:lstStyle/>
          <a:p>
            <a:endParaRPr lang="ru-RU"/>
          </a:p>
        </p:txBody>
      </p:sp>
      <p:sp>
        <p:nvSpPr>
          <p:cNvPr id="14" name="Shape 12"/>
          <p:cNvSpPr/>
          <p:nvPr/>
        </p:nvSpPr>
        <p:spPr>
          <a:xfrm>
            <a:off x="5141913" y="3577034"/>
            <a:ext cx="9525" cy="1905000"/>
          </a:xfrm>
          <a:prstGeom prst="rect">
            <a:avLst/>
          </a:prstGeom>
          <a:solidFill>
            <a:srgbClr val="DCDEE3"/>
          </a:solidFill>
          <a:ln/>
        </p:spPr>
        <p:txBody>
          <a:bodyPr/>
          <a:lstStyle/>
          <a:p>
            <a:endParaRPr lang="ru-RU"/>
          </a:p>
        </p:txBody>
      </p:sp>
      <p:sp>
        <p:nvSpPr>
          <p:cNvPr id="15" name="Text 13"/>
          <p:cNvSpPr/>
          <p:nvPr/>
        </p:nvSpPr>
        <p:spPr>
          <a:xfrm>
            <a:off x="1416050" y="3881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01</a:t>
            </a:r>
            <a:endParaRPr lang="en-US" sz="3600" dirty="0"/>
          </a:p>
        </p:txBody>
      </p:sp>
      <p:sp>
        <p:nvSpPr>
          <p:cNvPr id="16" name="Text 14"/>
          <p:cNvSpPr/>
          <p:nvPr/>
        </p:nvSpPr>
        <p:spPr>
          <a:xfrm>
            <a:off x="1416050" y="4647010"/>
            <a:ext cx="3024000" cy="300038"/>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13171A"/>
                </a:solidFill>
                <a:latin typeface="Inter" pitchFamily="34" charset="0"/>
                <a:ea typeface="Inter" pitchFamily="34" charset="-122"/>
                <a:cs typeface="Inter" pitchFamily="34" charset="-120"/>
              </a:rPr>
              <a:t>Who owns the product catalog?</a:t>
            </a:r>
            <a:endParaRPr lang="en-US" sz="1600" dirty="0"/>
          </a:p>
        </p:txBody>
      </p:sp>
      <p:sp>
        <p:nvSpPr>
          <p:cNvPr id="17" name="Shape 15"/>
          <p:cNvSpPr/>
          <p:nvPr/>
        </p:nvSpPr>
        <p:spPr>
          <a:xfrm>
            <a:off x="5148263" y="5475684"/>
            <a:ext cx="3998913" cy="9525"/>
          </a:xfrm>
          <a:prstGeom prst="rect">
            <a:avLst/>
          </a:prstGeom>
          <a:solidFill>
            <a:srgbClr val="DCDEE3"/>
          </a:solidFill>
          <a:ln/>
        </p:spPr>
        <p:txBody>
          <a:bodyPr/>
          <a:lstStyle/>
          <a:p>
            <a:endParaRPr lang="ru-RU"/>
          </a:p>
        </p:txBody>
      </p:sp>
      <p:sp>
        <p:nvSpPr>
          <p:cNvPr id="18" name="Shape 16"/>
          <p:cNvSpPr/>
          <p:nvPr/>
        </p:nvSpPr>
        <p:spPr>
          <a:xfrm>
            <a:off x="9140825" y="3577034"/>
            <a:ext cx="9525" cy="1905000"/>
          </a:xfrm>
          <a:prstGeom prst="rect">
            <a:avLst/>
          </a:prstGeom>
          <a:solidFill>
            <a:srgbClr val="DCDEE3"/>
          </a:solidFill>
          <a:ln/>
        </p:spPr>
        <p:txBody>
          <a:bodyPr/>
          <a:lstStyle/>
          <a:p>
            <a:endParaRPr lang="ru-RU"/>
          </a:p>
        </p:txBody>
      </p:sp>
      <p:sp>
        <p:nvSpPr>
          <p:cNvPr id="19" name="Text 17"/>
          <p:cNvSpPr/>
          <p:nvPr/>
        </p:nvSpPr>
        <p:spPr>
          <a:xfrm>
            <a:off x="5414963" y="3881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02</a:t>
            </a:r>
            <a:endParaRPr lang="en-US" sz="3600" dirty="0"/>
          </a:p>
        </p:txBody>
      </p:sp>
      <p:sp>
        <p:nvSpPr>
          <p:cNvPr id="20" name="Text 18"/>
          <p:cNvSpPr/>
          <p:nvPr/>
        </p:nvSpPr>
        <p:spPr>
          <a:xfrm>
            <a:off x="5414963" y="4647010"/>
            <a:ext cx="3096000" cy="300038"/>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13171A"/>
                </a:solidFill>
                <a:latin typeface="Inter" pitchFamily="34" charset="0"/>
                <a:ea typeface="Inter" pitchFamily="34" charset="-122"/>
                <a:cs typeface="Inter" pitchFamily="34" charset="-120"/>
              </a:rPr>
              <a:t>Where is tariff logic configured?</a:t>
            </a:r>
            <a:endParaRPr lang="en-US" sz="1600" dirty="0"/>
          </a:p>
        </p:txBody>
      </p:sp>
      <p:sp>
        <p:nvSpPr>
          <p:cNvPr id="21" name="Shape 19"/>
          <p:cNvSpPr/>
          <p:nvPr/>
        </p:nvSpPr>
        <p:spPr>
          <a:xfrm>
            <a:off x="9147175" y="5475684"/>
            <a:ext cx="3998913" cy="9525"/>
          </a:xfrm>
          <a:prstGeom prst="rect">
            <a:avLst/>
          </a:prstGeom>
          <a:solidFill>
            <a:srgbClr val="DCDEE3"/>
          </a:solidFill>
          <a:ln/>
        </p:spPr>
        <p:txBody>
          <a:bodyPr/>
          <a:lstStyle/>
          <a:p>
            <a:endParaRPr lang="ru-RU"/>
          </a:p>
        </p:txBody>
      </p:sp>
      <p:sp>
        <p:nvSpPr>
          <p:cNvPr id="22" name="Shape 20"/>
          <p:cNvSpPr/>
          <p:nvPr/>
        </p:nvSpPr>
        <p:spPr>
          <a:xfrm>
            <a:off x="13139738" y="3577034"/>
            <a:ext cx="9525" cy="1905000"/>
          </a:xfrm>
          <a:prstGeom prst="rect">
            <a:avLst/>
          </a:prstGeom>
          <a:solidFill>
            <a:srgbClr val="DCDEE3"/>
          </a:solidFill>
          <a:ln/>
        </p:spPr>
        <p:txBody>
          <a:bodyPr/>
          <a:lstStyle/>
          <a:p>
            <a:endParaRPr lang="ru-RU"/>
          </a:p>
        </p:txBody>
      </p:sp>
      <p:sp>
        <p:nvSpPr>
          <p:cNvPr id="23" name="Text 21"/>
          <p:cNvSpPr/>
          <p:nvPr/>
        </p:nvSpPr>
        <p:spPr>
          <a:xfrm>
            <a:off x="9413875" y="3881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03</a:t>
            </a:r>
            <a:endParaRPr lang="en-US" sz="3600" dirty="0"/>
          </a:p>
        </p:txBody>
      </p:sp>
      <p:sp>
        <p:nvSpPr>
          <p:cNvPr id="24" name="Text 22"/>
          <p:cNvSpPr/>
          <p:nvPr/>
        </p:nvSpPr>
        <p:spPr>
          <a:xfrm>
            <a:off x="9413875" y="4647010"/>
            <a:ext cx="3562938" cy="561975"/>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13171A"/>
                </a:solidFill>
                <a:latin typeface="Inter" pitchFamily="34" charset="0"/>
                <a:ea typeface="Inter" pitchFamily="34" charset="-122"/>
                <a:cs typeface="Inter" pitchFamily="34" charset="-120"/>
              </a:rPr>
              <a:t>Who controls charging and balances?</a:t>
            </a:r>
            <a:endParaRPr lang="en-US" sz="1600" dirty="0"/>
          </a:p>
        </p:txBody>
      </p:sp>
      <p:sp>
        <p:nvSpPr>
          <p:cNvPr id="25" name="Shape 23"/>
          <p:cNvSpPr/>
          <p:nvPr/>
        </p:nvSpPr>
        <p:spPr>
          <a:xfrm>
            <a:off x="13146088" y="5475684"/>
            <a:ext cx="3998913" cy="9525"/>
          </a:xfrm>
          <a:prstGeom prst="rect">
            <a:avLst/>
          </a:prstGeom>
          <a:solidFill>
            <a:srgbClr val="DCDEE3"/>
          </a:solidFill>
          <a:ln/>
        </p:spPr>
        <p:txBody>
          <a:bodyPr/>
          <a:lstStyle/>
          <a:p>
            <a:endParaRPr lang="ru-RU"/>
          </a:p>
        </p:txBody>
      </p:sp>
      <p:sp>
        <p:nvSpPr>
          <p:cNvPr id="26" name="Shape 24"/>
          <p:cNvSpPr/>
          <p:nvPr/>
        </p:nvSpPr>
        <p:spPr>
          <a:xfrm>
            <a:off x="17138651" y="3577034"/>
            <a:ext cx="9525" cy="1905000"/>
          </a:xfrm>
          <a:prstGeom prst="rect">
            <a:avLst/>
          </a:prstGeom>
          <a:solidFill>
            <a:srgbClr val="DCDEE3"/>
          </a:solidFill>
          <a:ln/>
        </p:spPr>
        <p:txBody>
          <a:bodyPr/>
          <a:lstStyle/>
          <a:p>
            <a:endParaRPr lang="ru-RU"/>
          </a:p>
        </p:txBody>
      </p:sp>
      <p:sp>
        <p:nvSpPr>
          <p:cNvPr id="27" name="Text 25"/>
          <p:cNvSpPr/>
          <p:nvPr/>
        </p:nvSpPr>
        <p:spPr>
          <a:xfrm>
            <a:off x="13412788" y="3881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04</a:t>
            </a:r>
            <a:endParaRPr lang="en-US" sz="3600" dirty="0"/>
          </a:p>
        </p:txBody>
      </p:sp>
      <p:sp>
        <p:nvSpPr>
          <p:cNvPr id="28" name="Text 26"/>
          <p:cNvSpPr/>
          <p:nvPr/>
        </p:nvSpPr>
        <p:spPr>
          <a:xfrm>
            <a:off x="13412788" y="4647010"/>
            <a:ext cx="3562938" cy="561975"/>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13171A"/>
                </a:solidFill>
                <a:latin typeface="Inter" pitchFamily="34" charset="0"/>
                <a:ea typeface="Inter" pitchFamily="34" charset="-122"/>
                <a:cs typeface="Inter" pitchFamily="34" charset="-120"/>
              </a:rPr>
              <a:t>How fast can a new offer be launched?</a:t>
            </a:r>
            <a:endParaRPr lang="en-US" sz="1600" dirty="0"/>
          </a:p>
        </p:txBody>
      </p:sp>
      <p:sp>
        <p:nvSpPr>
          <p:cNvPr id="29" name="Shape 27"/>
          <p:cNvSpPr/>
          <p:nvPr/>
        </p:nvSpPr>
        <p:spPr>
          <a:xfrm>
            <a:off x="1149350" y="7380684"/>
            <a:ext cx="3998913" cy="9525"/>
          </a:xfrm>
          <a:prstGeom prst="rect">
            <a:avLst/>
          </a:prstGeom>
          <a:solidFill>
            <a:srgbClr val="DCDEE3"/>
          </a:solidFill>
          <a:ln/>
        </p:spPr>
        <p:txBody>
          <a:bodyPr/>
          <a:lstStyle/>
          <a:p>
            <a:endParaRPr lang="ru-RU"/>
          </a:p>
        </p:txBody>
      </p:sp>
      <p:sp>
        <p:nvSpPr>
          <p:cNvPr id="30" name="Shape 28"/>
          <p:cNvSpPr/>
          <p:nvPr/>
        </p:nvSpPr>
        <p:spPr>
          <a:xfrm>
            <a:off x="5141913" y="5482034"/>
            <a:ext cx="9525" cy="1905000"/>
          </a:xfrm>
          <a:prstGeom prst="rect">
            <a:avLst/>
          </a:prstGeom>
          <a:solidFill>
            <a:srgbClr val="DCDEE3"/>
          </a:solidFill>
          <a:ln/>
        </p:spPr>
        <p:txBody>
          <a:bodyPr/>
          <a:lstStyle/>
          <a:p>
            <a:endParaRPr lang="ru-RU"/>
          </a:p>
        </p:txBody>
      </p:sp>
      <p:sp>
        <p:nvSpPr>
          <p:cNvPr id="31" name="Text 29"/>
          <p:cNvSpPr/>
          <p:nvPr/>
        </p:nvSpPr>
        <p:spPr>
          <a:xfrm>
            <a:off x="1416050" y="5786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05</a:t>
            </a:r>
            <a:endParaRPr lang="en-US" sz="3600" dirty="0"/>
          </a:p>
        </p:txBody>
      </p:sp>
      <p:sp>
        <p:nvSpPr>
          <p:cNvPr id="32" name="Text 30"/>
          <p:cNvSpPr/>
          <p:nvPr/>
        </p:nvSpPr>
        <p:spPr>
          <a:xfrm>
            <a:off x="1416050" y="6552010"/>
            <a:ext cx="3562938" cy="561975"/>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13171A"/>
                </a:solidFill>
                <a:latin typeface="Inter" pitchFamily="34" charset="0"/>
                <a:ea typeface="Inter" pitchFamily="34" charset="-122"/>
                <a:cs typeface="Inter" pitchFamily="34" charset="-120"/>
              </a:rPr>
              <a:t>How are sales channels and embedded services managed?</a:t>
            </a:r>
            <a:endParaRPr lang="en-US" sz="1600" dirty="0"/>
          </a:p>
        </p:txBody>
      </p:sp>
      <p:sp>
        <p:nvSpPr>
          <p:cNvPr id="33" name="Shape 31"/>
          <p:cNvSpPr/>
          <p:nvPr/>
        </p:nvSpPr>
        <p:spPr>
          <a:xfrm>
            <a:off x="5148263" y="7380684"/>
            <a:ext cx="3998913" cy="9525"/>
          </a:xfrm>
          <a:prstGeom prst="rect">
            <a:avLst/>
          </a:prstGeom>
          <a:solidFill>
            <a:srgbClr val="DCDEE3"/>
          </a:solidFill>
          <a:ln/>
        </p:spPr>
        <p:txBody>
          <a:bodyPr/>
          <a:lstStyle/>
          <a:p>
            <a:endParaRPr lang="ru-RU"/>
          </a:p>
        </p:txBody>
      </p:sp>
      <p:sp>
        <p:nvSpPr>
          <p:cNvPr id="34" name="Shape 32"/>
          <p:cNvSpPr/>
          <p:nvPr/>
        </p:nvSpPr>
        <p:spPr>
          <a:xfrm>
            <a:off x="9140825" y="5482034"/>
            <a:ext cx="9525" cy="1905000"/>
          </a:xfrm>
          <a:prstGeom prst="rect">
            <a:avLst/>
          </a:prstGeom>
          <a:solidFill>
            <a:srgbClr val="DCDEE3"/>
          </a:solidFill>
          <a:ln/>
        </p:spPr>
        <p:txBody>
          <a:bodyPr/>
          <a:lstStyle/>
          <a:p>
            <a:endParaRPr lang="ru-RU"/>
          </a:p>
        </p:txBody>
      </p:sp>
      <p:sp>
        <p:nvSpPr>
          <p:cNvPr id="35" name="Text 33"/>
          <p:cNvSpPr/>
          <p:nvPr/>
        </p:nvSpPr>
        <p:spPr>
          <a:xfrm>
            <a:off x="5414963" y="5786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06</a:t>
            </a:r>
            <a:endParaRPr lang="en-US" sz="3600" dirty="0"/>
          </a:p>
        </p:txBody>
      </p:sp>
      <p:sp>
        <p:nvSpPr>
          <p:cNvPr id="36" name="Text 34"/>
          <p:cNvSpPr/>
          <p:nvPr/>
        </p:nvSpPr>
        <p:spPr>
          <a:xfrm>
            <a:off x="5414963" y="6552010"/>
            <a:ext cx="3562938" cy="561975"/>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13171A"/>
                </a:solidFill>
                <a:latin typeface="Inter" pitchFamily="34" charset="0"/>
                <a:ea typeface="Inter" pitchFamily="34" charset="-122"/>
                <a:cs typeface="Inter" pitchFamily="34" charset="-120"/>
              </a:rPr>
              <a:t>What data supports pricing, margin &amp; decisions?</a:t>
            </a:r>
            <a:endParaRPr lang="en-US" sz="1600" dirty="0"/>
          </a:p>
        </p:txBody>
      </p:sp>
      <p:sp>
        <p:nvSpPr>
          <p:cNvPr id="37" name="Shape 35"/>
          <p:cNvSpPr/>
          <p:nvPr/>
        </p:nvSpPr>
        <p:spPr>
          <a:xfrm>
            <a:off x="9147175" y="7380684"/>
            <a:ext cx="3998913" cy="9525"/>
          </a:xfrm>
          <a:prstGeom prst="rect">
            <a:avLst/>
          </a:prstGeom>
          <a:solidFill>
            <a:srgbClr val="DCDEE3"/>
          </a:solidFill>
          <a:ln/>
        </p:spPr>
        <p:txBody>
          <a:bodyPr/>
          <a:lstStyle/>
          <a:p>
            <a:endParaRPr lang="ru-RU"/>
          </a:p>
        </p:txBody>
      </p:sp>
      <p:sp>
        <p:nvSpPr>
          <p:cNvPr id="38" name="Shape 36"/>
          <p:cNvSpPr/>
          <p:nvPr/>
        </p:nvSpPr>
        <p:spPr>
          <a:xfrm>
            <a:off x="13139738" y="5482034"/>
            <a:ext cx="9525" cy="1905000"/>
          </a:xfrm>
          <a:prstGeom prst="rect">
            <a:avLst/>
          </a:prstGeom>
          <a:solidFill>
            <a:srgbClr val="DCDEE3"/>
          </a:solidFill>
          <a:ln/>
        </p:spPr>
        <p:txBody>
          <a:bodyPr/>
          <a:lstStyle/>
          <a:p>
            <a:endParaRPr lang="ru-RU"/>
          </a:p>
        </p:txBody>
      </p:sp>
      <p:sp>
        <p:nvSpPr>
          <p:cNvPr id="39" name="Text 37"/>
          <p:cNvSpPr/>
          <p:nvPr/>
        </p:nvSpPr>
        <p:spPr>
          <a:xfrm>
            <a:off x="9413875" y="5786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07</a:t>
            </a:r>
            <a:endParaRPr lang="en-US" sz="3600" dirty="0"/>
          </a:p>
        </p:txBody>
      </p:sp>
      <p:sp>
        <p:nvSpPr>
          <p:cNvPr id="40" name="Text 38"/>
          <p:cNvSpPr/>
          <p:nvPr/>
        </p:nvSpPr>
        <p:spPr>
          <a:xfrm>
            <a:off x="9413875" y="6552010"/>
            <a:ext cx="3562938" cy="561975"/>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13171A"/>
                </a:solidFill>
                <a:latin typeface="Inter" pitchFamily="34" charset="0"/>
                <a:ea typeface="Inter" pitchFamily="34" charset="-122"/>
                <a:cs typeface="Inter" pitchFamily="34" charset="-120"/>
              </a:rPr>
              <a:t>Who manages suspension and reactivation?</a:t>
            </a:r>
            <a:endParaRPr lang="en-US" sz="1600" dirty="0"/>
          </a:p>
        </p:txBody>
      </p:sp>
      <p:sp>
        <p:nvSpPr>
          <p:cNvPr id="41" name="Shape 39"/>
          <p:cNvSpPr/>
          <p:nvPr/>
        </p:nvSpPr>
        <p:spPr>
          <a:xfrm>
            <a:off x="13146088" y="5482034"/>
            <a:ext cx="3998913" cy="1905000"/>
          </a:xfrm>
          <a:prstGeom prst="rect">
            <a:avLst/>
          </a:prstGeom>
          <a:solidFill>
            <a:srgbClr val="13171A"/>
          </a:solidFill>
          <a:ln/>
        </p:spPr>
        <p:txBody>
          <a:bodyPr/>
          <a:lstStyle/>
          <a:p>
            <a:endParaRPr lang="ru-RU"/>
          </a:p>
        </p:txBody>
      </p:sp>
      <p:sp>
        <p:nvSpPr>
          <p:cNvPr id="42" name="Shape 40"/>
          <p:cNvSpPr/>
          <p:nvPr/>
        </p:nvSpPr>
        <p:spPr>
          <a:xfrm>
            <a:off x="13146088" y="7380684"/>
            <a:ext cx="3998913" cy="9525"/>
          </a:xfrm>
          <a:prstGeom prst="rect">
            <a:avLst/>
          </a:prstGeom>
          <a:solidFill>
            <a:srgbClr val="DCDEE3"/>
          </a:solidFill>
          <a:ln/>
        </p:spPr>
        <p:txBody>
          <a:bodyPr/>
          <a:lstStyle/>
          <a:p>
            <a:endParaRPr lang="ru-RU"/>
          </a:p>
        </p:txBody>
      </p:sp>
      <p:sp>
        <p:nvSpPr>
          <p:cNvPr id="43" name="Shape 41"/>
          <p:cNvSpPr/>
          <p:nvPr/>
        </p:nvSpPr>
        <p:spPr>
          <a:xfrm>
            <a:off x="17138651" y="5482034"/>
            <a:ext cx="9525" cy="1905000"/>
          </a:xfrm>
          <a:prstGeom prst="rect">
            <a:avLst/>
          </a:prstGeom>
          <a:solidFill>
            <a:srgbClr val="DCDEE3"/>
          </a:solidFill>
          <a:ln/>
        </p:spPr>
        <p:txBody>
          <a:bodyPr/>
          <a:lstStyle/>
          <a:p>
            <a:endParaRPr lang="ru-RU"/>
          </a:p>
        </p:txBody>
      </p:sp>
      <p:sp>
        <p:nvSpPr>
          <p:cNvPr id="44" name="Text 42"/>
          <p:cNvSpPr/>
          <p:nvPr/>
        </p:nvSpPr>
        <p:spPr>
          <a:xfrm>
            <a:off x="13412788" y="5786834"/>
            <a:ext cx="3562938" cy="495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600" b="1" kern="0" spc="-72" dirty="0">
                <a:solidFill>
                  <a:srgbClr val="EB377E"/>
                </a:solidFill>
                <a:latin typeface="Inter" pitchFamily="34" charset="0"/>
                <a:ea typeface="Inter" pitchFamily="34" charset="-122"/>
                <a:cs typeface="Inter" pitchFamily="34" charset="-120"/>
              </a:rPr>
              <a:t>08</a:t>
            </a:r>
            <a:endParaRPr lang="en-US" sz="3600" dirty="0"/>
          </a:p>
        </p:txBody>
      </p:sp>
      <p:sp>
        <p:nvSpPr>
          <p:cNvPr id="45" name="Text 43"/>
          <p:cNvSpPr/>
          <p:nvPr/>
        </p:nvSpPr>
        <p:spPr>
          <a:xfrm>
            <a:off x="13412788" y="6552010"/>
            <a:ext cx="3562938" cy="561975"/>
          </a:xfrm>
          <a:prstGeom prst="rect">
            <a:avLst/>
          </a:prstGeom>
          <a:noFill/>
          <a:ln/>
        </p:spPr>
        <p:txBody>
          <a:bodyPr wrap="square" lIns="25400" tIns="25400" rIns="25400" bIns="25400" rtlCol="0" anchor="t">
            <a:noAutofit/>
          </a:bodyPr>
          <a:lstStyle/>
          <a:p>
            <a:pPr marL="0" indent="0" algn="l">
              <a:lnSpc>
                <a:spcPct val="125000"/>
              </a:lnSpc>
              <a:buNone/>
            </a:pPr>
            <a:r>
              <a:rPr lang="en-US" sz="1600" dirty="0">
                <a:solidFill>
                  <a:srgbClr val="FFFFFF"/>
                </a:solidFill>
                <a:latin typeface="Inter" pitchFamily="34" charset="0"/>
                <a:ea typeface="Inter" pitchFamily="34" charset="-122"/>
                <a:cs typeface="Inter" pitchFamily="34" charset="-120"/>
              </a:rPr>
              <a:t>Can the model support B2B, B2B2X &amp; MVNE-style growth?</a:t>
            </a:r>
            <a:endParaRPr lang="en-US" sz="1600" dirty="0"/>
          </a:p>
        </p:txBody>
      </p:sp>
      <p:sp>
        <p:nvSpPr>
          <p:cNvPr id="46" name="Shape 44"/>
          <p:cNvSpPr/>
          <p:nvPr/>
        </p:nvSpPr>
        <p:spPr>
          <a:xfrm>
            <a:off x="1143000" y="8299549"/>
            <a:ext cx="457200" cy="9525"/>
          </a:xfrm>
          <a:prstGeom prst="rect">
            <a:avLst/>
          </a:prstGeom>
          <a:solidFill>
            <a:srgbClr val="EB377E"/>
          </a:solidFill>
          <a:ln/>
        </p:spPr>
        <p:txBody>
          <a:bodyPr/>
          <a:lstStyle/>
          <a:p>
            <a:endParaRPr lang="ru-RU"/>
          </a:p>
        </p:txBody>
      </p:sp>
      <p:sp>
        <p:nvSpPr>
          <p:cNvPr id="47" name="Text 45"/>
          <p:cNvSpPr/>
          <p:nvPr/>
        </p:nvSpPr>
        <p:spPr>
          <a:xfrm>
            <a:off x="1828800" y="8112323"/>
            <a:ext cx="14886792" cy="422077"/>
          </a:xfrm>
          <a:prstGeom prst="rect">
            <a:avLst/>
          </a:prstGeom>
          <a:noFill/>
          <a:ln/>
        </p:spPr>
        <p:txBody>
          <a:bodyPr wrap="square" lIns="25400" tIns="25400" rIns="25400" bIns="25400" rtlCol="0" anchor="t">
            <a:noAutofit/>
          </a:bodyPr>
          <a:lstStyle/>
          <a:p>
            <a:pPr marL="0" indent="0" algn="l">
              <a:lnSpc>
                <a:spcPct val="112000"/>
              </a:lnSpc>
              <a:buNone/>
            </a:pPr>
            <a:r>
              <a:rPr lang="en-US" sz="2400" i="1" kern="0" spc="-13" dirty="0">
                <a:solidFill>
                  <a:srgbClr val="13171A"/>
                </a:solidFill>
                <a:latin typeface="Inter" pitchFamily="34" charset="0"/>
                <a:ea typeface="Inter" pitchFamily="34" charset="-122"/>
                <a:cs typeface="Inter" pitchFamily="34" charset="-120"/>
              </a:rPr>
              <a:t>If these answers are unclear — the MVNO may be buying launch speed at the cost of future flexibility.</a:t>
            </a:r>
            <a:endParaRPr lang="en-US" sz="2400" dirty="0"/>
          </a:p>
        </p:txBody>
      </p:sp>
      <p:sp>
        <p:nvSpPr>
          <p:cNvPr id="48" name="Прямоугольник 47">
            <a:extLst>
              <a:ext uri="{FF2B5EF4-FFF2-40B4-BE49-F238E27FC236}">
                <a16:creationId xmlns:a16="http://schemas.microsoft.com/office/drawing/2014/main" id="{D4CC7883-0218-69FF-BDB4-479903DEA933}"/>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9" name="Рисунок 48">
            <a:extLst>
              <a:ext uri="{FF2B5EF4-FFF2-40B4-BE49-F238E27FC236}">
                <a16:creationId xmlns:a16="http://schemas.microsoft.com/office/drawing/2014/main" id="{60AAF8E7-168F-2034-FFD5-C4A25A3C5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sp>
        <p:nvSpPr>
          <p:cNvPr id="50" name="Text 5">
            <a:extLst>
              <a:ext uri="{FF2B5EF4-FFF2-40B4-BE49-F238E27FC236}">
                <a16:creationId xmlns:a16="http://schemas.microsoft.com/office/drawing/2014/main" id="{6F1CC521-3A01-E8D0-7446-C9281AA378A7}"/>
              </a:ext>
            </a:extLst>
          </p:cNvPr>
          <p:cNvSpPr/>
          <p:nvPr/>
        </p:nvSpPr>
        <p:spPr>
          <a:xfrm>
            <a:off x="15848851" y="9562172"/>
            <a:ext cx="1360785" cy="317500"/>
          </a:xfrm>
          <a:prstGeom prst="rect">
            <a:avLst/>
          </a:prstGeom>
          <a:noFill/>
          <a:ln/>
        </p:spPr>
        <p:txBody>
          <a:bodyPr wrap="square" lIns="25400" tIns="25400" rIns="25400" bIns="25400" rtlCol="0" anchor="t">
            <a:normAutofit lnSpcReduction="10000"/>
          </a:bodyPr>
          <a:lstStyle/>
          <a:p>
            <a:pPr marL="0" indent="0" algn="r">
              <a:buNone/>
            </a:pPr>
            <a:r>
              <a:rPr lang="en-US" b="1" kern="0" spc="324" dirty="0">
                <a:solidFill>
                  <a:srgbClr val="EB377E"/>
                </a:solidFill>
                <a:latin typeface="Inter" pitchFamily="34" charset="0"/>
                <a:ea typeface="Inter" pitchFamily="34" charset="-122"/>
                <a:cs typeface="Inter" pitchFamily="34" charset="-120"/>
              </a:rPr>
              <a:t>11</a:t>
            </a:r>
            <a:r>
              <a:rPr lang="en-US" sz="1800" b="1" kern="0" spc="324" dirty="0">
                <a:solidFill>
                  <a:srgbClr val="EB377E"/>
                </a:solidFill>
                <a:latin typeface="Inter" pitchFamily="34" charset="0"/>
                <a:ea typeface="Inter" pitchFamily="34" charset="-122"/>
                <a:cs typeface="Inter" pitchFamily="34" charset="-120"/>
              </a:rPr>
              <a:t> </a:t>
            </a:r>
            <a:r>
              <a:rPr lang="en-US" sz="1800" kern="0" spc="324" dirty="0">
                <a:solidFill>
                  <a:srgbClr val="7B7B7B"/>
                </a:solidFill>
                <a:latin typeface="Inter" pitchFamily="34" charset="0"/>
                <a:ea typeface="Inter" pitchFamily="34" charset="-122"/>
                <a:cs typeface="Inter" pitchFamily="34" charset="-120"/>
              </a:rPr>
              <a:t>/ 12</a:t>
            </a:r>
            <a:endParaRPr lang="en-US" sz="1800" dirty="0"/>
          </a:p>
        </p:txBody>
      </p:sp>
      <p:sp>
        <p:nvSpPr>
          <p:cNvPr id="51" name="Text 4">
            <a:extLst>
              <a:ext uri="{FF2B5EF4-FFF2-40B4-BE49-F238E27FC236}">
                <a16:creationId xmlns:a16="http://schemas.microsoft.com/office/drawing/2014/main" id="{4D9C1F26-ED36-760A-6B10-B42CDE216FC2}"/>
              </a:ext>
            </a:extLst>
          </p:cNvPr>
          <p:cNvSpPr/>
          <p:nvPr/>
        </p:nvSpPr>
        <p:spPr>
          <a:xfrm>
            <a:off x="1143000" y="9531350"/>
            <a:ext cx="3628036" cy="317500"/>
          </a:xfrm>
          <a:prstGeom prst="rect">
            <a:avLst/>
          </a:prstGeom>
          <a:noFill/>
          <a:ln/>
        </p:spPr>
        <p:txBody>
          <a:bodyPr wrap="square" lIns="25400" tIns="25400" rIns="25400" bIns="25400" rtlCol="0" anchor="t">
            <a:noAutofit/>
          </a:bodyPr>
          <a:lstStyle/>
          <a:p>
            <a:pPr>
              <a:lnSpc>
                <a:spcPct val="95000"/>
              </a:lnSpc>
            </a:pPr>
            <a:r>
              <a:rPr lang="en-US" sz="2000" kern="0" spc="-100" dirty="0">
                <a:solidFill>
                  <a:schemeClr val="bg2">
                    <a:lumMod val="75000"/>
                  </a:schemeClr>
                </a:solidFill>
                <a:latin typeface="Inter" pitchFamily="34" charset="0"/>
                <a:ea typeface="Inter" pitchFamily="34" charset="-122"/>
                <a:cs typeface="Inter" pitchFamily="34" charset="-120"/>
              </a:rPr>
              <a:t>From Launch </a:t>
            </a:r>
            <a:r>
              <a:rPr lang="en-US" sz="2000" i="1" kern="0" spc="-100" dirty="0">
                <a:solidFill>
                  <a:schemeClr val="bg2">
                    <a:lumMod val="75000"/>
                  </a:schemeClr>
                </a:solidFill>
                <a:latin typeface="Inter ExtraBold" panose="02000503000000020004" pitchFamily="2" charset="0"/>
                <a:ea typeface="Inter ExtraBold" panose="02000503000000020004" pitchFamily="2" charset="0"/>
                <a:cs typeface="Inter" pitchFamily="34" charset="-120"/>
              </a:rPr>
              <a:t>to  Scale.</a:t>
            </a:r>
            <a:endParaRPr lang="en-US" sz="2000" i="1" spc="-100" dirty="0">
              <a:solidFill>
                <a:schemeClr val="bg2">
                  <a:lumMod val="75000"/>
                </a:schemeClr>
              </a:solidFill>
              <a:latin typeface="Inter ExtraBold" panose="02000503000000020004" pitchFamily="2" charset="0"/>
              <a:ea typeface="Inter ExtraBold" panose="02000503000000020004"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3171A"/>
        </a:solidFill>
        <a:effectLst/>
      </p:bgPr>
    </p:bg>
    <p:spTree>
      <p:nvGrpSpPr>
        <p:cNvPr id="1" name=""/>
        <p:cNvGrpSpPr/>
        <p:nvPr/>
      </p:nvGrpSpPr>
      <p:grpSpPr>
        <a:xfrm>
          <a:off x="0" y="0"/>
          <a:ext cx="0" cy="0"/>
          <a:chOff x="0" y="0"/>
          <a:chExt cx="0" cy="0"/>
        </a:xfrm>
      </p:grpSpPr>
      <p:sp>
        <p:nvSpPr>
          <p:cNvPr id="10" name="Text 8"/>
          <p:cNvSpPr/>
          <p:nvPr/>
        </p:nvSpPr>
        <p:spPr>
          <a:xfrm>
            <a:off x="1143000" y="1752600"/>
            <a:ext cx="14716125" cy="2781300"/>
          </a:xfrm>
          <a:prstGeom prst="rect">
            <a:avLst/>
          </a:prstGeom>
          <a:noFill/>
          <a:ln/>
        </p:spPr>
        <p:txBody>
          <a:bodyPr wrap="square" lIns="25400" tIns="25400" rIns="25400" bIns="25400" rtlCol="0" anchor="t">
            <a:normAutofit/>
          </a:bodyPr>
          <a:lstStyle/>
          <a:p>
            <a:pPr marL="0" indent="0" algn="l">
              <a:lnSpc>
                <a:spcPct val="100000"/>
              </a:lnSpc>
              <a:buNone/>
            </a:pPr>
            <a:r>
              <a:rPr lang="en-US" sz="7200" kern="0" spc="-202" dirty="0">
                <a:solidFill>
                  <a:srgbClr val="FFFFFF"/>
                </a:solidFill>
                <a:latin typeface="Inter" pitchFamily="34" charset="0"/>
                <a:ea typeface="Inter" pitchFamily="34" charset="-122"/>
                <a:cs typeface="Inter" pitchFamily="34" charset="-120"/>
              </a:rPr>
              <a:t>Let's review your </a:t>
            </a:r>
            <a:r>
              <a:rPr lang="en-US" sz="7200" b="1" kern="0" spc="-202" dirty="0">
                <a:solidFill>
                  <a:srgbClr val="FFFFFF"/>
                </a:solidFill>
                <a:latin typeface="Inter" pitchFamily="34" charset="0"/>
                <a:ea typeface="Inter" pitchFamily="34" charset="-122"/>
                <a:cs typeface="Inter" pitchFamily="34" charset="-120"/>
              </a:rPr>
              <a:t>MVNO launch &amp; monetization </a:t>
            </a:r>
            <a:r>
              <a:rPr lang="en-US" sz="7200" kern="0" spc="-202" dirty="0">
                <a:solidFill>
                  <a:srgbClr val="FFFFFF"/>
                </a:solidFill>
                <a:latin typeface="Inter" pitchFamily="34" charset="0"/>
                <a:ea typeface="Inter" pitchFamily="34" charset="-122"/>
                <a:cs typeface="Inter" pitchFamily="34" charset="-120"/>
              </a:rPr>
              <a:t>model</a:t>
            </a:r>
            <a:r>
              <a:rPr lang="en-US" sz="7200" kern="0" spc="-202" dirty="0">
                <a:solidFill>
                  <a:srgbClr val="EB377E"/>
                </a:solidFill>
                <a:latin typeface="Inter" pitchFamily="34" charset="0"/>
                <a:ea typeface="Inter" pitchFamily="34" charset="-122"/>
                <a:cs typeface="Inter" pitchFamily="34" charset="-120"/>
              </a:rPr>
              <a:t>.</a:t>
            </a:r>
            <a:endParaRPr lang="en-US" sz="7200" dirty="0"/>
          </a:p>
        </p:txBody>
      </p:sp>
      <p:sp>
        <p:nvSpPr>
          <p:cNvPr id="11" name="Text 9"/>
          <p:cNvSpPr/>
          <p:nvPr/>
        </p:nvSpPr>
        <p:spPr>
          <a:xfrm>
            <a:off x="1143000" y="4127500"/>
            <a:ext cx="10791825" cy="381000"/>
          </a:xfrm>
          <a:prstGeom prst="rect">
            <a:avLst/>
          </a:prstGeom>
          <a:noFill/>
          <a:ln/>
        </p:spPr>
        <p:txBody>
          <a:bodyPr wrap="square" lIns="25400" tIns="25400" rIns="25400" bIns="25400" rtlCol="0" anchor="t">
            <a:noAutofit/>
          </a:bodyPr>
          <a:lstStyle/>
          <a:p>
            <a:pPr marL="0" indent="0" algn="l">
              <a:lnSpc>
                <a:spcPct val="150000"/>
              </a:lnSpc>
              <a:buNone/>
            </a:pPr>
            <a:r>
              <a:rPr lang="en-US" dirty="0">
                <a:solidFill>
                  <a:srgbClr val="FFFFFF">
                    <a:alpha val="72000"/>
                  </a:srgbClr>
                </a:solidFill>
                <a:latin typeface="Inter Light" panose="02000503000000020004" pitchFamily="2" charset="0"/>
                <a:ea typeface="Inter Light" panose="02000503000000020004" pitchFamily="2" charset="0"/>
                <a:cs typeface="Inter" pitchFamily="34" charset="-120"/>
              </a:rPr>
              <a:t>Avante helps MVNOs launch fast, keep monetization control and scale beyond basic connectivity.</a:t>
            </a:r>
            <a:endParaRPr lang="en-US" dirty="0">
              <a:latin typeface="Inter Light" panose="02000503000000020004" pitchFamily="2" charset="0"/>
              <a:ea typeface="Inter Light" panose="02000503000000020004" pitchFamily="2" charset="0"/>
            </a:endParaRPr>
          </a:p>
        </p:txBody>
      </p:sp>
      <p:sp>
        <p:nvSpPr>
          <p:cNvPr id="12" name="Shape 10"/>
          <p:cNvSpPr/>
          <p:nvPr/>
        </p:nvSpPr>
        <p:spPr>
          <a:xfrm>
            <a:off x="1143000" y="5181600"/>
            <a:ext cx="5029200" cy="9525"/>
          </a:xfrm>
          <a:prstGeom prst="rect">
            <a:avLst/>
          </a:prstGeom>
          <a:solidFill>
            <a:srgbClr val="FFFFFF">
              <a:alpha val="20000"/>
            </a:srgbClr>
          </a:solidFill>
          <a:ln/>
        </p:spPr>
        <p:txBody>
          <a:bodyPr/>
          <a:lstStyle/>
          <a:p>
            <a:endParaRPr lang="ru-RU"/>
          </a:p>
        </p:txBody>
      </p:sp>
      <p:sp>
        <p:nvSpPr>
          <p:cNvPr id="13" name="Text 11"/>
          <p:cNvSpPr/>
          <p:nvPr/>
        </p:nvSpPr>
        <p:spPr>
          <a:xfrm>
            <a:off x="1143000" y="5397500"/>
            <a:ext cx="5180076"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FF9CC3"/>
                </a:solidFill>
                <a:latin typeface="Inter" pitchFamily="34" charset="0"/>
                <a:ea typeface="Inter" pitchFamily="34" charset="-122"/>
                <a:cs typeface="Inter" pitchFamily="34" charset="-120"/>
              </a:rPr>
              <a:t>01</a:t>
            </a:r>
            <a:endParaRPr lang="en-US" sz="1050" dirty="0"/>
          </a:p>
        </p:txBody>
      </p:sp>
      <p:sp>
        <p:nvSpPr>
          <p:cNvPr id="14" name="Text 12"/>
          <p:cNvSpPr/>
          <p:nvPr/>
        </p:nvSpPr>
        <p:spPr>
          <a:xfrm>
            <a:off x="1143000" y="5651500"/>
            <a:ext cx="5180076"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FFFFFF"/>
                </a:solidFill>
                <a:latin typeface="Inter" pitchFamily="34" charset="0"/>
                <a:ea typeface="Inter" pitchFamily="34" charset="-122"/>
                <a:cs typeface="Inter" pitchFamily="34" charset="-120"/>
              </a:rPr>
              <a:t>Are your launch assumptions clear?</a:t>
            </a:r>
            <a:endParaRPr lang="en-US" sz="2100" dirty="0"/>
          </a:p>
        </p:txBody>
      </p:sp>
      <p:sp>
        <p:nvSpPr>
          <p:cNvPr id="15" name="Text 13"/>
          <p:cNvSpPr/>
          <p:nvPr/>
        </p:nvSpPr>
        <p:spPr>
          <a:xfrm>
            <a:off x="1143000" y="6066731"/>
            <a:ext cx="5180076" cy="280988"/>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275" dirty="0">
                <a:solidFill>
                  <a:srgbClr val="FFFFFF">
                    <a:alpha val="60000"/>
                  </a:srgbClr>
                </a:solidFill>
                <a:latin typeface="Inter" pitchFamily="34" charset="0"/>
                <a:ea typeface="Inter" pitchFamily="34" charset="-122"/>
                <a:cs typeface="Inter" pitchFamily="34" charset="-120"/>
              </a:rPr>
              <a:t>Host integration · BSS/OCS/CRM boundaries · MVP scope</a:t>
            </a:r>
            <a:endParaRPr lang="en-US" sz="1275" dirty="0"/>
          </a:p>
        </p:txBody>
      </p:sp>
      <p:sp>
        <p:nvSpPr>
          <p:cNvPr id="16" name="Shape 14"/>
          <p:cNvSpPr/>
          <p:nvPr/>
        </p:nvSpPr>
        <p:spPr>
          <a:xfrm>
            <a:off x="6629400" y="5181600"/>
            <a:ext cx="5029200" cy="9525"/>
          </a:xfrm>
          <a:prstGeom prst="rect">
            <a:avLst/>
          </a:prstGeom>
          <a:solidFill>
            <a:srgbClr val="FFFFFF">
              <a:alpha val="20000"/>
            </a:srgbClr>
          </a:solidFill>
          <a:ln/>
        </p:spPr>
        <p:txBody>
          <a:bodyPr/>
          <a:lstStyle/>
          <a:p>
            <a:endParaRPr lang="ru-RU"/>
          </a:p>
        </p:txBody>
      </p:sp>
      <p:sp>
        <p:nvSpPr>
          <p:cNvPr id="17" name="Text 15"/>
          <p:cNvSpPr/>
          <p:nvPr/>
        </p:nvSpPr>
        <p:spPr>
          <a:xfrm>
            <a:off x="6629400" y="5397500"/>
            <a:ext cx="5180076"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FF9CC3"/>
                </a:solidFill>
                <a:latin typeface="Inter" pitchFamily="34" charset="0"/>
                <a:ea typeface="Inter" pitchFamily="34" charset="-122"/>
                <a:cs typeface="Inter" pitchFamily="34" charset="-120"/>
              </a:rPr>
              <a:t>02</a:t>
            </a:r>
            <a:endParaRPr lang="en-US" sz="1050" dirty="0"/>
          </a:p>
        </p:txBody>
      </p:sp>
      <p:sp>
        <p:nvSpPr>
          <p:cNvPr id="18" name="Text 16"/>
          <p:cNvSpPr/>
          <p:nvPr/>
        </p:nvSpPr>
        <p:spPr>
          <a:xfrm>
            <a:off x="6629400" y="5651500"/>
            <a:ext cx="5180076"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FFFFFF"/>
                </a:solidFill>
                <a:latin typeface="Inter" pitchFamily="34" charset="0"/>
                <a:ea typeface="Inter" pitchFamily="34" charset="-122"/>
                <a:cs typeface="Inter" pitchFamily="34" charset="-120"/>
              </a:rPr>
              <a:t>Can you control growth after launch?</a:t>
            </a:r>
            <a:endParaRPr lang="en-US" sz="2100" dirty="0"/>
          </a:p>
        </p:txBody>
      </p:sp>
      <p:sp>
        <p:nvSpPr>
          <p:cNvPr id="19" name="Text 17"/>
          <p:cNvSpPr/>
          <p:nvPr/>
        </p:nvSpPr>
        <p:spPr>
          <a:xfrm>
            <a:off x="6629400" y="6066731"/>
            <a:ext cx="5180076" cy="280988"/>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275" dirty="0">
                <a:solidFill>
                  <a:srgbClr val="FFFFFF">
                    <a:alpha val="60000"/>
                  </a:srgbClr>
                </a:solidFill>
                <a:latin typeface="Inter" pitchFamily="34" charset="0"/>
                <a:ea typeface="Inter" pitchFamily="34" charset="-122"/>
                <a:cs typeface="Inter" pitchFamily="34" charset="-120"/>
              </a:rPr>
              <a:t>Products · pricing · revenue · margin · partners · customer value</a:t>
            </a:r>
            <a:endParaRPr lang="en-US" sz="1275" dirty="0"/>
          </a:p>
        </p:txBody>
      </p:sp>
      <p:sp>
        <p:nvSpPr>
          <p:cNvPr id="20" name="Shape 18"/>
          <p:cNvSpPr/>
          <p:nvPr/>
        </p:nvSpPr>
        <p:spPr>
          <a:xfrm>
            <a:off x="12115800" y="5181600"/>
            <a:ext cx="5029200" cy="9525"/>
          </a:xfrm>
          <a:prstGeom prst="rect">
            <a:avLst/>
          </a:prstGeom>
          <a:solidFill>
            <a:srgbClr val="FFFFFF">
              <a:alpha val="20000"/>
            </a:srgbClr>
          </a:solidFill>
          <a:ln/>
        </p:spPr>
        <p:txBody>
          <a:bodyPr/>
          <a:lstStyle/>
          <a:p>
            <a:endParaRPr lang="ru-RU"/>
          </a:p>
        </p:txBody>
      </p:sp>
      <p:sp>
        <p:nvSpPr>
          <p:cNvPr id="21" name="Text 19"/>
          <p:cNvSpPr/>
          <p:nvPr/>
        </p:nvSpPr>
        <p:spPr>
          <a:xfrm>
            <a:off x="12115800" y="5397500"/>
            <a:ext cx="5180076"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FF9CC3"/>
                </a:solidFill>
                <a:latin typeface="Inter" pitchFamily="34" charset="0"/>
                <a:ea typeface="Inter" pitchFamily="34" charset="-122"/>
                <a:cs typeface="Inter" pitchFamily="34" charset="-120"/>
              </a:rPr>
              <a:t>03</a:t>
            </a:r>
            <a:endParaRPr lang="en-US" sz="1050" dirty="0"/>
          </a:p>
        </p:txBody>
      </p:sp>
      <p:sp>
        <p:nvSpPr>
          <p:cNvPr id="22" name="Text 20"/>
          <p:cNvSpPr/>
          <p:nvPr/>
        </p:nvSpPr>
        <p:spPr>
          <a:xfrm>
            <a:off x="12115800" y="5651500"/>
            <a:ext cx="5180076" cy="358080"/>
          </a:xfrm>
          <a:prstGeom prst="rect">
            <a:avLst/>
          </a:prstGeom>
          <a:noFill/>
          <a:ln/>
        </p:spPr>
        <p:txBody>
          <a:bodyPr wrap="square" lIns="25400" tIns="25400" rIns="25400" bIns="25400" rtlCol="0" anchor="t">
            <a:normAutofit fontScale="92500" lnSpcReduction="10000"/>
          </a:bodyPr>
          <a:lstStyle/>
          <a:p>
            <a:pPr marL="0" indent="0" algn="l">
              <a:lnSpc>
                <a:spcPct val="120000"/>
              </a:lnSpc>
              <a:buNone/>
            </a:pPr>
            <a:r>
              <a:rPr lang="en-US" sz="2100" dirty="0">
                <a:solidFill>
                  <a:srgbClr val="FFFFFF"/>
                </a:solidFill>
                <a:latin typeface="Inter" pitchFamily="34" charset="0"/>
                <a:ea typeface="Inter" pitchFamily="34" charset="-122"/>
                <a:cs typeface="Inter" pitchFamily="34" charset="-120"/>
              </a:rPr>
              <a:t>Is your setup ready to scale?</a:t>
            </a:r>
            <a:endParaRPr lang="en-US" sz="2100" dirty="0"/>
          </a:p>
        </p:txBody>
      </p:sp>
      <p:sp>
        <p:nvSpPr>
          <p:cNvPr id="23" name="Text 21"/>
          <p:cNvSpPr/>
          <p:nvPr/>
        </p:nvSpPr>
        <p:spPr>
          <a:xfrm>
            <a:off x="12115800" y="6066731"/>
            <a:ext cx="5180076" cy="280988"/>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1275" dirty="0">
                <a:solidFill>
                  <a:srgbClr val="FFFFFF">
                    <a:alpha val="60000"/>
                  </a:srgbClr>
                </a:solidFill>
                <a:latin typeface="Inter" pitchFamily="34" charset="0"/>
                <a:ea typeface="Inter" pitchFamily="34" charset="-122"/>
                <a:cs typeface="Inter" pitchFamily="34" charset="-120"/>
              </a:rPr>
              <a:t>B2B · partner ecosystem · multi-brand · MVNE-style growth</a:t>
            </a:r>
            <a:endParaRPr lang="en-US" sz="1275" dirty="0"/>
          </a:p>
        </p:txBody>
      </p:sp>
      <p:sp>
        <p:nvSpPr>
          <p:cNvPr id="26" name="Text 23"/>
          <p:cNvSpPr/>
          <p:nvPr/>
        </p:nvSpPr>
        <p:spPr>
          <a:xfrm>
            <a:off x="2895600" y="7740650"/>
            <a:ext cx="5494020" cy="196850"/>
          </a:xfrm>
          <a:prstGeom prst="rect">
            <a:avLst/>
          </a:prstGeom>
          <a:noFill/>
          <a:ln/>
        </p:spPr>
        <p:txBody>
          <a:bodyPr wrap="square" lIns="25400" tIns="25400" rIns="25400" bIns="25400" rtlCol="0" anchor="t">
            <a:normAutofit lnSpcReduction="10000"/>
          </a:bodyPr>
          <a:lstStyle/>
          <a:p>
            <a:pPr marL="0" indent="0" algn="l">
              <a:buNone/>
            </a:pPr>
            <a:r>
              <a:rPr lang="en-US" sz="1050" kern="0" spc="231" dirty="0">
                <a:solidFill>
                  <a:srgbClr val="FF9CC3"/>
                </a:solidFill>
                <a:latin typeface="Inter" pitchFamily="34" charset="0"/>
                <a:ea typeface="Inter" pitchFamily="34" charset="-122"/>
                <a:cs typeface="Inter" pitchFamily="34" charset="-120"/>
              </a:rPr>
              <a:t>BOOK A SESSION</a:t>
            </a:r>
            <a:endParaRPr lang="en-US" sz="1050" dirty="0"/>
          </a:p>
        </p:txBody>
      </p:sp>
      <p:sp>
        <p:nvSpPr>
          <p:cNvPr id="27" name="Text 24"/>
          <p:cNvSpPr/>
          <p:nvPr/>
        </p:nvSpPr>
        <p:spPr>
          <a:xfrm>
            <a:off x="2895600" y="7956550"/>
            <a:ext cx="5295900" cy="752475"/>
          </a:xfrm>
          <a:prstGeom prst="rect">
            <a:avLst/>
          </a:prstGeom>
          <a:noFill/>
          <a:ln/>
        </p:spPr>
        <p:txBody>
          <a:bodyPr wrap="square" lIns="25400" tIns="25400" rIns="25400" bIns="25400" rtlCol="0" anchor="t">
            <a:noAutofit/>
          </a:bodyPr>
          <a:lstStyle/>
          <a:p>
            <a:pPr marL="0" indent="0" algn="l">
              <a:lnSpc>
                <a:spcPct val="105000"/>
              </a:lnSpc>
              <a:buNone/>
            </a:pPr>
            <a:r>
              <a:rPr lang="en-US" sz="2300" kern="0" spc="-11" dirty="0">
                <a:solidFill>
                  <a:srgbClr val="FFFFFF"/>
                </a:solidFill>
                <a:latin typeface="Inter" pitchFamily="34" charset="0"/>
                <a:ea typeface="Inter" pitchFamily="34" charset="-122"/>
                <a:cs typeface="Inter" pitchFamily="34" charset="-120"/>
              </a:rPr>
              <a:t>30-minute MVNO Monetization Readiness Session</a:t>
            </a:r>
            <a:endParaRPr lang="en-US" sz="2300" dirty="0"/>
          </a:p>
        </p:txBody>
      </p:sp>
      <p:sp>
        <p:nvSpPr>
          <p:cNvPr id="28" name="Text 25"/>
          <p:cNvSpPr/>
          <p:nvPr/>
        </p:nvSpPr>
        <p:spPr>
          <a:xfrm>
            <a:off x="2895600" y="8759825"/>
            <a:ext cx="5494020" cy="466725"/>
          </a:xfrm>
          <a:prstGeom prst="rect">
            <a:avLst/>
          </a:prstGeom>
          <a:noFill/>
          <a:ln/>
        </p:spPr>
        <p:txBody>
          <a:bodyPr wrap="square" lIns="25400" tIns="25400" rIns="25400" bIns="25400" rtlCol="0" anchor="t">
            <a:noAutofit/>
          </a:bodyPr>
          <a:lstStyle/>
          <a:p>
            <a:pPr marL="0" indent="0" algn="l">
              <a:lnSpc>
                <a:spcPct val="110000"/>
              </a:lnSpc>
              <a:buNone/>
            </a:pPr>
            <a:r>
              <a:rPr lang="en-US" sz="1300" dirty="0">
                <a:solidFill>
                  <a:srgbClr val="FFFFFF">
                    <a:alpha val="60000"/>
                  </a:srgbClr>
                </a:solidFill>
                <a:latin typeface="Inter" pitchFamily="34" charset="0"/>
                <a:ea typeface="Inter" pitchFamily="34" charset="-122"/>
                <a:cs typeface="Inter" pitchFamily="34" charset="-120"/>
              </a:rPr>
              <a:t>Review host integration assumptions, BSS/OCS/CRM boundaries, launch risks and minimum MVP scope.</a:t>
            </a:r>
            <a:endParaRPr lang="en-US" sz="1300" dirty="0"/>
          </a:p>
        </p:txBody>
      </p:sp>
      <p:sp>
        <p:nvSpPr>
          <p:cNvPr id="29" name="Text 26"/>
          <p:cNvSpPr/>
          <p:nvPr/>
        </p:nvSpPr>
        <p:spPr>
          <a:xfrm>
            <a:off x="13639496" y="8382000"/>
            <a:ext cx="3505504" cy="196850"/>
          </a:xfrm>
          <a:prstGeom prst="rect">
            <a:avLst/>
          </a:prstGeom>
          <a:noFill/>
          <a:ln/>
        </p:spPr>
        <p:txBody>
          <a:bodyPr wrap="square" lIns="25400" tIns="25400" rIns="25400" bIns="25400" rtlCol="0" anchor="t">
            <a:normAutofit lnSpcReduction="10000"/>
          </a:bodyPr>
          <a:lstStyle/>
          <a:p>
            <a:pPr marL="0" indent="0" algn="r">
              <a:buNone/>
            </a:pPr>
            <a:r>
              <a:rPr lang="en-US" sz="1050" kern="0" spc="231" dirty="0">
                <a:solidFill>
                  <a:srgbClr val="FFFFFF">
                    <a:alpha val="55000"/>
                  </a:srgbClr>
                </a:solidFill>
                <a:latin typeface="Inter" pitchFamily="34" charset="0"/>
                <a:ea typeface="Inter" pitchFamily="34" charset="-122"/>
                <a:cs typeface="Inter" pitchFamily="34" charset="-120"/>
              </a:rPr>
              <a:t>CONTACT</a:t>
            </a:r>
            <a:endParaRPr lang="en-US" sz="1050" dirty="0"/>
          </a:p>
        </p:txBody>
      </p:sp>
      <p:sp>
        <p:nvSpPr>
          <p:cNvPr id="30" name="Text 27"/>
          <p:cNvSpPr/>
          <p:nvPr/>
        </p:nvSpPr>
        <p:spPr>
          <a:xfrm>
            <a:off x="13639496" y="8636000"/>
            <a:ext cx="3505504" cy="361950"/>
          </a:xfrm>
          <a:prstGeom prst="rect">
            <a:avLst/>
          </a:prstGeom>
          <a:noFill/>
          <a:ln/>
        </p:spPr>
        <p:txBody>
          <a:bodyPr wrap="square" lIns="25400" tIns="25400" rIns="25400" bIns="25400" rtlCol="0" anchor="t">
            <a:normAutofit lnSpcReduction="10000"/>
          </a:bodyPr>
          <a:lstStyle/>
          <a:p>
            <a:pPr marL="0" indent="0" algn="r">
              <a:buNone/>
            </a:pPr>
            <a:r>
              <a:rPr lang="en-US" sz="2100" kern="0" spc="-11" dirty="0">
                <a:solidFill>
                  <a:srgbClr val="FFFFFF"/>
                </a:solidFill>
                <a:latin typeface="Inter" pitchFamily="34" charset="0"/>
                <a:ea typeface="Inter" pitchFamily="34" charset="-122"/>
                <a:cs typeface="Inter" pitchFamily="34" charset="-120"/>
              </a:rPr>
              <a:t>adonskoy@avantebss.com</a:t>
            </a:r>
            <a:endParaRPr lang="en-US" sz="2100" dirty="0"/>
          </a:p>
        </p:txBody>
      </p:sp>
      <p:sp>
        <p:nvSpPr>
          <p:cNvPr id="31" name="Text 28"/>
          <p:cNvSpPr/>
          <p:nvPr/>
        </p:nvSpPr>
        <p:spPr>
          <a:xfrm>
            <a:off x="13639496" y="9036050"/>
            <a:ext cx="3505504" cy="209550"/>
          </a:xfrm>
          <a:prstGeom prst="rect">
            <a:avLst/>
          </a:prstGeom>
          <a:noFill/>
          <a:ln/>
        </p:spPr>
        <p:txBody>
          <a:bodyPr wrap="square" lIns="25400" tIns="25400" rIns="25400" bIns="25400" rtlCol="0" anchor="t">
            <a:normAutofit lnSpcReduction="10000"/>
          </a:bodyPr>
          <a:lstStyle/>
          <a:p>
            <a:pPr marL="0" indent="0" algn="r">
              <a:buNone/>
            </a:pPr>
            <a:r>
              <a:rPr lang="en-US" sz="1125" kern="0" spc="45" dirty="0">
                <a:solidFill>
                  <a:srgbClr val="FFFFFF">
                    <a:alpha val="55000"/>
                  </a:srgbClr>
                </a:solidFill>
                <a:latin typeface="Inter" pitchFamily="34" charset="0"/>
                <a:ea typeface="Inter" pitchFamily="34" charset="-122"/>
                <a:cs typeface="Inter" pitchFamily="34" charset="-120"/>
              </a:rPr>
              <a:t>Cyprus · +357 99 018-404</a:t>
            </a:r>
            <a:endParaRPr lang="en-US" sz="1125" dirty="0"/>
          </a:p>
        </p:txBody>
      </p:sp>
      <p:sp>
        <p:nvSpPr>
          <p:cNvPr id="35" name="Прямоугольник 34">
            <a:extLst>
              <a:ext uri="{FF2B5EF4-FFF2-40B4-BE49-F238E27FC236}">
                <a16:creationId xmlns:a16="http://schemas.microsoft.com/office/drawing/2014/main" id="{16B89DE0-40D2-C4A3-95BA-CDDDFE5F0576}"/>
              </a:ext>
            </a:extLst>
          </p:cNvPr>
          <p:cNvSpPr/>
          <p:nvPr/>
        </p:nvSpPr>
        <p:spPr>
          <a:xfrm>
            <a:off x="1143000" y="0"/>
            <a:ext cx="2148103" cy="817761"/>
          </a:xfrm>
          <a:prstGeom prst="rect">
            <a:avLst/>
          </a:prstGeom>
          <a:solidFill>
            <a:srgbClr val="EB377E"/>
          </a:solidFill>
          <a:ln>
            <a:solidFill>
              <a:srgbClr val="EB37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6" name="Рисунок 35">
            <a:extLst>
              <a:ext uri="{FF2B5EF4-FFF2-40B4-BE49-F238E27FC236}">
                <a16:creationId xmlns:a16="http://schemas.microsoft.com/office/drawing/2014/main" id="{63C62B3B-B8AF-CB2A-2F3C-4B0EA533C6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5869" y="263484"/>
            <a:ext cx="1609461" cy="316616"/>
          </a:xfrm>
          <a:prstGeom prst="rect">
            <a:avLst/>
          </a:prstGeom>
        </p:spPr>
      </p:pic>
      <p:pic>
        <p:nvPicPr>
          <p:cNvPr id="3" name="Picture 2">
            <a:extLst>
              <a:ext uri="{FF2B5EF4-FFF2-40B4-BE49-F238E27FC236}">
                <a16:creationId xmlns:a16="http://schemas.microsoft.com/office/drawing/2014/main" id="{1D00DDED-DACB-E69F-B9B6-AC0C81298477}"/>
              </a:ext>
            </a:extLst>
          </p:cNvPr>
          <p:cNvPicPr>
            <a:picLocks noChangeAspect="1"/>
          </p:cNvPicPr>
          <p:nvPr/>
        </p:nvPicPr>
        <p:blipFill>
          <a:blip r:embed="rId4"/>
          <a:stretch>
            <a:fillRect/>
          </a:stretch>
        </p:blipFill>
        <p:spPr>
          <a:xfrm>
            <a:off x="1143000" y="7765975"/>
            <a:ext cx="1406600" cy="1406600"/>
          </a:xfrm>
          <a:prstGeom prst="roundRect">
            <a:avLst>
              <a:gd name="adj" fmla="val 3150"/>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362</TotalTime>
  <Words>2871</Words>
  <Application>Microsoft Office PowerPoint</Application>
  <PresentationFormat>Custom</PresentationFormat>
  <Paragraphs>323</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Inter</vt:lpstr>
      <vt:lpstr>Inter ExtraBold</vt:lpstr>
      <vt:lpstr>Inter Light</vt:lpstr>
      <vt:lpstr>Inter Medium</vt:lpstr>
      <vt:lpstr>Inter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Avante Speechdeck</dc:title>
  <dc:subject>From Launch to Scale</dc:subject>
  <dc:creator>AVANTE</dc:creator>
  <cp:lastModifiedBy>Sergey Zolkin</cp:lastModifiedBy>
  <cp:revision>8</cp:revision>
  <dcterms:created xsi:type="dcterms:W3CDTF">2026-05-15T08:52:05Z</dcterms:created>
  <dcterms:modified xsi:type="dcterms:W3CDTF">2026-06-02T11:28:40Z</dcterms:modified>
  <cp:contentStatus/>
</cp:coreProperties>
</file>